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326" r:id="rId6"/>
    <p:sldId id="327" r:id="rId7"/>
    <p:sldId id="328" r:id="rId8"/>
    <p:sldId id="329" r:id="rId9"/>
    <p:sldId id="330" r:id="rId10"/>
    <p:sldId id="331" r:id="rId11"/>
    <p:sldId id="332" r:id="rId12"/>
    <p:sldId id="333" r:id="rId13"/>
    <p:sldId id="334" r:id="rId14"/>
    <p:sldId id="258" r:id="rId15"/>
    <p:sldId id="259" r:id="rId16"/>
    <p:sldId id="335" r:id="rId17"/>
    <p:sldId id="260" r:id="rId18"/>
    <p:sldId id="261" r:id="rId19"/>
    <p:sldId id="262" r:id="rId20"/>
    <p:sldId id="263" r:id="rId21"/>
    <p:sldId id="336" r:id="rId22"/>
    <p:sldId id="264" r:id="rId23"/>
    <p:sldId id="337" r:id="rId24"/>
    <p:sldId id="265" r:id="rId25"/>
    <p:sldId id="266" r:id="rId26"/>
    <p:sldId id="267" r:id="rId27"/>
    <p:sldId id="338" r:id="rId28"/>
    <p:sldId id="354" r:id="rId29"/>
    <p:sldId id="355" r:id="rId30"/>
    <p:sldId id="356" r:id="rId31"/>
    <p:sldId id="357" r:id="rId32"/>
    <p:sldId id="358" r:id="rId33"/>
    <p:sldId id="359" r:id="rId34"/>
    <p:sldId id="360" r:id="rId35"/>
    <p:sldId id="361" r:id="rId36"/>
    <p:sldId id="362" r:id="rId37"/>
    <p:sldId id="363" r:id="rId38"/>
    <p:sldId id="364" r:id="rId39"/>
    <p:sldId id="365" r:id="rId40"/>
    <p:sldId id="366" r:id="rId41"/>
    <p:sldId id="367" r:id="rId42"/>
    <p:sldId id="368" r:id="rId43"/>
    <p:sldId id="369" r:id="rId44"/>
    <p:sldId id="370" r:id="rId45"/>
    <p:sldId id="371" r:id="rId46"/>
    <p:sldId id="372" r:id="rId47"/>
    <p:sldId id="373" r:id="rId48"/>
    <p:sldId id="374" r:id="rId49"/>
    <p:sldId id="287" r:id="rId50"/>
    <p:sldId id="340" r:id="rId51"/>
    <p:sldId id="341" r:id="rId52"/>
    <p:sldId id="342" r:id="rId53"/>
    <p:sldId id="288" r:id="rId54"/>
    <p:sldId id="289" r:id="rId55"/>
    <p:sldId id="290" r:id="rId56"/>
    <p:sldId id="291" r:id="rId57"/>
    <p:sldId id="292" r:id="rId58"/>
    <p:sldId id="293" r:id="rId59"/>
    <p:sldId id="294" r:id="rId60"/>
    <p:sldId id="295" r:id="rId61"/>
    <p:sldId id="296" r:id="rId62"/>
    <p:sldId id="297" r:id="rId63"/>
    <p:sldId id="343" r:id="rId64"/>
    <p:sldId id="344" r:id="rId65"/>
    <p:sldId id="345" r:id="rId66"/>
    <p:sldId id="346" r:id="rId67"/>
    <p:sldId id="347" r:id="rId68"/>
    <p:sldId id="298" r:id="rId69"/>
    <p:sldId id="299" r:id="rId70"/>
    <p:sldId id="300" r:id="rId71"/>
    <p:sldId id="301" r:id="rId72"/>
    <p:sldId id="302" r:id="rId73"/>
    <p:sldId id="303" r:id="rId74"/>
    <p:sldId id="304" r:id="rId75"/>
    <p:sldId id="305" r:id="rId76"/>
    <p:sldId id="375" r:id="rId77"/>
    <p:sldId id="376" r:id="rId78"/>
    <p:sldId id="377" r:id="rId79"/>
    <p:sldId id="378" r:id="rId80"/>
    <p:sldId id="379" r:id="rId81"/>
    <p:sldId id="380" r:id="rId82"/>
    <p:sldId id="381" r:id="rId83"/>
    <p:sldId id="382" r:id="rId84"/>
    <p:sldId id="383" r:id="rId85"/>
    <p:sldId id="384" r:id="rId86"/>
    <p:sldId id="317" r:id="rId87"/>
    <p:sldId id="318" r:id="rId88"/>
    <p:sldId id="319" r:id="rId89"/>
    <p:sldId id="320" r:id="rId90"/>
    <p:sldId id="321" r:id="rId91"/>
    <p:sldId id="322" r:id="rId92"/>
    <p:sldId id="352" r:id="rId93"/>
    <p:sldId id="323" r:id="rId94"/>
    <p:sldId id="353" r:id="rId9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AB1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8" Type="http://schemas.openxmlformats.org/officeDocument/2006/relationships/tableStyles" Target="tableStyles.xml"/><Relationship Id="rId97" Type="http://schemas.openxmlformats.org/officeDocument/2006/relationships/viewProps" Target="viewProps.xml"/><Relationship Id="rId96" Type="http://schemas.openxmlformats.org/officeDocument/2006/relationships/presProps" Target="presProps.xml"/><Relationship Id="rId95" Type="http://schemas.openxmlformats.org/officeDocument/2006/relationships/slide" Target="slides/slide92.xml"/><Relationship Id="rId94" Type="http://schemas.openxmlformats.org/officeDocument/2006/relationships/slide" Target="slides/slide91.xml"/><Relationship Id="rId93" Type="http://schemas.openxmlformats.org/officeDocument/2006/relationships/slide" Target="slides/slide90.xml"/><Relationship Id="rId92" Type="http://schemas.openxmlformats.org/officeDocument/2006/relationships/slide" Target="slides/slide89.xml"/><Relationship Id="rId91" Type="http://schemas.openxmlformats.org/officeDocument/2006/relationships/slide" Target="slides/slide88.xml"/><Relationship Id="rId90" Type="http://schemas.openxmlformats.org/officeDocument/2006/relationships/slide" Target="slides/slide87.xml"/><Relationship Id="rId9" Type="http://schemas.openxmlformats.org/officeDocument/2006/relationships/slide" Target="slides/slide6.xml"/><Relationship Id="rId89" Type="http://schemas.openxmlformats.org/officeDocument/2006/relationships/slide" Target="slides/slide86.xml"/><Relationship Id="rId88" Type="http://schemas.openxmlformats.org/officeDocument/2006/relationships/slide" Target="slides/slide85.xml"/><Relationship Id="rId87" Type="http://schemas.openxmlformats.org/officeDocument/2006/relationships/slide" Target="slides/slide84.xml"/><Relationship Id="rId86" Type="http://schemas.openxmlformats.org/officeDocument/2006/relationships/slide" Target="slides/slide83.xml"/><Relationship Id="rId85" Type="http://schemas.openxmlformats.org/officeDocument/2006/relationships/slide" Target="slides/slide82.xml"/><Relationship Id="rId84" Type="http://schemas.openxmlformats.org/officeDocument/2006/relationships/slide" Target="slides/slide81.xml"/><Relationship Id="rId83" Type="http://schemas.openxmlformats.org/officeDocument/2006/relationships/slide" Target="slides/slide80.xml"/><Relationship Id="rId82" Type="http://schemas.openxmlformats.org/officeDocument/2006/relationships/slide" Target="slides/slide79.xml"/><Relationship Id="rId81" Type="http://schemas.openxmlformats.org/officeDocument/2006/relationships/slide" Target="slides/slide78.xml"/><Relationship Id="rId80" Type="http://schemas.openxmlformats.org/officeDocument/2006/relationships/slide" Target="slides/slide77.xml"/><Relationship Id="rId8" Type="http://schemas.openxmlformats.org/officeDocument/2006/relationships/slide" Target="slides/slide5.xml"/><Relationship Id="rId79" Type="http://schemas.openxmlformats.org/officeDocument/2006/relationships/slide" Target="slides/slide76.xml"/><Relationship Id="rId78" Type="http://schemas.openxmlformats.org/officeDocument/2006/relationships/slide" Target="slides/slide75.xml"/><Relationship Id="rId77" Type="http://schemas.openxmlformats.org/officeDocument/2006/relationships/slide" Target="slides/slide74.xml"/><Relationship Id="rId76" Type="http://schemas.openxmlformats.org/officeDocument/2006/relationships/slide" Target="slides/slide73.xml"/><Relationship Id="rId75" Type="http://schemas.openxmlformats.org/officeDocument/2006/relationships/slide" Target="slides/slide72.xml"/><Relationship Id="rId74" Type="http://schemas.openxmlformats.org/officeDocument/2006/relationships/slide" Target="slides/slide71.xml"/><Relationship Id="rId73" Type="http://schemas.openxmlformats.org/officeDocument/2006/relationships/slide" Target="slides/slide70.xml"/><Relationship Id="rId72" Type="http://schemas.openxmlformats.org/officeDocument/2006/relationships/slide" Target="slides/slide69.xml"/><Relationship Id="rId71" Type="http://schemas.openxmlformats.org/officeDocument/2006/relationships/slide" Target="slides/slide68.xml"/><Relationship Id="rId70" Type="http://schemas.openxmlformats.org/officeDocument/2006/relationships/slide" Target="slides/slide67.xml"/><Relationship Id="rId7" Type="http://schemas.openxmlformats.org/officeDocument/2006/relationships/slide" Target="slides/slide4.xml"/><Relationship Id="rId69" Type="http://schemas.openxmlformats.org/officeDocument/2006/relationships/slide" Target="slides/slide66.xml"/><Relationship Id="rId68" Type="http://schemas.openxmlformats.org/officeDocument/2006/relationships/slide" Target="slides/slide65.xml"/><Relationship Id="rId67" Type="http://schemas.openxmlformats.org/officeDocument/2006/relationships/slide" Target="slides/slide64.xml"/><Relationship Id="rId66" Type="http://schemas.openxmlformats.org/officeDocument/2006/relationships/slide" Target="slides/slide63.xml"/><Relationship Id="rId65" Type="http://schemas.openxmlformats.org/officeDocument/2006/relationships/slide" Target="slides/slide62.xml"/><Relationship Id="rId64" Type="http://schemas.openxmlformats.org/officeDocument/2006/relationships/slide" Target="slides/slide61.xml"/><Relationship Id="rId63" Type="http://schemas.openxmlformats.org/officeDocument/2006/relationships/slide" Target="slides/slide60.xml"/><Relationship Id="rId62" Type="http://schemas.openxmlformats.org/officeDocument/2006/relationships/slide" Target="slides/slide59.xml"/><Relationship Id="rId61" Type="http://schemas.openxmlformats.org/officeDocument/2006/relationships/slide" Target="slides/slide58.xml"/><Relationship Id="rId60" Type="http://schemas.openxmlformats.org/officeDocument/2006/relationships/slide" Target="slides/slide57.xml"/><Relationship Id="rId6" Type="http://schemas.openxmlformats.org/officeDocument/2006/relationships/slide" Target="slides/slide3.xml"/><Relationship Id="rId59" Type="http://schemas.openxmlformats.org/officeDocument/2006/relationships/slide" Target="slides/slide56.xml"/><Relationship Id="rId58" Type="http://schemas.openxmlformats.org/officeDocument/2006/relationships/slide" Target="slides/slide55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2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3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4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5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6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8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9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0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6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7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8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9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0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2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3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4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7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8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9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0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2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3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5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6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7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8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9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slide" Target="../slides/slide36.xml"/><Relationship Id="rId8" Type="http://schemas.openxmlformats.org/officeDocument/2006/relationships/slide" Target="../slides/slide1.xml"/><Relationship Id="rId7" Type="http://schemas.openxmlformats.org/officeDocument/2006/relationships/slide" Target="../slides/slide23.xml"/><Relationship Id="rId6" Type="http://schemas.openxmlformats.org/officeDocument/2006/relationships/slide" Target="../slides/slide20.xml"/><Relationship Id="rId5" Type="http://schemas.openxmlformats.org/officeDocument/2006/relationships/slide" Target="../slides/slide17.xml"/><Relationship Id="rId4" Type="http://schemas.openxmlformats.org/officeDocument/2006/relationships/slide" Target="../slides/slide15.xml"/><Relationship Id="rId3" Type="http://schemas.openxmlformats.org/officeDocument/2006/relationships/slide" Target="../slides/slide12.xml"/><Relationship Id="rId26" Type="http://schemas.openxmlformats.org/officeDocument/2006/relationships/slide" Target="../slides/slide84.xml"/><Relationship Id="rId25" Type="http://schemas.openxmlformats.org/officeDocument/2006/relationships/slide" Target="../slides/slide82.xml"/><Relationship Id="rId24" Type="http://schemas.openxmlformats.org/officeDocument/2006/relationships/slide" Target="../slides/slide80.xml"/><Relationship Id="rId23" Type="http://schemas.openxmlformats.org/officeDocument/2006/relationships/slide" Target="../slides/slide79.xml"/><Relationship Id="rId22" Type="http://schemas.openxmlformats.org/officeDocument/2006/relationships/slide" Target="../slides/slide78.xml"/><Relationship Id="rId21" Type="http://schemas.openxmlformats.org/officeDocument/2006/relationships/slide" Target="../slides/slide77.xml"/><Relationship Id="rId20" Type="http://schemas.openxmlformats.org/officeDocument/2006/relationships/slide" Target="../slides/slide73.xml"/><Relationship Id="rId2" Type="http://schemas.openxmlformats.org/officeDocument/2006/relationships/image" Target="../media/image4.jpeg"/><Relationship Id="rId19" Type="http://schemas.openxmlformats.org/officeDocument/2006/relationships/slide" Target="../slides/slide70.xml"/><Relationship Id="rId18" Type="http://schemas.openxmlformats.org/officeDocument/2006/relationships/slide" Target="../slides/slide68.xml"/><Relationship Id="rId17" Type="http://schemas.openxmlformats.org/officeDocument/2006/relationships/slide" Target="../slides/slide58.xml"/><Relationship Id="rId16" Type="http://schemas.openxmlformats.org/officeDocument/2006/relationships/slide" Target="../slides/slide56.xml"/><Relationship Id="rId15" Type="http://schemas.openxmlformats.org/officeDocument/2006/relationships/slide" Target="../slides/slide54.xml"/><Relationship Id="rId14" Type="http://schemas.openxmlformats.org/officeDocument/2006/relationships/slide" Target="../slides/slide52.xml"/><Relationship Id="rId13" Type="http://schemas.openxmlformats.org/officeDocument/2006/relationships/slide" Target="../slides/slide51.xml"/><Relationship Id="rId12" Type="http://schemas.openxmlformats.org/officeDocument/2006/relationships/slide" Target="../slides/slide42.xml"/><Relationship Id="rId11" Type="http://schemas.openxmlformats.org/officeDocument/2006/relationships/slide" Target="../slides/slide40.xml"/><Relationship Id="rId10" Type="http://schemas.openxmlformats.org/officeDocument/2006/relationships/slide" Target="../slides/slide38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874a8b1b7fce69656955114#tid=68820664d5ecdb0009cae71f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选择性必修下册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23505934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45423a104&amp;cid=45423a104&amp;vtp=1">
            <a:hlinkClick r:id="rId3" action="ppaction://hlinksldjump"/>
          </p:cNvPr>
          <p:cNvSpPr/>
          <p:nvPr/>
        </p:nvSpPr>
        <p:spPr>
          <a:xfrm>
            <a:off x="338328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f4fb7b9ea&amp;cid=f4fb7b9ea&amp;vtp=1">
            <a:hlinkClick r:id="rId4" action="ppaction://hlinksldjump"/>
          </p:cNvPr>
          <p:cNvSpPr/>
          <p:nvPr/>
        </p:nvSpPr>
        <p:spPr>
          <a:xfrm>
            <a:off x="914400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535a44445&amp;cid=535a44445&amp;vtp=1">
            <a:hlinkClick r:id="rId5" action="ppaction://hlinksldjump"/>
          </p:cNvPr>
          <p:cNvSpPr/>
          <p:nvPr/>
        </p:nvSpPr>
        <p:spPr>
          <a:xfrm>
            <a:off x="1490472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481f668f5&amp;cid=481f668f5&amp;vtp=1">
            <a:hlinkClick r:id="rId6" action="ppaction://hlinksldjump"/>
          </p:cNvPr>
          <p:cNvSpPr/>
          <p:nvPr/>
        </p:nvSpPr>
        <p:spPr>
          <a:xfrm>
            <a:off x="2066544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2081fd9f8&amp;cid=2081fd9f8&amp;vtp=1">
            <a:hlinkClick r:id="rId7" action="ppaction://hlinksldjump"/>
          </p:cNvPr>
          <p:cNvSpPr/>
          <p:nvPr/>
        </p:nvSpPr>
        <p:spPr>
          <a:xfrm>
            <a:off x="2642616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  <p:sp>
        <p:nvSpPr>
          <p:cNvPr id="9" name="C_0#auto_editor_catalog_0?lid=e9023232c&amp;cid=e9023232c&amp;vtp=1">
            <a:hlinkClick r:id="rId8" action="ppaction://hlinksldjump"/>
          </p:cNvPr>
          <p:cNvSpPr/>
          <p:nvPr/>
        </p:nvSpPr>
        <p:spPr>
          <a:xfrm>
            <a:off x="3218688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hlinkClick r:id="rId9" tooltip="" action="ppaction://hlinksldjump"/>
              </a:rPr>
              <a:t>6</a:t>
            </a:r>
            <a:endParaRPr lang="en-US" sz="2200" dirty="0"/>
          </a:p>
        </p:txBody>
      </p:sp>
      <p:sp>
        <p:nvSpPr>
          <p:cNvPr id="10" name="C_0#auto_editor_catalog_0?lid=db5ad5763&amp;cid=db5ad5763&amp;vtp=1">
            <a:hlinkClick r:id="rId8" action="ppaction://hlinksldjump"/>
          </p:cNvPr>
          <p:cNvSpPr/>
          <p:nvPr/>
        </p:nvSpPr>
        <p:spPr>
          <a:xfrm>
            <a:off x="3794760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hlinkClick r:id="rId10" tooltip="" action="ppaction://hlinksldjump"/>
              </a:rPr>
              <a:t>7</a:t>
            </a:r>
            <a:endParaRPr lang="en-US" sz="2200" dirty="0"/>
          </a:p>
        </p:txBody>
      </p:sp>
      <p:sp>
        <p:nvSpPr>
          <p:cNvPr id="11" name="C_0#auto_editor_catalog_0?lid=263867f0a&amp;cid=263867f0a&amp;vtp=1">
            <a:hlinkClick r:id="rId8" action="ppaction://hlinksldjump"/>
          </p:cNvPr>
          <p:cNvSpPr/>
          <p:nvPr/>
        </p:nvSpPr>
        <p:spPr>
          <a:xfrm>
            <a:off x="4370832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hlinkClick r:id="rId11" tooltip="" action="ppaction://hlinksldjump"/>
              </a:rPr>
              <a:t>8</a:t>
            </a:r>
            <a:endParaRPr lang="en-US" sz="2200" dirty="0"/>
          </a:p>
        </p:txBody>
      </p:sp>
      <p:sp>
        <p:nvSpPr>
          <p:cNvPr id="12" name="C_0#auto_editor_catalog_0?lid=792f668d7&amp;cid=792f668d7&amp;vtp=1">
            <a:hlinkClick r:id="rId8" action="ppaction://hlinksldjump"/>
          </p:cNvPr>
          <p:cNvSpPr/>
          <p:nvPr/>
        </p:nvSpPr>
        <p:spPr>
          <a:xfrm>
            <a:off x="4946904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hlinkClick r:id="rId12" tooltip="" action="ppaction://hlinksldjump"/>
              </a:rPr>
              <a:t>9</a:t>
            </a:r>
            <a:endParaRPr lang="en-US" sz="2200" dirty="0"/>
          </a:p>
        </p:txBody>
      </p:sp>
      <p:sp>
        <p:nvSpPr>
          <p:cNvPr id="13" name="C_0#auto_editor_catalog_0?lid=741d193c3&amp;cid=741d193c3&amp;vtp=1">
            <a:hlinkClick r:id="rId13" action="ppaction://hlinksldjump"/>
          </p:cNvPr>
          <p:cNvSpPr/>
          <p:nvPr/>
        </p:nvSpPr>
        <p:spPr>
          <a:xfrm>
            <a:off x="5522976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hlinkClick r:id="rId13" tooltip="" action="ppaction://hlinksldjump"/>
              </a:rPr>
              <a:t>10</a:t>
            </a:r>
            <a:endParaRPr lang="en-US" sz="2200" dirty="0"/>
          </a:p>
        </p:txBody>
      </p:sp>
      <p:sp>
        <p:nvSpPr>
          <p:cNvPr id="14" name="C_0#auto_editor_catalog_0?lid=9040a806c&amp;cid=9040a806c&amp;vtp=1">
            <a:hlinkClick r:id="rId14" action="ppaction://hlinksldjump"/>
          </p:cNvPr>
          <p:cNvSpPr/>
          <p:nvPr/>
        </p:nvSpPr>
        <p:spPr>
          <a:xfrm>
            <a:off x="6099048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hlinkClick r:id="rId14" tooltip="" action="ppaction://hlinksldjump"/>
              </a:rPr>
              <a:t>11</a:t>
            </a:r>
            <a:endParaRPr lang="en-US" sz="2200" dirty="0"/>
          </a:p>
        </p:txBody>
      </p:sp>
      <p:sp>
        <p:nvSpPr>
          <p:cNvPr id="15" name="C_0#auto_editor_catalog_0?lid=3134b0504&amp;cid=3134b0504&amp;vtp=1">
            <a:hlinkClick r:id="rId15" action="ppaction://hlinksldjump"/>
          </p:cNvPr>
          <p:cNvSpPr/>
          <p:nvPr/>
        </p:nvSpPr>
        <p:spPr>
          <a:xfrm>
            <a:off x="6675120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hlinkClick r:id="rId15" tooltip="" action="ppaction://hlinksldjump"/>
              </a:rPr>
              <a:t>12</a:t>
            </a:r>
            <a:endParaRPr lang="en-US" sz="2200" dirty="0"/>
          </a:p>
        </p:txBody>
      </p:sp>
      <p:sp>
        <p:nvSpPr>
          <p:cNvPr id="16" name="C_0#auto_editor_catalog_0?lid=5279e88ab&amp;cid=5279e88ab&amp;vtp=1">
            <a:hlinkClick r:id="rId16" action="ppaction://hlinksldjump"/>
          </p:cNvPr>
          <p:cNvSpPr/>
          <p:nvPr/>
        </p:nvSpPr>
        <p:spPr>
          <a:xfrm>
            <a:off x="7242048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hlinkClick r:id="rId16" tooltip="" action="ppaction://hlinksldjump"/>
              </a:rPr>
              <a:t>13</a:t>
            </a:r>
            <a:endParaRPr lang="en-US" sz="2200" dirty="0"/>
          </a:p>
        </p:txBody>
      </p:sp>
      <p:sp>
        <p:nvSpPr>
          <p:cNvPr id="17" name="C_0#auto_editor_catalog_0?lid=388f5976d&amp;cid=388f5976d&amp;vtp=1">
            <a:hlinkClick r:id="rId17" action="ppaction://hlinksldjump"/>
          </p:cNvPr>
          <p:cNvSpPr/>
          <p:nvPr/>
        </p:nvSpPr>
        <p:spPr>
          <a:xfrm>
            <a:off x="7818120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hlinkClick r:id="rId17" tooltip="" action="ppaction://hlinksldjump"/>
              </a:rPr>
              <a:t>14</a:t>
            </a:r>
            <a:endParaRPr lang="en-US" sz="2200" dirty="0"/>
          </a:p>
        </p:txBody>
      </p:sp>
      <p:sp>
        <p:nvSpPr>
          <p:cNvPr id="18" name="C_0#auto_editor_catalog_0?lid=1468e1b77&amp;cid=1468e1b77&amp;vtp=1">
            <a:hlinkClick r:id="rId18" action="ppaction://hlinksldjump"/>
          </p:cNvPr>
          <p:cNvSpPr/>
          <p:nvPr/>
        </p:nvSpPr>
        <p:spPr>
          <a:xfrm>
            <a:off x="8394192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hlinkClick r:id="rId18" tooltip="" action="ppaction://hlinksldjump"/>
              </a:rPr>
              <a:t>15</a:t>
            </a:r>
            <a:endParaRPr lang="en-US" sz="2200" dirty="0"/>
          </a:p>
        </p:txBody>
      </p:sp>
      <p:sp>
        <p:nvSpPr>
          <p:cNvPr id="19" name="C_0#auto_editor_catalog_0?lid=cd1bd56c1&amp;cid=cd1bd56c1&amp;vtp=1">
            <a:hlinkClick r:id="rId19" action="ppaction://hlinksldjump"/>
          </p:cNvPr>
          <p:cNvSpPr/>
          <p:nvPr/>
        </p:nvSpPr>
        <p:spPr>
          <a:xfrm>
            <a:off x="8970264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hlinkClick r:id="rId19" tooltip="" action="ppaction://hlinksldjump"/>
              </a:rPr>
              <a:t>16</a:t>
            </a:r>
            <a:endParaRPr lang="en-US" sz="2200" dirty="0"/>
          </a:p>
        </p:txBody>
      </p:sp>
      <p:sp>
        <p:nvSpPr>
          <p:cNvPr id="20" name="C_0#auto_editor_catalog_0?lid=c4b474186&amp;cid=c4b474186&amp;vtp=1">
            <a:hlinkClick r:id="rId20" action="ppaction://hlinksldjump"/>
          </p:cNvPr>
          <p:cNvSpPr/>
          <p:nvPr/>
        </p:nvSpPr>
        <p:spPr>
          <a:xfrm>
            <a:off x="9546336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hlinkClick r:id="rId20" tooltip="" action="ppaction://hlinksldjump"/>
              </a:rPr>
              <a:t>17</a:t>
            </a:r>
            <a:endParaRPr lang="en-US" sz="2200" dirty="0"/>
          </a:p>
        </p:txBody>
      </p:sp>
      <p:sp>
        <p:nvSpPr>
          <p:cNvPr id="21" name="C_0#auto_editor_catalog_0?lid=a93c54c6c&amp;cid=a93c54c6c&amp;vtp=1">
            <a:hlinkClick r:id="rId8" action="ppaction://hlinksldjump"/>
          </p:cNvPr>
          <p:cNvSpPr/>
          <p:nvPr/>
        </p:nvSpPr>
        <p:spPr>
          <a:xfrm>
            <a:off x="10122408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hlinkClick r:id="rId21" tooltip="" action="ppaction://hlinksldjump"/>
              </a:rPr>
              <a:t>18</a:t>
            </a:r>
            <a:endParaRPr lang="en-US" sz="2200" dirty="0"/>
          </a:p>
        </p:txBody>
      </p:sp>
      <p:sp>
        <p:nvSpPr>
          <p:cNvPr id="22" name="C_0#auto_editor_catalog_0?lid=466606ef5&amp;cid=466606ef5&amp;vtp=1">
            <a:hlinkClick r:id="rId8" action="ppaction://hlinksldjump"/>
          </p:cNvPr>
          <p:cNvSpPr/>
          <p:nvPr/>
        </p:nvSpPr>
        <p:spPr>
          <a:xfrm>
            <a:off x="10698480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hlinkClick r:id="rId22" tooltip="" action="ppaction://hlinksldjump"/>
              </a:rPr>
              <a:t>19</a:t>
            </a:r>
            <a:endParaRPr lang="en-US" sz="2200" dirty="0"/>
          </a:p>
        </p:txBody>
      </p:sp>
      <p:sp>
        <p:nvSpPr>
          <p:cNvPr id="23" name="C_0#auto_editor_catalog_0?lid=e0aa27e29&amp;cid=e0aa27e29&amp;vtp=1">
            <a:hlinkClick r:id="rId8" action="ppaction://hlinksldjump"/>
          </p:cNvPr>
          <p:cNvSpPr/>
          <p:nvPr/>
        </p:nvSpPr>
        <p:spPr>
          <a:xfrm>
            <a:off x="11274552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hlinkClick r:id="rId23" tooltip="" action="ppaction://hlinksldjump"/>
              </a:rPr>
              <a:t>20</a:t>
            </a:r>
            <a:endParaRPr lang="en-US" sz="2200" dirty="0"/>
          </a:p>
        </p:txBody>
      </p:sp>
      <p:sp>
        <p:nvSpPr>
          <p:cNvPr id="24" name="C_0#auto_editor_catalog_0?lid=088b685c0&amp;cid=088b685c0&amp;vtp=1">
            <a:hlinkClick r:id="rId8" action="ppaction://hlinksldjump"/>
          </p:cNvPr>
          <p:cNvSpPr/>
          <p:nvPr/>
        </p:nvSpPr>
        <p:spPr>
          <a:xfrm>
            <a:off x="523036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hlinkClick r:id="rId24" tooltip="" action="ppaction://hlinksldjump"/>
              </a:rPr>
              <a:t>21</a:t>
            </a:r>
            <a:endParaRPr lang="en-US" sz="2200" dirty="0"/>
          </a:p>
        </p:txBody>
      </p:sp>
      <p:sp>
        <p:nvSpPr>
          <p:cNvPr id="25" name="C_0#auto_editor_catalog_0?lid=f9c03c12f&amp;cid=f9c03c12f&amp;vtp=1">
            <a:hlinkClick r:id="rId8" action="ppaction://hlinksldjump"/>
          </p:cNvPr>
          <p:cNvSpPr/>
          <p:nvPr/>
        </p:nvSpPr>
        <p:spPr>
          <a:xfrm>
            <a:off x="580644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hlinkClick r:id="rId25" tooltip="" action="ppaction://hlinksldjump"/>
              </a:rPr>
              <a:t>22</a:t>
            </a:r>
            <a:endParaRPr lang="en-US" sz="2200" dirty="0"/>
          </a:p>
        </p:txBody>
      </p:sp>
      <p:sp>
        <p:nvSpPr>
          <p:cNvPr id="26" name="C_0#auto_editor_catalog_0?lid=c0628d6a3&amp;cid=c0628d6a3&amp;vtp=1">
            <a:hlinkClick r:id="rId26" action="ppaction://hlinksldjump"/>
          </p:cNvPr>
          <p:cNvSpPr/>
          <p:nvPr/>
        </p:nvSpPr>
        <p:spPr>
          <a:xfrm>
            <a:off x="638251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hlinkClick r:id="rId26" tooltip="" action="ppaction://hlinksldjump"/>
              </a:rPr>
              <a:t>23</a:t>
            </a:r>
            <a:endParaRPr lang="en-US" sz="22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d0e4ed92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e90d16d1e&amp;cid=e90d16d1e&amp;vtp=1">
            <a:hlinkClick r:id="" action="ppaction://noaction"/>
          </p:cNvPr>
          <p:cNvSpPr/>
          <p:nvPr/>
        </p:nvSpPr>
        <p:spPr>
          <a:xfrm>
            <a:off x="338328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1434bfa31&amp;cid=1434bfa31&amp;vtp=1">
            <a:hlinkClick r:id="" action="ppaction://noaction"/>
          </p:cNvPr>
          <p:cNvSpPr/>
          <p:nvPr/>
        </p:nvSpPr>
        <p:spPr>
          <a:xfrm>
            <a:off x="914400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a478c4deb&amp;cid=a478c4deb&amp;vtp=1">
            <a:hlinkClick r:id="" action="ppaction://noaction"/>
          </p:cNvPr>
          <p:cNvSpPr/>
          <p:nvPr/>
        </p:nvSpPr>
        <p:spPr>
          <a:xfrm>
            <a:off x="1490472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217119529&amp;cid=217119529&amp;vtp=1">
            <a:hlinkClick r:id="" action="ppaction://noaction"/>
          </p:cNvPr>
          <p:cNvSpPr/>
          <p:nvPr/>
        </p:nvSpPr>
        <p:spPr>
          <a:xfrm>
            <a:off x="2066544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daea76e23&amp;cid=daea76e23&amp;vtp=1">
            <a:hlinkClick r:id="" action="ppaction://noaction"/>
          </p:cNvPr>
          <p:cNvSpPr/>
          <p:nvPr/>
        </p:nvSpPr>
        <p:spPr>
          <a:xfrm>
            <a:off x="2642616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  <p:sp>
        <p:nvSpPr>
          <p:cNvPr id="9" name="C_0#auto_editor_catalog_0?lid=ba9c49aa1&amp;cid=ba9c49aa1&amp;vtp=1">
            <a:hlinkClick r:id="" action="ppaction://noaction"/>
          </p:cNvPr>
          <p:cNvSpPr/>
          <p:nvPr/>
        </p:nvSpPr>
        <p:spPr>
          <a:xfrm>
            <a:off x="3218688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endParaRPr lang="en-US" sz="2200" dirty="0"/>
          </a:p>
        </p:txBody>
      </p:sp>
      <p:sp>
        <p:nvSpPr>
          <p:cNvPr id="10" name="C_0#auto_editor_catalog_0?lid=042e48ad9&amp;cid=042e48ad9&amp;vtp=1">
            <a:hlinkClick r:id="" action="ppaction://noaction"/>
          </p:cNvPr>
          <p:cNvSpPr/>
          <p:nvPr/>
        </p:nvSpPr>
        <p:spPr>
          <a:xfrm>
            <a:off x="3794760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endParaRPr lang="en-US" sz="2200" dirty="0"/>
          </a:p>
        </p:txBody>
      </p:sp>
      <p:sp>
        <p:nvSpPr>
          <p:cNvPr id="11" name="C_0#auto_editor_catalog_0?lid=60b8abeeb&amp;cid=60b8abeeb&amp;vtp=1">
            <a:hlinkClick r:id="" action="ppaction://noaction"/>
          </p:cNvPr>
          <p:cNvSpPr/>
          <p:nvPr/>
        </p:nvSpPr>
        <p:spPr>
          <a:xfrm>
            <a:off x="4370832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endParaRPr lang="en-US" sz="2200" dirty="0"/>
          </a:p>
        </p:txBody>
      </p:sp>
      <p:sp>
        <p:nvSpPr>
          <p:cNvPr id="12" name="C_0#auto_editor_catalog_0?lid=83e46f611&amp;cid=83e46f611&amp;vtp=1">
            <a:hlinkClick r:id="" action="ppaction://noaction"/>
          </p:cNvPr>
          <p:cNvSpPr/>
          <p:nvPr/>
        </p:nvSpPr>
        <p:spPr>
          <a:xfrm>
            <a:off x="4946904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</a:t>
            </a:r>
            <a:endParaRPr lang="en-US" sz="2200" dirty="0"/>
          </a:p>
        </p:txBody>
      </p:sp>
      <p:sp>
        <p:nvSpPr>
          <p:cNvPr id="13" name="C_0#auto_editor_catalog_0?lid=1f2587fa7&amp;cid=1f2587fa7&amp;vtp=1">
            <a:hlinkClick r:id="" action="ppaction://noaction"/>
          </p:cNvPr>
          <p:cNvSpPr/>
          <p:nvPr/>
        </p:nvSpPr>
        <p:spPr>
          <a:xfrm>
            <a:off x="5522976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</a:t>
            </a:r>
            <a:endParaRPr lang="en-US" sz="2200" dirty="0"/>
          </a:p>
        </p:txBody>
      </p:sp>
      <p:sp>
        <p:nvSpPr>
          <p:cNvPr id="14" name="C_0#auto_editor_catalog_0?lid=7f54cff2e&amp;cid=7f54cff2e&amp;vtp=1">
            <a:hlinkClick r:id="" action="ppaction://noaction"/>
          </p:cNvPr>
          <p:cNvSpPr/>
          <p:nvPr/>
        </p:nvSpPr>
        <p:spPr>
          <a:xfrm>
            <a:off x="6099048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</a:t>
            </a:r>
            <a:endParaRPr lang="en-US" sz="2200" dirty="0"/>
          </a:p>
        </p:txBody>
      </p:sp>
      <p:sp>
        <p:nvSpPr>
          <p:cNvPr id="15" name="C_0#auto_editor_catalog_0?lid=f3163c91c&amp;cid=f3163c91c&amp;vtp=1">
            <a:hlinkClick r:id="" action="ppaction://noaction"/>
          </p:cNvPr>
          <p:cNvSpPr/>
          <p:nvPr/>
        </p:nvSpPr>
        <p:spPr>
          <a:xfrm>
            <a:off x="6675120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</a:t>
            </a:r>
            <a:endParaRPr lang="en-US" sz="2200" dirty="0"/>
          </a:p>
        </p:txBody>
      </p:sp>
      <p:sp>
        <p:nvSpPr>
          <p:cNvPr id="16" name="C_0#auto_editor_catalog_0?lid=26f0f9082&amp;cid=26f0f9082&amp;vtp=1">
            <a:hlinkClick r:id="" action="ppaction://noaction"/>
          </p:cNvPr>
          <p:cNvSpPr/>
          <p:nvPr/>
        </p:nvSpPr>
        <p:spPr>
          <a:xfrm>
            <a:off x="7242048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</a:t>
            </a:r>
            <a:endParaRPr lang="en-US" sz="2200" dirty="0"/>
          </a:p>
        </p:txBody>
      </p:sp>
      <p:sp>
        <p:nvSpPr>
          <p:cNvPr id="17" name="C_0#auto_editor_catalog_0?lid=24a8528eb&amp;cid=24a8528eb&amp;vtp=1">
            <a:hlinkClick r:id="" action="ppaction://noaction"/>
          </p:cNvPr>
          <p:cNvSpPr/>
          <p:nvPr/>
        </p:nvSpPr>
        <p:spPr>
          <a:xfrm>
            <a:off x="7818120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14</a:t>
            </a:r>
            <a:endParaRPr lang="en-US" sz="2200" dirty="0"/>
          </a:p>
        </p:txBody>
      </p:sp>
      <p:sp>
        <p:nvSpPr>
          <p:cNvPr id="18" name="C_0#auto_editor_catalog_0?lid=7e194a301&amp;cid=7e194a301&amp;vtp=1">
            <a:hlinkClick r:id="" action="ppaction://noaction"/>
          </p:cNvPr>
          <p:cNvSpPr/>
          <p:nvPr/>
        </p:nvSpPr>
        <p:spPr>
          <a:xfrm>
            <a:off x="8394192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15</a:t>
            </a:r>
            <a:endParaRPr lang="en-US" sz="2200" dirty="0"/>
          </a:p>
        </p:txBody>
      </p:sp>
      <p:sp>
        <p:nvSpPr>
          <p:cNvPr id="19" name="C_0#auto_editor_catalog_0?lid=6c61098f8&amp;cid=6c61098f8&amp;vtp=1">
            <a:hlinkClick r:id="" action="ppaction://noaction"/>
          </p:cNvPr>
          <p:cNvSpPr/>
          <p:nvPr/>
        </p:nvSpPr>
        <p:spPr>
          <a:xfrm>
            <a:off x="8970264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16</a:t>
            </a:r>
            <a:endParaRPr lang="en-US" sz="2200" dirty="0"/>
          </a:p>
        </p:txBody>
      </p:sp>
      <p:sp>
        <p:nvSpPr>
          <p:cNvPr id="20" name="C_0#auto_editor_catalog_0?lid=127800760&amp;cid=127800760&amp;vtp=1">
            <a:hlinkClick r:id="" action="ppaction://noaction"/>
          </p:cNvPr>
          <p:cNvSpPr/>
          <p:nvPr/>
        </p:nvSpPr>
        <p:spPr>
          <a:xfrm>
            <a:off x="9546336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17</a:t>
            </a:r>
            <a:endParaRPr lang="en-US" sz="2200" dirty="0"/>
          </a:p>
        </p:txBody>
      </p:sp>
      <p:sp>
        <p:nvSpPr>
          <p:cNvPr id="21" name="C_0#auto_editor_catalog_0?lid=c6ca76bc0&amp;cid=c6ca76bc0&amp;vtp=1">
            <a:hlinkClick r:id="" action="ppaction://noaction"/>
          </p:cNvPr>
          <p:cNvSpPr/>
          <p:nvPr/>
        </p:nvSpPr>
        <p:spPr>
          <a:xfrm>
            <a:off x="10122408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18</a:t>
            </a:r>
            <a:endParaRPr lang="en-US" sz="2200" dirty="0"/>
          </a:p>
        </p:txBody>
      </p:sp>
      <p:sp>
        <p:nvSpPr>
          <p:cNvPr id="22" name="C_0#auto_editor_catalog_0?lid=46628c203&amp;cid=46628c203&amp;vtp=1">
            <a:hlinkClick r:id="" action="ppaction://noaction"/>
          </p:cNvPr>
          <p:cNvSpPr/>
          <p:nvPr/>
        </p:nvSpPr>
        <p:spPr>
          <a:xfrm>
            <a:off x="10698480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</a:t>
            </a:r>
            <a:endParaRPr lang="en-US" sz="2200" dirty="0"/>
          </a:p>
        </p:txBody>
      </p:sp>
      <p:sp>
        <p:nvSpPr>
          <p:cNvPr id="23" name="C_0#auto_editor_catalog_0?lid=39f313bf8&amp;cid=39f313bf8&amp;vtp=1">
            <a:hlinkClick r:id="" action="ppaction://noaction"/>
          </p:cNvPr>
          <p:cNvSpPr/>
          <p:nvPr/>
        </p:nvSpPr>
        <p:spPr>
          <a:xfrm>
            <a:off x="11274552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</a:t>
            </a:r>
            <a:endParaRPr lang="en-US" sz="2200" dirty="0"/>
          </a:p>
        </p:txBody>
      </p:sp>
      <p:sp>
        <p:nvSpPr>
          <p:cNvPr id="24" name="C_0#auto_editor_catalog_0?lid=b67a1ef57&amp;cid=b67a1ef57&amp;vtp=1">
            <a:hlinkClick r:id="" action="ppaction://noaction"/>
          </p:cNvPr>
          <p:cNvSpPr/>
          <p:nvPr/>
        </p:nvSpPr>
        <p:spPr>
          <a:xfrm>
            <a:off x="523036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21</a:t>
            </a:r>
            <a:endParaRPr lang="en-US" sz="2200" dirty="0"/>
          </a:p>
        </p:txBody>
      </p:sp>
      <p:sp>
        <p:nvSpPr>
          <p:cNvPr id="25" name="C_0#auto_editor_catalog_0?lid=683e9d893&amp;cid=683e9d893&amp;vtp=1">
            <a:hlinkClick r:id="" action="ppaction://noaction"/>
          </p:cNvPr>
          <p:cNvSpPr/>
          <p:nvPr/>
        </p:nvSpPr>
        <p:spPr>
          <a:xfrm>
            <a:off x="580644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22</a:t>
            </a:r>
            <a:endParaRPr lang="en-US" sz="2200" dirty="0"/>
          </a:p>
        </p:txBody>
      </p:sp>
      <p:sp>
        <p:nvSpPr>
          <p:cNvPr id="26" name="C_0#auto_editor_catalog_0?lid=884a0f2e3&amp;cid=884a0f2e3&amp;vtp=1">
            <a:hlinkClick r:id="" action="ppaction://noaction"/>
          </p:cNvPr>
          <p:cNvSpPr/>
          <p:nvPr/>
        </p:nvSpPr>
        <p:spPr>
          <a:xfrm>
            <a:off x="638251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23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6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8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8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8.png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8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8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8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8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8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8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9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9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9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9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9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9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9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8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8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8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8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8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8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23505934b.fixed?color=0,173,163&amp;vtp=1&amp;bbb=1"/>
          <p:cNvSpPr/>
          <p:nvPr/>
        </p:nvSpPr>
        <p:spPr>
          <a:xfrm>
            <a:off x="0" y="1956816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配套试卷</a:t>
            </a:r>
            <a:endParaRPr lang="en-US" altLang="zh-CN" sz="5000" dirty="0"/>
          </a:p>
        </p:txBody>
      </p:sp>
      <p:sp>
        <p:nvSpPr>
          <p:cNvPr id="3" name="C_1_BD#23505934b.fixed?color=0,173,163&amp;vtp=1&amp;bbb=1"/>
          <p:cNvSpPr/>
          <p:nvPr/>
        </p:nvSpPr>
        <p:spPr>
          <a:xfrm>
            <a:off x="603504" y="3383280"/>
            <a:ext cx="10872216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zh-CN" altLang="en-US" sz="40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综合</a:t>
            </a:r>
            <a:r>
              <a:rPr lang="en-US" altLang="zh-CN" sz="40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检测卷</a:t>
            </a:r>
            <a:r>
              <a:rPr lang="zh-CN" altLang="en-US" sz="40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（二</a:t>
            </a:r>
            <a:r>
              <a:rPr lang="en-US" altLang="zh-CN" sz="40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4000" b="0" i="0" dirty="0">
              <a:solidFill>
                <a:srgbClr val="00ADA3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3#06408721d?pid=78fcddf13&amp;color=0,0,0&amp;vtp=1&amp;bbb=1&amp;hb=1"/>
          <p:cNvSpPr/>
          <p:nvPr/>
        </p:nvSpPr>
        <p:spPr>
          <a:xfrm>
            <a:off x="612648" y="468000"/>
            <a:ext cx="10963656" cy="50901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问十四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湿不如干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肥不如瘠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依理想而论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似乎相反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请问理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由安在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所谓湿干肥瘠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皆是过分而言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因为过干如经发觉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可以立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刻浇灌而使之湿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过湿则不能立刻使之干也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肥瘠亦然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盖一则能补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一则不能补救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此其理之一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过干过瘠之弊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花树枝叶至多暂时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憔悴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一经发觉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实时浇水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尚易补救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过湿过肥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其病先在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根已腐烂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枝叶尚繁茂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及至根部腐烂殆尽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枝叶变化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补救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已无及矣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此其理之二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#1.15.1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4#06408721d?pid=78fcddf13&amp;color=0,0,0&amp;vtp=1&amp;bbb=1&amp;hb=1"/>
          <p:cNvSpPr/>
          <p:nvPr/>
        </p:nvSpPr>
        <p:spPr>
          <a:xfrm>
            <a:off x="612648" y="468000"/>
            <a:ext cx="10963656" cy="508527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问十五：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除以上问答外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尚有不可不知之事理否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尚有一端为入门不可不知者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余常谓培植花树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与教育儿童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教育儿童的最要条件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为多注意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少干涉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假使少注意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而多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干涉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不但于儿童身心无益处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反多弊害也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种植花树亦然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一花一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既经依法种植之后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须时时留意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有无害虫滋蔓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或风吹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雨打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日炙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霜侵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有则及时补救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切不可时常移植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攀折摇动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使之不能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安定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如此则自然枝叶茁发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花果丰饶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而所谓入门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亦尽于此矣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摘编自黄岳渊、黄德邻《花经》）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#1.17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_1#45423a104?pid=06408721d&amp;color=0,0,0&amp;vtp=1&amp;bt=1&amp;bbb=1"/>
          <p:cNvSpPr/>
          <p:nvPr/>
        </p:nvSpPr>
        <p:spPr>
          <a:xfrm>
            <a:off x="612648" y="466344"/>
            <a:ext cx="10963656" cy="5346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下列对原文相关内容的理解和分析，正确的一项是（3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5_AN.3_1#45423a104.bracket?pid=06408721d&amp;color=0,0,0&amp;vpa=1&amp;vtp=1"/>
          <p:cNvSpPr/>
          <p:nvPr/>
        </p:nvSpPr>
        <p:spPr>
          <a:xfrm>
            <a:off x="10236867" y="465963"/>
            <a:ext cx="495300" cy="5392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5_BD.2_2#45423a104.choices?pid=06408721d&amp;color=0,0,0&amp;vtp=1&amp;bbb=1&amp;hb=1"/>
          <p:cNvSpPr/>
          <p:nvPr/>
        </p:nvSpPr>
        <p:spPr>
          <a:xfrm>
            <a:off x="612648" y="1065339"/>
            <a:ext cx="10963656" cy="47972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阴天或下雨时种植花木，浇水量、施肥量过多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，炎夏烈日时每日浇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，这些情况往往容易导致植物的根部腐烂。</a:t>
            </a:r>
            <a:endParaRPr lang="en-US" altLang="zh-CN" sz="2800" dirty="0"/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问三和问十四均用“依理想而论”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对回答者的观点表示不解和疑问，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回答者进行了解释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，指出提问者原有认知的不合理之处。</a:t>
            </a:r>
            <a:endParaRPr lang="en-US" altLang="zh-CN" sz="2800" dirty="0"/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问八的回答“尚有三端”以及问十五的回答“尚有一端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”,这些内容可作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为问六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“必须深耕之理由安在”这一问题的补充。</a:t>
            </a:r>
            <a:endParaRPr lang="en-US" altLang="zh-CN" sz="2800" dirty="0"/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问一到问三以及问五到问七讨论的是花木在种植过程中的存活问题，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问八到问十五讨论的是花木移植到固定的地方后培育的注意事项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_1#45423a104?pid=06408721d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A项，①“阴天”时种植花木是否会导致植物根部腐烂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，原文没有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提及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。原文“因为在雨天，泥土一经雨淋，容易成块，种植之后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，不能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与花树之根及加入之土融合凝结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，以致中多空隙，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根须不但不能发达，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且易腐蚀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”只说了在雨天种植花木容易导致植物的根部腐烂；②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“炎夏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烈日时每日浇灌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”并非导致植物根部腐烂的原因。由原文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“浇灌必依天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时的干湿而定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炎夏烈日，每日浇灌，或晨夕各一次浇灌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。浇灌必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须在日尚未出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，或日已没落时，地面热气全消，方为有益无害。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不然，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郁热之气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，蕴蓄于根，易致腐烂”可知，“炎夏烈日，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每日浇灌”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_1#45423a104?pid=06408721d&amp;color=0,0,0&amp;vtp=1&amp;bt=1&amp;bbb=1&amp;hb=1"/>
          <p:cNvSpPr/>
          <p:nvPr/>
        </p:nvSpPr>
        <p:spPr>
          <a:xfrm>
            <a:off x="612648" y="467999"/>
            <a:ext cx="10963656" cy="54319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200"/>
              </a:lnSpc>
            </a:pPr>
            <a:endParaRPr lang="en-US" altLang="zh-CN" sz="100" b="0" i="0" spc="-990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为必要措施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，只有浇灌的时间不合适时，根部才会腐烂。C项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，原文从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问七 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既深耕矣，深种有何妨碍，何以必须浅种？”开始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，内容已经从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“深耕” 转移到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“浅种”了，问八的回答“尚有三端”说的是种植花树的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“其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他不可不知的条件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”，再根据“三端”的具体内容可知，“三端”与“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深耕”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无关；而问十五的回答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，指出培植花树与教育儿童的相通之处，对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“依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法种植” 花树后的日常养护进行了补充说明，是对前文所有内容的总结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和补充，与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“深耕”无关。D项，问八的回答“尚有三端”中的“第一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，种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植花树的地位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”以及问九和问十一讨论的花树种植的“地位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”即位置的问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题，不属于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“花木移植到固定的地方后培育的注意事项”。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_1#f4fb7b9ea?pid=06408721d&amp;color=0,0,0&amp;vtp=1&amp;bt=1&amp;bbb=1"/>
          <p:cNvSpPr/>
          <p:nvPr/>
        </p:nvSpPr>
        <p:spPr>
          <a:xfrm>
            <a:off x="612648" y="466344"/>
            <a:ext cx="10963656" cy="5346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下列对原文相关内容的分析和评价，不正确的一项是（3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5_AN.6_1#f4fb7b9ea.bracket?pid=06408721d&amp;color=0,0,0&amp;vpa=2&amp;vtp=1"/>
          <p:cNvSpPr/>
          <p:nvPr/>
        </p:nvSpPr>
        <p:spPr>
          <a:xfrm>
            <a:off x="10579767" y="465963"/>
            <a:ext cx="515938" cy="5392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5_BD.5_2#f4fb7b9ea.choices?pid=06408721d&amp;color=0,0,0&amp;vtp=1&amp;bbb=1&amp;hb=1"/>
          <p:cNvSpPr/>
          <p:nvPr/>
        </p:nvSpPr>
        <p:spPr>
          <a:xfrm>
            <a:off x="612648" y="1065339"/>
            <a:ext cx="10963656" cy="47969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“如何能使之必然生活”“施用肥料之时期”中“生活”“时期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”的含义与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今天最常使用的意义不相同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原文在部分回答结束时使用“是谓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”“是以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”“此为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收尾，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起到了回应提问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、强调观点的作用。</a:t>
            </a:r>
            <a:endParaRPr lang="en-US" altLang="zh-CN" sz="2800" dirty="0"/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问六的回答体现了在分析问题和解决问题时要善于抓住重点的思想，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而问十二的回答则体现了具体问题具体分析的思想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800"/>
              </a:lnSpc>
            </a:pPr>
            <a:r>
              <a:rPr lang="en-US" altLang="zh-CN" sz="2800" b="0" i="0" spc="-1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“作物之施肥，犹似人之饮食，饮不可过度，食不可过饱</a:t>
            </a:r>
            <a:r>
              <a:rPr lang="en-US" altLang="zh-CN" sz="2800" b="0" i="0" spc="-1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，否则作物之</a:t>
            </a:r>
            <a:endParaRPr lang="en-US" altLang="zh-CN" sz="2800" b="0" i="0" spc="-1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pc="-1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生长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，似极茂盛，实则易为风雨吹倒”,此句可全面且形象地回答问十三。</a:t>
            </a:r>
            <a:endParaRPr lang="en-US" altLang="zh-CN" sz="2800" spc="-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7_1#f4fb7b9ea?pid=06408721d&amp;color=0,0,0&amp;vtp=1&amp;bt=1&amp;bbb=1&amp;hb=1"/>
          <p:cNvSpPr/>
          <p:nvPr/>
        </p:nvSpPr>
        <p:spPr>
          <a:xfrm>
            <a:off x="612648" y="468000"/>
            <a:ext cx="10963656" cy="52953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“此句可全面且形象地回答问十三”错误。问十三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“请问施用肥料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之时期和浓淡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，如何方称适当？”包含两个要点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：一是施用肥料之时期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如何方称适当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，二是施用肥料之浓淡如何方称适当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。选项中的比喻说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的主要是施用肥料之浓淡的问题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，未涉及施用肥料之时期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，故称不上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全面”回答问十三。A项，原文中“生活”指“存活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”，今义常指人或生物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为了生存和发展而进行的各种活动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；原文中“施用肥料之时期”的“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时期”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指施用肥料的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“时间”“时候”，今义多指具有某种特征的一段时间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，如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抗战时期”“社会主义建设时期”。二者含义与今天常用义确有差异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。故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项正确。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8_1#535a44445?pid=06408721d&amp;color=0,0,0&amp;vtp=1&amp;bt=1&amp;bbb=1&amp;hb=1"/>
          <p:cNvSpPr/>
          <p:nvPr/>
        </p:nvSpPr>
        <p:spPr>
          <a:xfrm>
            <a:off x="612648" y="468000"/>
            <a:ext cx="10963656" cy="5290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根据原文内容，在下面文段的横线处补写出恰当的语句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，每处不超过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个字。（3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牡丹具有喜干怕湿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忌积水的习性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因此其种植地最好选择在干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燥向阳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、①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2800" i="0" spc="-5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的地方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栽种前先挖土坑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坑的具体大小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以根系放入后能充分舒展为原则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再将基肥填入坑底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覆上一层约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厘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米的厚土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然后将植株置入坑内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用手扶持端正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填土一半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轻提植株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并左右摇动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i="0" spc="-5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栽植深度不可过深或过浅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过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深则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过浅又容易发生倒伏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最后将土填满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用脚踩实后再浇透水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spc="-50" dirty="0"/>
          </a:p>
        </p:txBody>
      </p:sp>
      <p:sp>
        <p:nvSpPr>
          <p:cNvPr id="3" name="QB_5_AN.9_1#535a44445.blank?pid=06408721d&amp;color=0,0,0&amp;vpa=3&amp;vtp=1&amp;bbb=1"/>
          <p:cNvSpPr/>
          <p:nvPr/>
        </p:nvSpPr>
        <p:spPr>
          <a:xfrm>
            <a:off x="2378742" y="2228601"/>
            <a:ext cx="2708275" cy="5346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700"/>
              </a:lnSpc>
            </a:pP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地势比平地稍高</a:t>
            </a:r>
            <a:endParaRPr lang="en-US" altLang="zh-CN" sz="2800" spc="-50" dirty="0"/>
          </a:p>
        </p:txBody>
      </p:sp>
      <p:sp>
        <p:nvSpPr>
          <p:cNvPr id="4" name="QB_5_AN.10_1#535a44445.blank?pid=06408721d&amp;color=0,0,0&amp;vpa=4&amp;vtp=1&amp;bbb=1"/>
          <p:cNvSpPr/>
          <p:nvPr/>
        </p:nvSpPr>
        <p:spPr>
          <a:xfrm>
            <a:off x="3394741" y="4019301"/>
            <a:ext cx="3059113" cy="5346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700"/>
              </a:lnSpc>
            </a:pP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泥土与根系相和洽</a:t>
            </a:r>
            <a:endParaRPr lang="en-US" altLang="zh-CN" sz="2800" spc="-50" dirty="0"/>
          </a:p>
        </p:txBody>
      </p:sp>
      <p:sp>
        <p:nvSpPr>
          <p:cNvPr id="5" name="QB_5_AN.11_1#535a44445.blank?pid=06408721d&amp;color=0,0,0&amp;vpa=5&amp;vtp=1&amp;bbb=1&amp;hb=1"/>
          <p:cNvSpPr/>
          <p:nvPr/>
        </p:nvSpPr>
        <p:spPr>
          <a:xfrm>
            <a:off x="612648" y="4616201"/>
            <a:ext cx="10963656" cy="111245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47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不利于植株的呼吸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（每处1分，意思对即可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，字数不合要求不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给分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12_1#535a44445?pid=06408721d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本题使用填空形式。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试题材料以牡丹实际种植的过程为线索，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要求把分散在原文不同位置的信息整合到具体的语境中，通过逻辑推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理补足全句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试题将原文的理论知识转化为种植牡丹的具体操作步骤，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考查学生对文本信息的综合理解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。①处可根据前句关键词“种植地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”定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位到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“问九”至“问十一”，即关于种植的“地位”的相关内容。“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干燥向阳” 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属于地位中的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“方向”问题，那么①处就应填关于种植地位“高低”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的结论，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“问十一”的回答中的“种植花树之地，必较平地为高”可知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，此处可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填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“地势比平地稍高”。②处须填种植时“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轻提植株并左右摇动”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12_1#535a44445?pid=06408721d&amp;color=0,0,0&amp;vtp=1&amp;bt=1&amp;bbb=1&amp;hb=1"/>
          <p:cNvSpPr/>
          <p:nvPr/>
        </p:nvSpPr>
        <p:spPr>
          <a:xfrm>
            <a:off x="612648" y="468000"/>
            <a:ext cx="10963656" cy="31840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200"/>
              </a:lnSpc>
            </a:pPr>
            <a:endParaRPr lang="en-US" altLang="zh-CN" sz="100" b="0" i="0" spc="-990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这一动作的目的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，根据“问五”的回答中的“继乃将树根安置妥帖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，而旋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转一周，使泥土与根相和洽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”可知，这一动作的目的是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“使泥土与根系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相和洽”。③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处须填写栽植深度过深，即“深种”的负面影响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，据此定位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到文中的 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问七”。“问七”的回答阐述了不可深种的理由，即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“使花与树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之枝干，深陷土内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，亦必致窒息”，故此处可填“不利于植株的呼吸”。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bf6d82836?pid=23505934b&amp;color=0,0,0&amp;vtp=1&amp;bt=1&amp;bbb=1"/>
          <p:cNvSpPr/>
          <p:nvPr/>
        </p:nvSpPr>
        <p:spPr>
          <a:xfrm>
            <a:off x="612648" y="466344"/>
            <a:ext cx="10963656" cy="80365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7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一、阅读（70</a:t>
            </a: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3200" dirty="0"/>
          </a:p>
        </p:txBody>
      </p:sp>
      <p:sp>
        <p:nvSpPr>
          <p:cNvPr id="3" name="C_3_BD#78fcddf13?pid=bf6d82836&amp;color=0,0,0&amp;vtp=1&amp;bbb=1"/>
          <p:cNvSpPr/>
          <p:nvPr/>
        </p:nvSpPr>
        <p:spPr>
          <a:xfrm>
            <a:off x="612648" y="1181516"/>
            <a:ext cx="10963656" cy="78536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（一）阅读Ⅰ（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本题共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，19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3000" dirty="0"/>
          </a:p>
        </p:txBody>
      </p:sp>
      <p:sp>
        <p:nvSpPr>
          <p:cNvPr id="4" name="QM_4_BD.1_1#06408721d?pid=78fcddf13&amp;color=0,0,0&amp;vtp=1&amp;bbb=1&amp;hb=1"/>
          <p:cNvSpPr/>
          <p:nvPr/>
        </p:nvSpPr>
        <p:spPr>
          <a:xfrm>
            <a:off x="612648" y="1843913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阅读下面的文字，完成1—5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题。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种植入门问答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问一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譬如种植一株树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或者一株花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如何能使之必然生活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且会发荣滋长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如果这一株花或树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得来时并无重大损伤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且出土未久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未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曾枯槁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依法种植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断无不能生活之理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81_1#481f668f5?pid=06408721d&amp;color=0,0,0&amp;vtp=1&amp;bt=1&amp;bbb=1&amp;hb=1&amp;hltap=1"/>
          <p:cNvSpPr/>
          <p:nvPr/>
        </p:nvSpPr>
        <p:spPr>
          <a:xfrm>
            <a:off x="612648" y="468000"/>
            <a:ext cx="10963656" cy="50606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根据上下文，问四提出的问题可能是什么?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请写出一个并阐述理由。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82_1#481f668f5?pid=06408721d&amp;color=0,0,0&amp;vtp=1&amp;bt=1&amp;bbb=1&amp;hb=1&amp;hla=1"/>
          <p:cNvSpPr/>
          <p:nvPr/>
        </p:nvSpPr>
        <p:spPr>
          <a:xfrm>
            <a:off x="612648" y="1738000"/>
            <a:ext cx="10963656" cy="3810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示例1）问题：种植之前如何预判天气是晴天还是雨天？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理由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：问三和问五围绕问二回答的第一句话提问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，因此问四应针对问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三的回答设置问题。问三回答的主要内容是雨天种植的弊端以及晴天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种植的方法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，而在种植之前预判天气是至关重要的。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示例2）问题：为使花树之根与泥土融合凝结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，浇水量具体多少才算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合适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82_1#481f668f5?pid=06408721d&amp;color=0,0,0&amp;vtp=1&amp;bt=1&amp;bbb=1&amp;hb=1&amp;hltap=1"/>
          <p:cNvSpPr/>
          <p:nvPr/>
        </p:nvSpPr>
        <p:spPr>
          <a:xfrm>
            <a:off x="612648" y="468000"/>
            <a:ext cx="10963656" cy="18221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81_1#481f668f5?pid=06408721d&amp;color=0,0,0&amp;vtp=1&amp;bt=1&amp;bbb=1&amp;hb=1&amp;hla=1"/>
          <p:cNvSpPr/>
          <p:nvPr/>
        </p:nvSpPr>
        <p:spPr>
          <a:xfrm>
            <a:off x="612648" y="442600"/>
            <a:ext cx="10963656" cy="17633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理由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：紧承问三的回答设置问题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，问三的回答中对浇水量多少才算合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适解释得并不清晰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，没有给出具体标准。</a:t>
            </a:r>
            <a:endParaRPr lang="en-US" altLang="zh-CN" sz="2800" dirty="0"/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写出问题1分，理由阐述清晰、合乎逻辑3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14_1#481f668f5?pid=06408721d&amp;color=0,0,0&amp;vtp=1&amp;bt=1&amp;bbb=1&amp;hb=1"/>
          <p:cNvSpPr/>
          <p:nvPr/>
        </p:nvSpPr>
        <p:spPr>
          <a:xfrm>
            <a:off x="612648" y="468000"/>
            <a:ext cx="10963656" cy="44540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本题需要理解原文的结构脉络和线索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，理解问答之间的行文逻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辑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，找出问答中的逻辑缺环，然后结合上下文提出问题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。读完全文会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发现文本的每个问答之间环环相扣，下一问的问题多是从上一问的答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案中生发出来的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。分析问二、问三和问五及其回答内容可知，“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问三”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“问五”分别是针对“问二”回答的第一句话中的“天晴之候”“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深耕浅种”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展开提问的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，“问三”的回答，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一方面阐述了选择天晴之日种植的原因，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另一方面交代了种植的方法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，因此“问四”可针对这两方面设问。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81_1#2081fd9f8?pid=06408721d&amp;color=0,0,0&amp;vtp=1&amp;bt=1&amp;bbb=1&amp;hb=1&amp;hltap=1"/>
          <p:cNvSpPr/>
          <p:nvPr/>
        </p:nvSpPr>
        <p:spPr>
          <a:xfrm>
            <a:off x="612648" y="468000"/>
            <a:ext cx="10963656" cy="44129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与本文类似，柳宗元《种树郭橐驼传》也把种树比作对待孩子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，二者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的养护理念有什么不同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?产生这种不同的原因是什么?（6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82_1#2081fd9f8?pid=06408721d&amp;color=0,0,0&amp;vtp=1&amp;bt=1&amp;bbb=1&amp;hb=1&amp;hla=1"/>
          <p:cNvSpPr/>
          <p:nvPr/>
        </p:nvSpPr>
        <p:spPr>
          <a:xfrm>
            <a:off x="612648" y="1735460"/>
            <a:ext cx="10963656" cy="310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pc="-10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第一问</a:t>
            </a:r>
            <a:r>
              <a:rPr lang="en-US" altLang="zh-CN" sz="2800" b="1" i="0" spc="-10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：①柳文认为应遵循自然生长规律，</a:t>
            </a:r>
            <a:r>
              <a:rPr lang="en-US" altLang="zh-CN" sz="2800" b="1" i="0" spc="-10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让树木依照本性生长，</a:t>
            </a:r>
            <a:endParaRPr lang="en-US" altLang="zh-CN" sz="2800" b="1" i="0" spc="-10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 spc="-10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不再管它</a:t>
            </a:r>
            <a:r>
              <a:rPr lang="en-US" altLang="zh-CN" sz="2800" b="1" i="0" spc="-10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；②本文强调依法种植之后，还应依常规进行养护。（每点1分）</a:t>
            </a:r>
            <a:endParaRPr lang="en-US" altLang="zh-CN" sz="2800" spc="-100" dirty="0"/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第二问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：①柳文的写作目的是借种树之道说明政令频出的危害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，希望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为官者不要打扰百姓的生产生活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②本文是希望读者培育的植物可以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枝叶茁发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、花果丰饶。（每点2分，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意思对即可）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16_1#2081fd9f8?pid=06408721d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本题强调教考衔接。本题将本文与《种树郭橐驼传》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进行比较，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打破了单一文本封闭的格局，考查了对课内文章的掌握程度以及文本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对照分析能力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。本文在“问一”的回答中就点明了全文的核心理念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：花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树种植需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“依法”。后围绕种植的天气、方法、地位、浇灌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、施肥等方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面进行了阐释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。在“问十五”的回答中对全文进行了总结和补充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，即依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法种植后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，须时时留意，做好日常的预防和补救。所以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，本文阐释的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养护理念就是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：依法种植之后，还应依常规进行养护。柳宗元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《种树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郭橐驼传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》中，郭橐驼自言其种树的核心理念是：“能顺木之天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16_1#2081fd9f8?pid=06408721d&amp;color=0,0,0&amp;vtp=1&amp;bt=1&amp;bbb=1&amp;hb=1"/>
          <p:cNvSpPr/>
          <p:nvPr/>
        </p:nvSpPr>
        <p:spPr>
          <a:xfrm>
            <a:off x="612648" y="468000"/>
            <a:ext cx="10963656" cy="38063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致其性焉尔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。”意思是要按照树木的生长规律来种树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，使树的本性得到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很好的发展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，才能使其茁壮成长。这就是柳文的种树养护理念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。两篇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文章养护理念不同的原因是写作目的不同。柳文希望通过郭橐驼种树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理念阐释为官养民之道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，所以强调要顺应规律，不要过多干扰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。而本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文侧重于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“就种论种”，希望读者通过正确的养护使自己培育的植物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“枝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叶茁发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，花果丰饶”。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451daf58f?pid=a711f5ea0&amp;color=0,0,0&amp;vtp=1&amp;bt=1&amp;bbb=1"/>
          <p:cNvSpPr/>
          <p:nvPr/>
        </p:nvSpPr>
        <p:spPr>
          <a:xfrm>
            <a:off x="612648" y="466344"/>
            <a:ext cx="10963656" cy="78536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（二）阅读Ⅱ（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本题共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，16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3000" dirty="0"/>
          </a:p>
        </p:txBody>
      </p:sp>
      <p:sp>
        <p:nvSpPr>
          <p:cNvPr id="3" name="QM_4_BD.15_1#d79ec3139?pid=451daf58f&amp;color=0,0,0&amp;vtp=1&amp;bbb=1&amp;hb=1"/>
          <p:cNvSpPr/>
          <p:nvPr/>
        </p:nvSpPr>
        <p:spPr>
          <a:xfrm>
            <a:off x="612648" y="1125728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（2025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重庆段考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阅读下面的文字，完成6—9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题。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太阳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节选）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刘慈欣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他仍记得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年前第一次看到思云山天文台时的感觉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当救护车翻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过一道山梁后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思云山的主峰在远方出现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观象台的球形屋顶反射着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夕阳的金光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像镶在主峰上的几粒珍珠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_1#d79ec3139?pid=451daf58f&amp;color=0,0,0&amp;vtp=1&amp;bbb=1&amp;hb=1"/>
          <p:cNvSpPr/>
          <p:nvPr/>
        </p:nvSpPr>
        <p:spPr>
          <a:xfrm>
            <a:off x="612648" y="468000"/>
            <a:ext cx="10963656" cy="5372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那时他刚从医学院毕业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是一名脑外科见习医生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作为主治医生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的助手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到天文台来抢救一位不能搬运的重伤员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那是一名到这里做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访问研究的英国学者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散步时不慎跌下山崖摔伤了脑部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到达天文台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他们为伤员做了颅骨穿刺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吸出了部分瘀血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降低了脑压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当伤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员改善到能搬运的状态后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便用救护车送他到省城医院做进一步的手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等待搬运伤员时已是深夜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他好奇地打量着周围那几座球顶的观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象台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它们的位置组合似乎有某种晦涩的含意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如月光下的巨石阵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他走向最近的一座观象台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推门走了进去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_1#d79ec3139?pid=451daf58f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里面没有开灯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但有无数小信号灯在亮着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有一缕细细的月光从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球顶的一道缝隙透下来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投在高大的天文望远镜上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用银色的线条不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完整地勾画出它的轮廓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使它看上去像深夜的城市广场中央一件抽象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的现代艺术品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他轻步走到望远镜的底部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在微弱的光亮中看到了一大堆装置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其复杂程度超出了他的想象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正在他寻找着可以把眼睛凑上去的镜头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小门那边传来一个轻柔的女声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这是太阳望远镜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没有目镜的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_1#d79ec3139?pid=451daf58f&amp;color=0,0,0&amp;vtp=1&amp;bbb=1&amp;hb=1"/>
          <p:cNvSpPr/>
          <p:nvPr/>
        </p:nvSpPr>
        <p:spPr>
          <a:xfrm>
            <a:off x="612648" y="468000"/>
            <a:ext cx="10963656" cy="12039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一个穿着白色工作服的苗条身影走进门来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很轻盈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仿佛从月光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中飘来的一片羽毛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#1.1.8</a:t>
            </a:r>
            <a:endParaRPr lang="en-US" altLang="zh-CN" sz="2800" dirty="0"/>
          </a:p>
        </p:txBody>
      </p:sp>
      <p:sp>
        <p:nvSpPr>
          <p:cNvPr id="3" name="QM_4_BD.15_2#d79ec3139?pid=451daf58f&amp;color=0,0,0&amp;vtp=1&amp;bbb=1&amp;hb=1"/>
          <p:cNvSpPr/>
          <p:nvPr/>
        </p:nvSpPr>
        <p:spPr>
          <a:xfrm>
            <a:off x="612648" y="175641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传统的太阳望远镜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是把影像投在一块幕板上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现在大多是在显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示器上看了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医生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您好像对这里很感兴趣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他点点头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天文台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总是一个超脱和空灵的地方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我挺喜欢这种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感觉的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那您干吗要从事医学呢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我这么问很不礼貌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医学并不仅仅是琐碎的技术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有时它也很空灵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比如我所学的脑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医学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您用手术刀打开大脑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能看到思想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1#06408721d?pid=78fcddf13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问二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如何说是依法种植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第一须择天晴之候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泥土干燥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深耕浅种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如有多枝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勿使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分枝之处埋入土内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将泥土桩实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浇足凉水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这水要使地下之土与盖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上之土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和花树之根结成一体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是谓依法种植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问三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依理想而论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种植花树以阴雨天为宜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为何舍此不取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要选择天晴之日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烈日之下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种植固非所宜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然须择晴天的早上或晚上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在雨天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泥土一经雨淋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容易成块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种植之后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不能与花树之根及加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_2#d79ec3139?pid=451daf58f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尽量看吧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不过你想想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那用一只手就能托起的蘑菇状的东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竟然是一个丰富多彩的宇宙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从某种哲学观点看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这个宇宙比你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所观察的宇宙更为宏大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因为你的宇宙直径虽然可能有几百亿光年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但好像已被证明是有限的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而我的宇宙无限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因为思想无限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不是每个人的思想都是无限的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但医生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您可真像是有无限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想象的人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至于天文学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它真没有您想象的那么空灵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在几千年前的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尼罗河畔和几百年前的远航船上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它曾是一门很实用的技术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那时的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天文学家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往往长年累月在星图上标注成千上万颗恒星的位置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_2#d79ec3139?pid=451daf58f&amp;color=0,0,0&amp;vtp=1&amp;bbb=1&amp;hb=1"/>
          <p:cNvSpPr/>
          <p:nvPr/>
        </p:nvSpPr>
        <p:spPr>
          <a:xfrm>
            <a:off x="612648" y="468000"/>
            <a:ext cx="10963656" cy="5372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生消耗在星星的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人口普查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就是现在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天文学的具体研究工作大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多也是枯燥乏味没有诗意的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比如我从事的项目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我研究恒星的闪烁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没完没了地观测记录再观测再记录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很不超脱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也不空灵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他惊奇地扬起眉毛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恒星在闪烁吗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像我们看到的那样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她笑而不语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他自嘲地笑着摇摇头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我当然知道那是大气折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她点点头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不过呢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作为一个视觉比喻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这还真形象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去掉基础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恒量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只显示输出能量波动的差值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闪烁中的恒星看起来还真是那个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样子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_2#d79ec3139?pid=451daf58f&amp;color=0,0,0&amp;vtp=1&amp;bbb=1&amp;hb=1"/>
          <p:cNvSpPr/>
          <p:nvPr/>
        </p:nvSpPr>
        <p:spPr>
          <a:xfrm>
            <a:off x="612648" y="468000"/>
            <a:ext cx="10963656" cy="44424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是由于黑子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耀斑什么的引起的吗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她收起笑容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庄严地摇摇头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这是恒星总体能量输出的波动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其动因要深刻得多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，②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如同一盏电灯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它的光度变化不是由于周围的</a:t>
            </a:r>
            <a:endParaRPr lang="en-US" altLang="zh-CN" sz="2800" b="0" i="0" u="sng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飞蛾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而是由于电压的波动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当然恒星的闪烁波动是很微小的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十分精密的观测仪器才能觉察出来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要不我们早被太阳的闪烁烤焦了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研究这种闪烁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是一种了解恒星的深层结构的手段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你已经发现了什么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#1.1.18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_3#d79ec3139?pid=451daf58f&amp;color=0,0,0&amp;vtp=1&amp;bbb=1&amp;hb=1"/>
          <p:cNvSpPr/>
          <p:nvPr/>
        </p:nvSpPr>
        <p:spPr>
          <a:xfrm>
            <a:off x="612648" y="468000"/>
            <a:ext cx="10963656" cy="5372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还远不到发现什么的时候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到目前为止我们还只观测了一颗最容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易观测的恒星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太阳的闪烁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这种观测可能要持续数年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同时把观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测目标由近至远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逐步扩展到其他恒星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知道吗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我们可能要花十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几年的时间在宇宙中采集标本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然后才谈得上归纳和发现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这是我博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士论文的题目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但我想我会一直把它做下去的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用一生也说不定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如此看来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你并不真觉得天文学枯燥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我觉得自己在从事一项很美的事业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走进恒星世界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就像进入一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个无限广阔的花园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这里的每一朵花都不相同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您肯定觉得这个比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喻有些奇怪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但我确实有这种感觉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_3#d79ec3139?pid=451daf58f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她说着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似乎是无意识地向墙上指指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向那方向看去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他看到墙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上挂着一幅画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很抽象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画面只是一条连续起伏的粗线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注意到他在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看什么时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她转身走过去从墙上取下那幅画递给他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他发现那条起伏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的粗线是用思云山上的雨花石镶嵌而成的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很好看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但这表现的是什么呢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一排邻接的山峰吗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最近我们观测到太阳的一次闪烁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其剧烈的程度和波动方式在近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年的观测中都十分罕见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这幅画就是它那次闪烁时辐射能量波动的曲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我散步时喜欢收集山上的雨花石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_3#d79ec3139?pid=451daf58f&amp;color=0,0,0&amp;vtp=1&amp;bbb=1&amp;hb=1"/>
          <p:cNvSpPr/>
          <p:nvPr/>
        </p:nvSpPr>
        <p:spPr>
          <a:xfrm>
            <a:off x="612648" y="468000"/>
            <a:ext cx="10963656" cy="48488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他看到信号灯的弱光为她勾出一道光边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想到在山外他生活的大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都市里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青春靓丽的女孩子追逐着浮华和虚荣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没有给思想孵出哪</a:t>
            </a:r>
            <a:endParaRPr lang="en-US" altLang="zh-CN" sz="2800" b="0" i="0" u="sng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怕一瞬间的宁静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而在这远离尘嚣的思云山上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却有一个文静的女孩</a:t>
            </a:r>
            <a:endParaRPr lang="en-US" altLang="zh-CN" sz="2800" b="0" i="0" u="sng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子在长久地凝视星空</a:t>
            </a:r>
            <a:r>
              <a:rPr lang="en-US" altLang="zh-CN" sz="2800" b="0" i="0" u="sng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2800" dirty="0"/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你能从宇宙中感受到这样的美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真是难得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也很幸运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送给您做个纪念吧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医生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威尔逊教授是我的导师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谢谢你们救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十分钟后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救护车在月光中驶离了天文台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。④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后来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他渐渐意识</a:t>
            </a:r>
            <a:endParaRPr lang="en-US" altLang="zh-CN" sz="2800" b="0" i="0" u="sng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到自己的什么东西留在了思云山上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#1.1.28</a:t>
            </a:r>
            <a:endParaRPr lang="en-US" altLang="zh-CN" sz="2800" dirty="0"/>
          </a:p>
        </p:txBody>
      </p:sp>
      <p:sp>
        <p:nvSpPr>
          <p:cNvPr id="3" name="QM_4_BD.15_4#d79ec3139?pid=451daf58f&amp;color=0,0,0&amp;vtp=1&amp;bbb=1"/>
          <p:cNvSpPr/>
          <p:nvPr/>
        </p:nvSpPr>
        <p:spPr>
          <a:xfrm>
            <a:off x="612648" y="5305615"/>
            <a:ext cx="10963656" cy="4911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r" latinLnBrk="1">
              <a:lnSpc>
                <a:spcPts val="42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（摘编自《思想者》）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#1.1.29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6_1#ba9c49aa1?pid=d79ec3139&amp;color=0,0,0&amp;vtp=1&amp;bt=1&amp;bbb=1&amp;hb=1"/>
          <p:cNvSpPr/>
          <p:nvPr/>
        </p:nvSpPr>
        <p:spPr>
          <a:xfrm>
            <a:off x="612648" y="468000"/>
            <a:ext cx="10963656" cy="10013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下列对文本相关内容和艺术特色的分析鉴赏，不正确的一项是（3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5_AN.17_1#ba9c49aa1.bracket?pid=d79ec3139&amp;color=0,0,0&amp;vpa=4&amp;vtp=1"/>
          <p:cNvSpPr/>
          <p:nvPr/>
        </p:nvSpPr>
        <p:spPr>
          <a:xfrm>
            <a:off x="902366" y="988700"/>
            <a:ext cx="495300" cy="47256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5_BD.16_2#ba9c49aa1.choices?pid=d79ec3139&amp;color=0,0,0&amp;vtp=1&amp;bbb=1&amp;hb=1"/>
          <p:cNvSpPr/>
          <p:nvPr/>
        </p:nvSpPr>
        <p:spPr>
          <a:xfrm>
            <a:off x="612648" y="1513908"/>
            <a:ext cx="10963656" cy="42162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文本的主要事件发生在夜晚，但处处有光，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如无数小信号灯的灯光、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一缕细细的月光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，使事件发生的场景朦胧、圣洁。</a:t>
            </a:r>
            <a:endParaRPr lang="en-US" altLang="zh-CN" sz="2800" dirty="0"/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文本采用第三人称全知视角叙述了两个人的初次相识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，充分展现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他”和“她”的心理变化过程，增强了文本的真实感和吸引力。</a:t>
            </a:r>
            <a:endParaRPr lang="en-US" altLang="zh-CN" sz="2800" dirty="0"/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文本以“他”到思云山天文台抢救英国学者开篇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，结尾部分点明被抢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救者是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“她”的导师，情节安排巧妙，前后呼应，结构完整。</a:t>
            </a:r>
            <a:endParaRPr lang="en-US" altLang="zh-CN" sz="2800" dirty="0"/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“他”和“她”的对话有着较强的专业性和科学性，且篇幅较长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，但对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话中比喻贴切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，深入浅出，并无艰涩之感。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8_1#ba9c49aa1?pid=d79ec3139&amp;color=0,0,0&amp;vtp=1&amp;bt=1&amp;bbb=1&amp;hb=1"/>
          <p:cNvSpPr/>
          <p:nvPr/>
        </p:nvSpPr>
        <p:spPr>
          <a:xfrm>
            <a:off x="612648" y="468000"/>
            <a:ext cx="10963656" cy="18632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B项，“全知视角”“充分展现‘他’和‘她’的心理变化过程”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错误。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本文不是全知视角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，而是完全限制在“他”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这一人物视角下进行叙述，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也没有充分展现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“她”的心理变化过程。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9_1#042e48ad9?pid=d79ec3139&amp;color=0,0,0&amp;vtp=1&amp;bt=1&amp;bbb=1"/>
          <p:cNvSpPr/>
          <p:nvPr/>
        </p:nvSpPr>
        <p:spPr>
          <a:xfrm>
            <a:off x="612648" y="466344"/>
            <a:ext cx="10963656" cy="5346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下列对文中画线句子的分析与鉴赏，正确的一项是（3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5_AN.20_1#042e48ad9.bracket?pid=d79ec3139&amp;color=0,0,0&amp;vpa=5&amp;vtp=1"/>
          <p:cNvSpPr/>
          <p:nvPr/>
        </p:nvSpPr>
        <p:spPr>
          <a:xfrm>
            <a:off x="10224167" y="465963"/>
            <a:ext cx="515938" cy="5392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5_BD.19_2#042e48ad9.choices?pid=d79ec3139&amp;color=0,0,0&amp;vtp=1&amp;bbb=1&amp;hb=1"/>
          <p:cNvSpPr/>
          <p:nvPr/>
        </p:nvSpPr>
        <p:spPr>
          <a:xfrm>
            <a:off x="612648" y="1065339"/>
            <a:ext cx="10963656" cy="47969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句子①中“没完没了地”“再观测再记录”，使“她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”认为自己研究的天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文学枯燥乏味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，没有诗意。</a:t>
            </a:r>
            <a:endParaRPr lang="en-US" altLang="zh-CN" sz="2800" dirty="0"/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句子②中“她”巧妙设喻，通俗地向“他”解释了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“恒星总体能量输出的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波动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”，是因为“电压的波动”。</a:t>
            </a:r>
            <a:endParaRPr lang="en-US" altLang="zh-CN" sz="2800" dirty="0"/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句子③中“孵”化抽象为具体，“哪怕一瞬间”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极言追名逐利的危害，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凸显出宁静坚守的可贵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句子④中的“后来”，照应开头“34年前”，表明“他”结束了回忆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，情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节将由过去回到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“现在”。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1_1#042e48ad9?pid=d79ec3139&amp;color=0,0,0&amp;vtp=1&amp;bt=1&amp;bbb=1&amp;hb=1"/>
          <p:cNvSpPr/>
          <p:nvPr/>
        </p:nvSpPr>
        <p:spPr>
          <a:xfrm>
            <a:off x="612648" y="468000"/>
            <a:ext cx="10963656" cy="44540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A项，“研究的天文学枯燥乏味，没有诗意”错误。“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枯燥乏味，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没有诗意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”的是“没完没了地观测记录”“再观测再记录”的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“天文学的具体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研究工作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”，并不是天文学，相反，她觉得自己从事的事业很美。B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项，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是因为‘电压的波动’”错误。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原文是说电灯的光度变化是由于电压波动，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恒星的闪烁是由于总体能量输出的波动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。D项，“照应开头‘34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年前’，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表明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‘他’结束了回忆，情节将由过去回到‘现在’”说法过于绝对，“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后来”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只表明离开后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，不一定指34年后的“现在”。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1#06408721d?pid=78fcddf13&amp;color=0,0,0&amp;vtp=1&amp;bbb=1&amp;hb=1"/>
          <p:cNvSpPr/>
          <p:nvPr/>
        </p:nvSpPr>
        <p:spPr>
          <a:xfrm>
            <a:off x="612648" y="468000"/>
            <a:ext cx="10963656" cy="31470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入之土融合凝结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以致中多空隙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根须不但不能发达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且易腐蚀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以必求天晴之日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将干泥粉碎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加入根之四周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使无一处空隙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灌之以水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则花树之根能与泥土融成一片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是以种树必得趁晴天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问四：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#1.5.1</a:t>
            </a:r>
            <a:endParaRPr lang="en-US" altLang="zh-CN" sz="2800" dirty="0"/>
          </a:p>
        </p:txBody>
      </p:sp>
      <p:sp>
        <p:nvSpPr>
          <p:cNvPr id="3" name="QM_4_BD.1_2#06408721d?pid=78fcddf13&amp;color=0,0,0&amp;vtp=1&amp;bbb=1&amp;hb=1"/>
          <p:cNvSpPr/>
          <p:nvPr/>
        </p:nvSpPr>
        <p:spPr>
          <a:xfrm>
            <a:off x="612648" y="366903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问五：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深耕浅种之说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如何解释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所谓深耕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即是种树之穴必掘之稍深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较种下之树根越一倍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种时仍将掘出之松泥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填入穴内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中部稍稍高起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这就指浅种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77_1#60b8abeeb?pid=d79ec3139&amp;color=0,0,0&amp;vtp=1&amp;bt=1&amp;bbb=1&amp;hb=1&amp;hltap=1"/>
          <p:cNvSpPr/>
          <p:nvPr/>
        </p:nvSpPr>
        <p:spPr>
          <a:xfrm>
            <a:off x="612648" y="468000"/>
            <a:ext cx="10963656" cy="37652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如何理解“他渐渐意识到自己的什么东西留在了思云山上”？（4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78_1#60b8abeeb?pid=d79ec3139&amp;color=0,0,0&amp;vtp=1&amp;bt=1&amp;bbb=1&amp;hb=1&amp;hla=1"/>
          <p:cNvSpPr/>
          <p:nvPr/>
        </p:nvSpPr>
        <p:spPr>
          <a:xfrm>
            <a:off x="612648" y="1095380"/>
            <a:ext cx="10963656" cy="310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经过在思云山上与天文学家的浪漫邂逅和心灵沟通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，他被她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的性格和思想吸引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，产生了欣赏（钦佩、爱慕）之意，心（牵挂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念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）留在了思云山上。②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经过和天文学家谈论关于恒星闪烁的话题，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本就喜欢天文台的他对天文学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（宇宙恒星闪烁）的兴趣更加浓厚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，兴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趣像一颗种子留在了思云山上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23_1#60b8abeeb?pid=d79ec3139&amp;color=0,0,0&amp;vtp=1&amp;bt=1&amp;bbb=1&amp;hb=1"/>
          <p:cNvSpPr/>
          <p:nvPr/>
        </p:nvSpPr>
        <p:spPr>
          <a:xfrm>
            <a:off x="612648" y="468000"/>
            <a:ext cx="10963656" cy="52830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①这句话反映了在思云山上与天文学家的交流过程对他产生了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深刻的影响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。首先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，经过在思云山上与天文学家的浪漫邂逅和心灵沟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通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，他被天文学家的理想、智慧和沉静吸引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，进而对她产生了某种情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感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，这可能是欣赏、钦佩或爱慕，心（牵挂、思念）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留在了思云山上。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其次，和天文学家谈论了关于恒星闪烁的话题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，激发了他对天文学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的浓厚兴趣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，本就喜欢天文台的他对天文学（宇宙恒星闪烁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）的兴趣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更加浓厚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，特别是对宇宙和恒星的探索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，这种兴趣像种子一样留在他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的心里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。尽管他离开了思云山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，但有些感悟和思考深深留在了他的内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心当中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。一种对思想无限和宇宙浩瀚的向往在他心中种下了种子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，使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他念念不忘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77_1#83e46f611?pid=d79ec3139&amp;color=0,0,0&amp;vtp=1&amp;bt=1&amp;bbb=1&amp;hb=1&amp;hltap=1"/>
          <p:cNvSpPr/>
          <p:nvPr/>
        </p:nvSpPr>
        <p:spPr>
          <a:xfrm>
            <a:off x="612648" y="468000"/>
            <a:ext cx="10963656" cy="50606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有人评价“《思想者》包含了对宇宙和人的哲学思考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，有着刘慈欣小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说中独一无二的浪漫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”，本文是如何体现这一点的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？试结合文本内容简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要分析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78_1#83e46f611?pid=d79ec3139&amp;color=0,0,0&amp;vtp=1&amp;bt=1&amp;bbb=1&amp;hb=1&amp;hla=1"/>
          <p:cNvSpPr/>
          <p:nvPr/>
        </p:nvSpPr>
        <p:spPr>
          <a:xfrm>
            <a:off x="612648" y="2375540"/>
            <a:ext cx="10963656" cy="317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pc="-10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spc="-10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1）对宇宙和人的哲学思考</a:t>
            </a:r>
            <a:r>
              <a:rPr lang="en-US" altLang="zh-CN" sz="2800" b="1" i="0" spc="-10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：将人类的思想与宇宙中恒星闪烁联</a:t>
            </a:r>
            <a:endParaRPr lang="en-US" altLang="zh-CN" sz="2800" b="1" i="0" spc="-10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 spc="-10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系起来</a:t>
            </a:r>
            <a:r>
              <a:rPr lang="en-US" altLang="zh-CN" sz="2800" b="1" i="0" spc="-10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，表达了物理的宇宙有限，而人的思想宇宙无限的主题。（2分）</a:t>
            </a:r>
            <a:endParaRPr lang="en-US" altLang="zh-CN" sz="2800" spc="-100" dirty="0"/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2）独一无二的浪漫：①情节上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，全文以医生和天文学家的邂逅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相遇）为主体，以科学为纽带，赋予故事诗意与哲学内涵；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②环境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，故事发生的场景在夜晚，但处处有光，显得朦胧、圣洁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，具有浪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78_1#83e46f611?pid=d79ec3139&amp;color=0,0,0&amp;vtp=1&amp;bt=1&amp;bbb=1&amp;hb=1&amp;hltap=1"/>
          <p:cNvSpPr/>
          <p:nvPr/>
        </p:nvSpPr>
        <p:spPr>
          <a:xfrm>
            <a:off x="612648" y="468000"/>
            <a:ext cx="10963656" cy="31175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77_1#83e46f611?pid=d79ec3139&amp;color=0,0,0&amp;vtp=1&amp;bt=1&amp;bbb=1&amp;hb=1&amp;hla=1"/>
          <p:cNvSpPr/>
          <p:nvPr/>
        </p:nvSpPr>
        <p:spPr>
          <a:xfrm>
            <a:off x="612648" y="442600"/>
            <a:ext cx="10963656" cy="310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漫色彩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；③人物上，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天文学家用雨花石镶嵌恒星能量波动曲线的行为，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极具浪漫气息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；④语言上（人物语言和叙述语言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），人物语言如天文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学家对自己事业的美妙比喻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，叙述语言如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“一个穿着白色工作服的苗条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身影走进门来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，很轻盈，仿佛从月光中飘来的一片羽毛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”，呈现浪漫特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25_1#83e46f611?pid=d79ec3139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（1）对宇宙和人的哲学思考：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文中通过医生与天文学家的对话，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将人类的思想与宇宙中恒星闪烁联系起来，把无限的人类思想和有限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的物理宇宙进行对比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，表达了物理的宇宙有限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，而人的思想宇宙无限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的主题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，突出思想的无限性与宇宙的深刻联系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，展示出人类探索宇宙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过程中的哲学思索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2）独一无二的浪漫：①情节上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，全文通过医生和天文学家的偶然相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遇展开情节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，两人对专业的探讨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、对星空的憧憬等浪漫思维交织在一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起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，巧妙地以科学为纽带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，将普通的救援情节演绎成一个富有诗意和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25_1#83e46f611?pid=d79ec3139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哲学意味的浪漫故事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；②环境上，该故事发生在夜晚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，并且在场景的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细节描写中通过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“无数小信号灯在亮着”“一缕细细的月光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”等元素使整体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氛围显得朦胧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、圣洁，赋予故事浪漫色彩；③人物上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，天文学家用雨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花石镶嵌恒星能量波动曲线的行为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象征着她对科学与自然的热爱，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将复杂的科学数据转化为艺术作品，展现了对宇宙探求的独特视角和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浪漫情怀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，体现了科学与艺术的完美融合，打破了两者的界限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，极具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浪漫气息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；④语言上，不论是人物语言中的比喻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，还是叙述语言的细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腻描绘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，都增强了文章的诗意和浪漫气息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。人物语言如天文学家对自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25_1#83e46f611?pid=d79ec3139&amp;color=0,0,0&amp;vtp=1&amp;bt=1&amp;bbb=1&amp;hb=1"/>
          <p:cNvSpPr/>
          <p:nvPr/>
        </p:nvSpPr>
        <p:spPr>
          <a:xfrm>
            <a:off x="612648" y="468000"/>
            <a:ext cx="10963656" cy="18635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己事业的美妙比喻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，叙述语言如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“一个穿着白色工作服的苗条身影走进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门来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，很轻盈，仿佛从月光中飘来的一片羽毛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”，将天文学家的出现比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作从月光中飘来的羽毛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，使故事富有诗意和梦幻般的浪漫氛围。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fdf4f07b2?pid=bf6d82836&amp;color=0,0,0&amp;vtp=1&amp;bt=1&amp;bbb=1"/>
          <p:cNvSpPr/>
          <p:nvPr/>
        </p:nvSpPr>
        <p:spPr>
          <a:xfrm>
            <a:off x="612648" y="466344"/>
            <a:ext cx="10963656" cy="78536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（三）阅读Ⅲ（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本题共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，20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3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M_4_BD.28_1#1fce8546f?pid=fdf4f07b2&amp;color=0,0,0&amp;vtp=1&amp;bbb=1&amp;hb=1"/>
              <p:cNvSpPr/>
              <p:nvPr/>
            </p:nvSpPr>
            <p:spPr>
              <a:xfrm>
                <a:off x="612648" y="1125728"/>
                <a:ext cx="10963656" cy="4533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（2025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浙江温州二模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阅读下面的文言文，完成10—14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题。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稼轩记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［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宋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］洪迈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国家行在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武林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广信最密迩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畿辅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东舟西车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蜂午错出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势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处便近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士大夫乐寄焉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环城中外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买宅且百数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基局不能宽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亦曰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避燥湿寒暑而已耳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郡治之北可里所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故有旷土存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：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三面傅城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前枕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澄湖如宝带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其从千有二百三十尺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其衡八百有三十尺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截然砥平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3" name="QM_4_BD.28_1#1fce8546f?pid=fdf4f07b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25728"/>
                <a:ext cx="10963656" cy="4533900"/>
              </a:xfrm>
              <a:prstGeom prst="rect">
                <a:avLst/>
              </a:prstGeom>
              <a:blipFill rotWithShape="1">
                <a:blip r:embed="rId1"/>
                <a:stretch>
                  <a:fillRect l="-5" t="-11" r="2" b="-141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M_4_BD.28_1#1fce8546f?pid=fdf4f07b2&amp;color=0,0,0&amp;vtp=1&amp;bbb=1&amp;hb=1&amp;zzd= 9"/>
          <p:cNvSpPr/>
          <p:nvPr/>
        </p:nvSpPr>
        <p:spPr>
          <a:xfrm>
            <a:off x="6816630" y="502462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28_1#1fce8546f?pid=fdf4f07b2&amp;color=0,0,0&amp;vtp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可庐以居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而前乎相攸者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皆莫识其处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天作地藏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择然后予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济南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辛侯幼安最后至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一旦独得之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既筑室百楹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财占地什四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乃荒左偏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以立圃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稻田泱泱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居然衍十弓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意他日释位得归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必躬耕于是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</a:t>
            </a:r>
            <a:endParaRPr lang="en-US" altLang="zh-CN" sz="2800" b="0" i="0" u="sng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凭高作屋下临之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是为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稼轩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而命田边立亭曰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植杖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若将真秉耒耨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之为者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东冈西阜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北墅南麓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以青径款竹扉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锦路行海棠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集山有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婆娑有堂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信步有亭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涤砚有渚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皆约略位置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规岁月绪成之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而主人初未之识也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绘图畀予曰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吾甚爱吾轩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为吾记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3" name="QM_4_BD.28_1#1fce8546f?pid=fdf4f07b2&amp;color=0,0,0&amp;vtp=1&amp;bbb=1&amp;hb=1&amp;zzd= 1"/>
          <p:cNvSpPr/>
          <p:nvPr/>
        </p:nvSpPr>
        <p:spPr>
          <a:xfrm>
            <a:off x="1127030" y="11284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M_4_BD.28_1#1fce8546f?pid=fdf4f07b2&amp;color=0,0,0&amp;vtp=1&amp;bbb=1&amp;hb=1"/>
              <p:cNvSpPr/>
              <p:nvPr/>
            </p:nvSpPr>
            <p:spPr>
              <a:xfrm>
                <a:off x="612648" y="468000"/>
                <a:ext cx="10963656" cy="4533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余谓侯本以中州隽人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抱忠仗义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章显闻于南邦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齐虏巧负国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③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赤手领五十骑缚取于五万众中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如挟毚兔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束马衔枚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间关西奏淮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至通昼夜不粒食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：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壮声英概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懦士为之兴起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圣天子一见三叹息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用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是简深知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入登九卿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出节使二道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四立连率幕府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顷赖氏祸作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自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潭薄于江西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两地震惊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谭笑扫空之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使遭事会之来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挈中原还职方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氏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④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彼周公瑾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谢安石事业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侯固饶为之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此志未偿因自诡放浪林</a:t>
                </a:r>
                <a:endParaRPr lang="en-US" altLang="zh-CN" sz="2800" b="0" i="0" u="wavy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泉从老农学稼无亦大不可欤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？</a:t>
                </a:r>
                <a:endParaRPr lang="en-US" altLang="zh-CN" sz="2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2" name="QM_4_BD.28_1#1fce8546f?pid=fdf4f07b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4533900"/>
              </a:xfrm>
              <a:prstGeom prst="rect">
                <a:avLst/>
              </a:prstGeom>
              <a:blipFill rotWithShape="1">
                <a:blip r:embed="rId1"/>
                <a:stretch>
                  <a:fillRect l="-5" r="-646" b="-141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M_4_BD.28_1#1fce8546f?pid=fdf4f07b2&amp;color=0,0,0&amp;vtp=1&amp;bbb=1&amp;hb=1&amp;zzd= 5"/>
          <p:cNvSpPr/>
          <p:nvPr/>
        </p:nvSpPr>
        <p:spPr>
          <a:xfrm>
            <a:off x="1127030" y="37192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2#06408721d?pid=78fcddf13&amp;color=0,0,0&amp;vtp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继乃将树根安置妥帖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而旋转一周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使泥土与根相和洽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然后四周再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加泥土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让其与穴外原有之泥土相和洽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于是稍加坚实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再浇足水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是谓深耕浅种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问六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必须深耕之理由安在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花树发达与否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全靠乎根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假使根须不能发达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花树亦不能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发达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倘使种植时仅掘至应种之下而止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则根须不易发展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花树即不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能繁荣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此为必须深耕之理由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28_1#1fce8546f?pid=fdf4f07b2&amp;color=0,0,0&amp;vtp=1&amp;bbb=1&amp;hb=1"/>
          <p:cNvSpPr/>
          <p:nvPr/>
        </p:nvSpPr>
        <p:spPr>
          <a:xfrm>
            <a:off x="612648" y="468000"/>
            <a:ext cx="10963656" cy="539007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若予者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伥伥一世间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不能为人轩轾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乃当急须袯襫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醉眠牛背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与荛童牧竖肩相摩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幸未黧老时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及见侯展大功名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锦衣来归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竟厦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屋潭潭之乐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将荷笠棹舟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风乎玉溪之上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余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因园隶内谒曰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</a:t>
            </a:r>
            <a:endParaRPr lang="en-US" altLang="zh-CN" sz="2800" b="0" i="0" u="sng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尝有力于稼轩者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侯当辍食迎门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曲席而坐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握手一笑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拂壁间石细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读之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庶不为生客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侯名弃疾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今以右文殿修撰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再安抚江南西路云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摘编自《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古文鉴赏辞典》）</a:t>
            </a:r>
            <a:endParaRPr lang="en-US" altLang="zh-CN" sz="2800" dirty="0"/>
          </a:p>
          <a:p>
            <a:pPr latinLnBrk="1">
              <a:lnSpc>
                <a:spcPts val="43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注］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①行在：行宫。②密迩：靠近。③齐虏巧负国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：张安国等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人叛变之事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。④还职方氏：收归版图。职方，官名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，主要掌管天下地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、四方贡赋等。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#1.1.7</a:t>
            </a:r>
            <a:endParaRPr lang="en-US" altLang="zh-CN" sz="2800" dirty="0"/>
          </a:p>
        </p:txBody>
      </p:sp>
      <p:sp>
        <p:nvSpPr>
          <p:cNvPr id="3" name="QM_4_BD.28_1#1fce8546f?pid=fdf4f07b2&amp;color=0,0,0&amp;vtp=1&amp;bbb=1&amp;hb=1&amp;zzd= 3"/>
          <p:cNvSpPr/>
          <p:nvPr/>
        </p:nvSpPr>
        <p:spPr>
          <a:xfrm>
            <a:off x="5394230" y="21190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29_1#741d193c3?pid=1fce8546f&amp;color=0,0,0&amp;vtp=1&amp;bt=1&amp;bbb=1&amp;hb=1"/>
          <p:cNvSpPr/>
          <p:nvPr/>
        </p:nvSpPr>
        <p:spPr>
          <a:xfrm>
            <a:off x="612648" y="468000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材料中画波浪线的部分有三处需要断句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，请用铅笔将相应位置的答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案标号涂黑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,每涂对一处给1分，涂黑超过三处不给分。（3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此志未偿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因自诡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放浪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林泉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从老农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学稼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不可欤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</p:txBody>
      </p:sp>
      <p:sp>
        <p:nvSpPr>
          <p:cNvPr id="3" name="QO_5_AN.30_1#741d193c3?pid=1fce8546f&amp;color=0,0,0&amp;vtp=1&amp;bbb=1"/>
          <p:cNvSpPr/>
          <p:nvPr/>
        </p:nvSpPr>
        <p:spPr>
          <a:xfrm>
            <a:off x="612648" y="2390018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ADF</a:t>
            </a:r>
            <a:endParaRPr lang="en-US" altLang="zh-CN" sz="2800" dirty="0"/>
          </a:p>
        </p:txBody>
      </p:sp>
      <p:sp>
        <p:nvSpPr>
          <p:cNvPr id="4" name="QO_5_AS.31_1#741d193c3?pid=1fce8546f&amp;color=0,0,0&amp;vtp=1&amp;bbb=1&amp;hb=1"/>
          <p:cNvSpPr/>
          <p:nvPr/>
        </p:nvSpPr>
        <p:spPr>
          <a:xfrm>
            <a:off x="612648" y="3029018"/>
            <a:ext cx="10963656" cy="18632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“此志”是主语，“未偿”是谓语，故在A处断开。“放浪”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是谓语，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林泉”是“放浪”的后置状语，“放浪林泉”作“自诡”的宾语，故在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D处断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开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。“学稼”是谓语，承前省略主语“辛侯”，故在F处断开。</a:t>
            </a:r>
            <a:endParaRPr lang="en-US" altLang="zh-CN" sz="2800" dirty="0"/>
          </a:p>
        </p:txBody>
      </p:sp>
      <p:sp>
        <p:nvSpPr>
          <p:cNvPr id="5" name="QO_5_BD.29_1#741d193c3?pid=1fce8546f&amp;color=0,0,0&amp;vtp=1&amp;bt=1&amp;bbb=1&amp;hb=1&amp;ib=1"/>
          <p:cNvSpPr/>
          <p:nvPr/>
        </p:nvSpPr>
        <p:spPr>
          <a:xfrm>
            <a:off x="2035048" y="1814200"/>
            <a:ext cx="257239" cy="55365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O_5_BD.29_1#741d193c3?pid=1fce8546f&amp;color=0,0,0&amp;vtp=1&amp;bt=1&amp;bbb=1&amp;hb=1&amp;ib=1"/>
          <p:cNvSpPr/>
          <p:nvPr/>
        </p:nvSpPr>
        <p:spPr>
          <a:xfrm>
            <a:off x="3359023" y="1814200"/>
            <a:ext cx="236601" cy="55365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O_5_BD.29_1#741d193c3?pid=1fce8546f&amp;color=0,0,0&amp;vtp=1&amp;bt=1&amp;bbb=1&amp;hb=1&amp;ib=1"/>
          <p:cNvSpPr/>
          <p:nvPr/>
        </p:nvSpPr>
        <p:spPr>
          <a:xfrm>
            <a:off x="4306761" y="1814200"/>
            <a:ext cx="236601" cy="55365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O_5_BD.29_1#741d193c3?pid=1fce8546f&amp;color=0,0,0&amp;vtp=1&amp;bt=1&amp;bbb=1&amp;hb=1&amp;ib=1"/>
          <p:cNvSpPr/>
          <p:nvPr/>
        </p:nvSpPr>
        <p:spPr>
          <a:xfrm>
            <a:off x="5254498" y="1814200"/>
            <a:ext cx="257239" cy="55365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O_5_BD.29_1#741d193c3?pid=1fce8546f&amp;color=0,0,0&amp;vtp=1&amp;bt=1&amp;bbb=1&amp;hb=1&amp;ib=1"/>
          <p:cNvSpPr/>
          <p:nvPr/>
        </p:nvSpPr>
        <p:spPr>
          <a:xfrm>
            <a:off x="6578473" y="1814200"/>
            <a:ext cx="217551" cy="55365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O_5_BD.29_1#741d193c3?pid=1fce8546f&amp;color=0,0,0&amp;vtp=1&amp;bt=1&amp;bbb=1&amp;hb=1&amp;ib=1"/>
          <p:cNvSpPr/>
          <p:nvPr/>
        </p:nvSpPr>
        <p:spPr>
          <a:xfrm>
            <a:off x="7507161" y="1814200"/>
            <a:ext cx="198501" cy="55365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O_5_BD.29_1#741d193c3?pid=1fce8546f&amp;color=0,0,0&amp;vtp=1&amp;bt=1&amp;bbb=1&amp;hb=1&amp;ib=1"/>
          <p:cNvSpPr/>
          <p:nvPr/>
        </p:nvSpPr>
        <p:spPr>
          <a:xfrm>
            <a:off x="8416798" y="1814200"/>
            <a:ext cx="257239" cy="55365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O_5_BD.29_1#741d193c3?pid=1fce8546f&amp;color=0,0,0&amp;vtp=1&amp;bt=1&amp;bbb=1&amp;hb=1&amp;ib=1"/>
          <p:cNvSpPr/>
          <p:nvPr/>
        </p:nvSpPr>
        <p:spPr>
          <a:xfrm>
            <a:off x="9029573" y="1814200"/>
            <a:ext cx="257239" cy="55365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2_1#9040a806c?pid=1fce8546f&amp;color=0,0,0&amp;vtp=1&amp;bt=1&amp;bbb=1&amp;hb=1"/>
          <p:cNvSpPr/>
          <p:nvPr/>
        </p:nvSpPr>
        <p:spPr>
          <a:xfrm>
            <a:off x="612648" y="468000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下列对材料中加点的词语及相关内容的解说，不正确的一项是（3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5_AN.33_1#9040a806c.bracket?pid=1fce8546f&amp;color=0,0,0&amp;vpa=8&amp;vtp=1"/>
          <p:cNvSpPr/>
          <p:nvPr/>
        </p:nvSpPr>
        <p:spPr>
          <a:xfrm>
            <a:off x="889666" y="1102365"/>
            <a:ext cx="515938" cy="5582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4" name="QC_5_BD.32_2#9040a806c.choices?pid=1fce8546f&amp;color=0,0,0&amp;vtp=1&amp;bbb=1"/>
          <p:cNvSpPr/>
          <p:nvPr/>
        </p:nvSpPr>
        <p:spPr>
          <a:xfrm>
            <a:off x="612648" y="1744413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故，因此，所以，与《兰亭集序》中“故列叙时人”的“故”意思相同。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庐，名词作动词，与《兼爱》中“故贼人以利其身”的“贼”用法相同。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薄，迫近，与《烛之武退秦师》中“君之薄也”的“薄”意思不相同。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“风乎玉溪之上”与《赤壁赋》中“郁乎苍苍”的“乎”用法不相同。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4_1#9040a806c?pid=1fce8546f&amp;color=0,0,0&amp;vtp=1&amp;bt=1&amp;bbb=1&amp;hb=1"/>
          <p:cNvSpPr/>
          <p:nvPr/>
        </p:nvSpPr>
        <p:spPr>
          <a:xfrm>
            <a:off x="612648" y="468000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A项，错误，意思不同，旧时、原来/所以，因此。B项，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正确，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都是名词作动词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，建造房屋/伤害。C项，正确，迫近、接近/削弱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。D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项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，正确，相当于“于”，在/形容词词尾，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的样子。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5_1#3134b0504?pid=1fce8546f&amp;color=0,0,0&amp;vtp=1&amp;bt=1&amp;bbb=1"/>
          <p:cNvSpPr/>
          <p:nvPr/>
        </p:nvSpPr>
        <p:spPr>
          <a:xfrm>
            <a:off x="612648" y="466344"/>
            <a:ext cx="10963656" cy="5346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下列对材料有关内容的概述，不正确的一项是（3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5_AN.36_1#3134b0504.bracket?pid=1fce8546f&amp;color=0,0,0&amp;vpa=9&amp;vtp=1"/>
          <p:cNvSpPr/>
          <p:nvPr/>
        </p:nvSpPr>
        <p:spPr>
          <a:xfrm>
            <a:off x="9703467" y="465963"/>
            <a:ext cx="495300" cy="5392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5_BD.35_2#3134b0504.choices?pid=1fce8546f&amp;color=0,0,0&amp;vtp=1&amp;bbb=1&amp;hb=1"/>
          <p:cNvSpPr/>
          <p:nvPr/>
        </p:nvSpPr>
        <p:spPr>
          <a:xfrm>
            <a:off x="612648" y="1065339"/>
            <a:ext cx="10963656" cy="47969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广信地理位置优越，士大夫乐于在此居住。“稼轩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”所在之地三面环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、前面正对湖水，在辛弃疾选择在此建宅之前，尚无人发现此地。</a:t>
            </a:r>
            <a:endParaRPr lang="en-US" altLang="zh-CN" sz="2800" dirty="0"/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辛弃疾精心规划“稼轩”周边的景观，楼、堂、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亭等均已按规划建成，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主人对此布局了然于胸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，故请洪迈作记以彰其志。</a:t>
            </a:r>
            <a:endParaRPr lang="en-US" altLang="zh-CN" sz="2800" dirty="0"/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洪迈高度评价辛弃疾的杰出才能与英雄气概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，认为他如果有机会施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展抱负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，必能收复中原失地，建立不逊于周公瑾、谢安石的英雄伟业。</a:t>
            </a:r>
            <a:endParaRPr lang="en-US" altLang="zh-CN" sz="2800" dirty="0"/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洪迈自嘲平生庸碌，向往归隐田园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，而期望辛弃疾在功成名就后锦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衣归来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，隐居玉溪，泛舟垂钓，自己则与其在“稼轩”共读壁间碑文。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7_1#3134b0504?pid=1fce8546f&amp;color=0,0,0&amp;vtp=1&amp;bt=1&amp;bbb=1&amp;hb=1"/>
          <p:cNvSpPr/>
          <p:nvPr/>
        </p:nvSpPr>
        <p:spPr>
          <a:xfrm>
            <a:off x="612648" y="468000"/>
            <a:ext cx="10963656" cy="25112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spc="-5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B项，“均已按规划建成，主人对此布局了然于胸”错误。原文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“集</a:t>
            </a:r>
            <a:endParaRPr lang="en-US" altLang="zh-CN" sz="2800" b="0" i="0" spc="-5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山有楼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，婆娑有堂，信步有亭，涤砚有渚，皆约略位置，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规岁月绪成之。</a:t>
            </a:r>
            <a:endParaRPr lang="en-US" altLang="zh-CN" sz="2800" b="0" i="0" spc="-5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而主人初未之识也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”表明楼、堂、亭等只是大致规划了位置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，计划日后</a:t>
            </a:r>
            <a:endParaRPr lang="en-US" altLang="zh-CN" sz="2800" b="0" i="0" spc="-5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陆续建成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，并非均已按规划建成，且主人对这些规划还不是很熟悉。</a:t>
            </a: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81_1#5279e88ab?pid=1fce8546f&amp;color=0,0,0&amp;vtp=1&amp;bt=1&amp;bbb=1"/>
          <p:cNvSpPr/>
          <p:nvPr/>
        </p:nvSpPr>
        <p:spPr>
          <a:xfrm>
            <a:off x="612648" y="468000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把材料中画横线的句子翻译成现代汉语。（8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6_BD.82_1#0f6de963c?pid=5279e88ab&amp;color=0,0,0&amp;vtp=1&amp;bbb=1&amp;hb=1&amp;hltap=1"/>
          <p:cNvSpPr/>
          <p:nvPr/>
        </p:nvSpPr>
        <p:spPr>
          <a:xfrm>
            <a:off x="612648" y="1111318"/>
            <a:ext cx="10963656" cy="24698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意他日释位得归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必躬耕于是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故凭高作屋下临之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稼轩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S.84_1#0f6de963c?pid=5279e88ab&amp;color=0,0,0&amp;vtp=1&amp;bbb=1"/>
          <p:cNvSpPr/>
          <p:nvPr/>
        </p:nvSpPr>
        <p:spPr>
          <a:xfrm>
            <a:off x="612648" y="360515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“意”，意图，打算；“释位”，卸任；“临”，俯视。</a:t>
            </a:r>
            <a:endParaRPr lang="en-US" altLang="zh-CN" sz="2800" dirty="0"/>
          </a:p>
        </p:txBody>
      </p:sp>
      <p:sp>
        <p:nvSpPr>
          <p:cNvPr id="5" name="QB_6_AN.83_1#0f6de963c?pid=5279e88ab&amp;color=0,0,0&amp;vtp=1&amp;bbb=1&amp;hb=1&amp;hla=1"/>
          <p:cNvSpPr/>
          <p:nvPr/>
        </p:nvSpPr>
        <p:spPr>
          <a:xfrm>
            <a:off x="612648" y="1738698"/>
            <a:ext cx="10963656" cy="17633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辛弃疾）打算日后卸任归来，一定要亲自在此耕种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，所以凭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借高地建造房屋俯视这片田地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。这就是“稼轩”。（“意”“释位”“临”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各1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，大意1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1_1#54798fed8?pid=5279e88ab&amp;color=0,0,0&amp;vtp=1&amp;bt=1&amp;bbb=1&amp;hb=1"/>
          <p:cNvSpPr/>
          <p:nvPr/>
        </p:nvSpPr>
        <p:spPr>
          <a:xfrm>
            <a:off x="612648" y="468000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因园隶内谒曰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是尝有力于稼轩者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</a:t>
            </a:r>
            <a:endParaRPr lang="en-US" altLang="zh-CN" sz="2800" dirty="0"/>
          </a:p>
        </p:txBody>
      </p:sp>
      <p:sp>
        <p:nvSpPr>
          <p:cNvPr id="3" name="QB_6_AN.42_1#54798fed8.blank?pid=5279e88ab&amp;color=0,0,0&amp;vpa=10&amp;vtp=1&amp;bbb=1&amp;hb=1"/>
          <p:cNvSpPr/>
          <p:nvPr/>
        </p:nvSpPr>
        <p:spPr>
          <a:xfrm>
            <a:off x="612648" y="1085220"/>
            <a:ext cx="10963656" cy="120135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我）通过园子的仆役通报求见，说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：“这是曾经对稼轩有过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帮助的人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。”（“因”“内谒”各1分，状语后置句1分，大意1分）</a:t>
            </a:r>
            <a:endParaRPr lang="en-US" altLang="zh-CN" sz="2800" dirty="0"/>
          </a:p>
        </p:txBody>
      </p:sp>
      <p:sp>
        <p:nvSpPr>
          <p:cNvPr id="4" name="QB_6_AS.43_1#54798fed8?pid=5279e88ab&amp;color=0,0,0&amp;vtp=1&amp;bbb=1&amp;hb=1"/>
          <p:cNvSpPr/>
          <p:nvPr/>
        </p:nvSpPr>
        <p:spPr>
          <a:xfrm>
            <a:off x="612648" y="2397828"/>
            <a:ext cx="10963656" cy="12155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“因”，通过；“内谒”，通报求见；“有力于稼轩”状语后置句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，正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常语序为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“于稼轩有力”。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81_1#388f5976d?pid=1fce8546f&amp;color=0,0,0&amp;vtp=1&amp;bt=1&amp;bbb=1&amp;hb=1&amp;hltap=1"/>
          <p:cNvSpPr/>
          <p:nvPr/>
        </p:nvSpPr>
        <p:spPr>
          <a:xfrm>
            <a:off x="612648" y="468000"/>
            <a:ext cx="10963656" cy="44129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辛弃疾未“展大功名”而归隐，洪迈对此表示惋惜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。材料中有哪些事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实让洪迈认为他原本可以大有作为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？请简要概括。（3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82_1#388f5976d?pid=1fce8546f&amp;color=0,0,0&amp;vtp=1&amp;bt=1&amp;bbb=1&amp;hb=1&amp;hla=1"/>
          <p:cNvSpPr/>
          <p:nvPr/>
        </p:nvSpPr>
        <p:spPr>
          <a:xfrm>
            <a:off x="612648" y="1735460"/>
            <a:ext cx="10963656" cy="310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辛弃疾是中州杰出人才，抱忠仗义，在南方声名显著。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②他曾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空手带领五十骑兵在五万敌军中擒获叛徒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，英勇无畏。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③他深受皇帝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赏识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，入朝担任九卿，出朝担任使节，多次建立功勋。④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赖氏叛乱时，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他谈笑间就平定了叛乱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，展现出卓越的军事才能。（每点1分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，答出三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点即可）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45_1#388f5976d?pid=1fce8546f&amp;color=0,0,0&amp;vtp=1&amp;bt=1&amp;bbb=1&amp;hb=1"/>
          <p:cNvSpPr/>
          <p:nvPr/>
        </p:nvSpPr>
        <p:spPr>
          <a:xfrm>
            <a:off x="612648" y="468000"/>
            <a:ext cx="10963656" cy="51020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①由“余谓侯本以中州隽人，抱忠仗义，章显闻于南邦”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可知，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辛弃疾是中州杰出人才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，抱忠仗义，在南方声名显著。②由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“齐虏巧负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国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，赤手领五十骑缚取于五万众中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壮声英概，懦士为之兴起”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可知，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他曾空手带领五十骑兵在五万敌军中擒获叛徒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，英勇无畏。③由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“圣天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子一见三叹息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，用是简深知，入登九卿，出节使二道，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四立连率幕府”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，他深受皇帝赏识，入朝担任九卿，出朝担任使节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，多次建立功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。④由“顷赖氏祸作，自潭薄于江西，两地震惊，谭笑扫空之”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可知，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赖氏叛乱时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，他谈笑间就平定了叛乱，展现出卓越的军事才能。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2#06408721d?pid=78fcddf13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问七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既深耕矣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深种有何妨碍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何以必须浅种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花与树之呼吸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在枝干与叶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如人之有口鼻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人苟闭塞口鼻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必致窒息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使花与树之枝干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深陷土内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亦必致窒息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此即不可深种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之理由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问八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种植花树方法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尚有其他不可不知的条件否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尚有三端不可不明白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种植花树的地位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种植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后的浇灌干湿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施肥料的时期和浓淡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三端缺一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不能使种后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之花树延长生命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而且也不能发达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45_2#388f5976d?pid=1fce8546f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［参考译文］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国家的行宫在武林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，广信是离京城最近的地方。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从东方乘船来的，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从西方乘车来的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，像蜜蜂一样纷然并起交错杂出，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因为地理位置便利，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士大夫们都喜欢在这里寄居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。环绕着城的内外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，买宅子居住的有将近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一百家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，宅子的地基不能宽大，也不过是用来躲避干燥、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潮湿和寒冷、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炎热罢了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。郡府北面一里左右的地方，原来有一片空旷的土地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：三面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连接着城墙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，前面正对着像一条宝带的清澈湖水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，它的纵向长度有一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千二百三十尺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，横向宽度有八百三十尺，平坦得像磨刀石一样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，可以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45_2#388f5976d?pid=1fce8546f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建造房屋来居住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。然而以前来看风水选择宅地的人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，都没有发现这块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地方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。这是上天造就、大地隐藏起来，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选择合适的人然后给予他的。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济南的辛侯幼安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（辛弃疾）最后来到这里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，一天之间独自得到了这块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土地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。已经建造了上百间屋子，才占了这块地的十分之四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。于是把左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边的地方空出来建立了一个园子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，稻田广阔，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竟然有十弓那么大。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辛弃疾）打算日后卸任归来，一定要亲自在此耕种</a:t>
            </a: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，所以凭借高地</a:t>
            </a:r>
            <a:endParaRPr lang="en-US" altLang="zh-CN" sz="2800" b="0" i="0" u="sng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建造房屋俯视这片田地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。这就是“稼轩</a:t>
            </a: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并且命人在田边建造一座命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名为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“植杖”的亭子，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好像真的要拿着农具去耕作的样子。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45_2#388f5976d?pid=1fce8546f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东边的山冈，西边的土山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，北边的别墅，南边的山麓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，用长满青草的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小路通向竹门，用铺满花瓣的小路穿过海棠林。有楼台可以将群山尽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收眼底，有厅堂可以随意徘徊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，有亭子可以散步，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有小洲可以洗砚，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都大致规划了位置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，计划着按时间陆续建成它们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。然而主人起初对这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些还不是很熟悉，绘制了图交给我说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：“我非常喜爱我的稼轩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，为我写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一篇记吧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我认为辛侯本来是中州杰出的人才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，胸怀忠诚、秉持正义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，在南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方声名显著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。张安国等人狡诈地背叛了国家，（辛侯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）空手带领五十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45_2#388f5976d?pid=1fce8546f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个骑兵在五万人的敌军中擒获他们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，就像挟持着小兔子一样轻松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，捆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好马嘴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，禁止出声，从小路经过关西，奔赴淮地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，以至于整日整夜都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没有吃饭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：他雄壮的声势和英勇的气概，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让懦弱的人都因此而振奋！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圣明的天子一见到他就多次赞叹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，因此对他了解得非常清楚，（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辛侯）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入朝担任九卿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，出朝担任两路的使节，四次连任安抚使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。不久前赖氏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叛乱发生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，叛军从潭州逼近江西，两地都受到震动惊扰，（辛侯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）谈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笑之间就把叛军消灭干净了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。假如遇到机会，能够收复中原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，把土地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收归版图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，那周公瑾、谢安石那样的事业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，辛侯要做到本来是绰绰有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45_2#388f5976d?pid=1fce8546f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余的。</a:t>
            </a:r>
            <a:r>
              <a:rPr lang="en-US" altLang="zh-CN" sz="2800" b="0" i="0" u="wavy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这个志向没有实现</a:t>
            </a:r>
            <a:r>
              <a:rPr lang="en-US" altLang="zh-CN" sz="2800" b="0" i="0" u="wavy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，于是自己说要在山林泉水中放纵逍遥</a:t>
            </a:r>
            <a:r>
              <a:rPr lang="en-US" altLang="zh-CN" sz="2800" b="0" i="0" u="wavy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，跟</a:t>
            </a:r>
            <a:endParaRPr lang="en-US" altLang="zh-CN" sz="2800" b="0" i="0" u="wavy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随老农学习耕种</a:t>
            </a:r>
            <a:r>
              <a:rPr lang="en-US" altLang="zh-CN" sz="2800" b="0" i="0" u="wavy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不也不是不可以吗？</a:t>
            </a:r>
            <a:endParaRPr lang="en-US" altLang="zh-CN" sz="2800" u="wavy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像我这样的人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，在世间茫然无所适从，不能为别人评量高低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，就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应当赶紧穿上蓑衣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，醉倒在牛背上，和打柴的儿童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、放牛的小孩肩挨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着肩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。幸运的是在还没有衰老的时候，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能够看到辛侯施展伟大的功业，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穿着华丽的衣服归来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，享受高大的房屋的乐趣，将戴着斗笠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，划着小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船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，在玉溪之上吹风。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（我）通过园子的仆役通报求见，说</a:t>
            </a: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：“这是曾</a:t>
            </a:r>
            <a:endParaRPr lang="en-US" altLang="zh-CN" sz="2800" b="0" i="0" u="sng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经对稼轩有过帮助的人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辛侯应当停止用饭，到门口迎接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，弯曲着身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45_2#388f5976d?pid=1fce8546f&amp;color=0,0,0&amp;vtp=1&amp;bt=1&amp;bbb=1&amp;hb=1"/>
          <p:cNvSpPr/>
          <p:nvPr/>
        </p:nvSpPr>
        <p:spPr>
          <a:xfrm>
            <a:off x="612648" y="468000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子坐在席上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，握着我的手微笑，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擦拭壁间石刻上的灰尘细细地阅读，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希望我不要成为陌生的客人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辛侯名弃疾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，现在以右文殿修撰的身份，再次担任江南西路安抚使。</a:t>
            </a: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8e2121fbd?pid=bf6d82836&amp;color=0,0,0&amp;vtp=1&amp;bt=1&amp;bbb=1"/>
          <p:cNvSpPr/>
          <p:nvPr/>
        </p:nvSpPr>
        <p:spPr>
          <a:xfrm>
            <a:off x="612648" y="466344"/>
            <a:ext cx="10963656" cy="78536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（四）阅读Ⅳ（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本题共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，9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3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M_4_BD.46_1#a7506f2cb?pid=8e2121fbd&amp;color=0,0,0&amp;vtp=1&amp;bbb=1"/>
              <p:cNvSpPr/>
              <p:nvPr/>
            </p:nvSpPr>
            <p:spPr>
              <a:xfrm>
                <a:off x="612648" y="1125728"/>
                <a:ext cx="10963656" cy="452037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（2025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广东广州模拟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阅读下面这首诗，完成15—16题。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红梅三首</a:t>
                </a:r>
                <a:r>
                  <a:rPr lang="en-US" altLang="zh-CN" sz="2800" b="1" i="0" baseline="3000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①</a:t>
                </a: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（其一）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苏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轼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怕愁贪睡独开迟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自恐冰容不入时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故作小红桃杏色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尚余孤瘦雪霜姿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寒心未肯随春态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酒晕无端上玉肌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algn="ctr" latinLnBrk="1">
                  <a:lnSpc>
                    <a:spcPts val="57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诗老不知梅格在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更看绿叶与青枝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M_4_BD.46_1#a7506f2cb?pid=8e2121fb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25728"/>
                <a:ext cx="10963656" cy="4520375"/>
              </a:xfrm>
              <a:prstGeom prst="rect">
                <a:avLst/>
              </a:prstGeom>
              <a:blipFill rotWithShape="1">
                <a:blip r:embed="rId1"/>
                <a:stretch>
                  <a:fillRect l="-5" t="-11" r="2" b="-197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46_2#a7506f2cb?pid=8e2121fbd&amp;color=0,0,0&amp;vtp=1&amp;bt=1&amp;bbb=1&amp;hb=1"/>
          <p:cNvSpPr/>
          <p:nvPr/>
        </p:nvSpPr>
        <p:spPr>
          <a:xfrm>
            <a:off x="612648" y="468000"/>
            <a:ext cx="10963656" cy="12155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［注］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①诗人贬谪黄州期间，读北宋诗人石延年《红梅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》一诗而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。②“诗老”指石延年，其《红梅》诗有“认桃无绿叶，辨杏有青枝”句。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7_1#1468e1b77?pid=a7506f2cb&amp;color=0,0,0&amp;vtp=1&amp;bt=1&amp;bbb=1"/>
          <p:cNvSpPr/>
          <p:nvPr/>
        </p:nvSpPr>
        <p:spPr>
          <a:xfrm>
            <a:off x="612648" y="466344"/>
            <a:ext cx="10963656" cy="5346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下列对这首诗的理解和赏析，不正确的一项是（3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5_AN.48_1#1468e1b77.bracket?pid=a7506f2cb&amp;color=0,0,0&amp;vpa=11&amp;vtp=1"/>
          <p:cNvSpPr/>
          <p:nvPr/>
        </p:nvSpPr>
        <p:spPr>
          <a:xfrm>
            <a:off x="9690767" y="465963"/>
            <a:ext cx="515938" cy="5392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5_BD.47_2#1468e1b77.choices?pid=a7506f2cb&amp;color=0,0,0&amp;vtp=1&amp;bbb=1&amp;hb=1"/>
          <p:cNvSpPr/>
          <p:nvPr/>
        </p:nvSpPr>
        <p:spPr>
          <a:xfrm>
            <a:off x="612648" y="1065339"/>
            <a:ext cx="10963656" cy="47972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首句抓住红梅在百花过后的冬季才开放的特点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，把红梅比作内心感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情丰富细腻而多愁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“贪睡”的美人，颇具情态。</a:t>
            </a:r>
            <a:endParaRPr lang="en-US" altLang="zh-CN" sz="2800" dirty="0"/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首联以“恐”呼应“愁”，以“冰容”写红梅外表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，写出梅花担心自己不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合世俗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，害怕招致猜忌的矛盾与纠结。</a:t>
            </a:r>
            <a:endParaRPr lang="en-US" altLang="zh-CN" sz="2800" dirty="0"/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中间两联写梅花呈现桃杏之色，是喝过酒后“酒晕”浮上“玉肌”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之故，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但外人不理解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，梅花因此而感到“寒心”。</a:t>
            </a:r>
            <a:endParaRPr lang="en-US" altLang="zh-CN" sz="2800" dirty="0"/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尾联对“诗老”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只知道借形色来分辨桃杏与梅花的肤浅做法予以批评，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体现出宋代诗人喜欢以议论入诗的特点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9_1#1468e1b77?pid=a7506f2cb&amp;color=0,0,0&amp;vtp=1&amp;bt=1&amp;bbb=1&amp;hb=1"/>
          <p:cNvSpPr/>
          <p:nvPr/>
        </p:nvSpPr>
        <p:spPr>
          <a:xfrm>
            <a:off x="612648" y="468000"/>
            <a:ext cx="10963656" cy="11393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C项，“外人不理解，梅花因此而感到‘寒心’”错误。“寒心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”指梅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花内心孤寒清冷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，不肯随春开放，而非因外人不理解而感到“寒心”。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2#06408721d?pid=78fcddf13&amp;color=0,0,0&amp;vtp=1&amp;bbb=1&amp;hb=1"/>
          <p:cNvSpPr/>
          <p:nvPr/>
        </p:nvSpPr>
        <p:spPr>
          <a:xfrm>
            <a:off x="612648" y="468000"/>
            <a:ext cx="10963656" cy="11150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问九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如何是地位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地位有两种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一种是方向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一种是高低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#1.10.1</a:t>
            </a:r>
            <a:endParaRPr lang="en-US" altLang="zh-CN" sz="2800" dirty="0"/>
          </a:p>
        </p:txBody>
      </p:sp>
      <p:sp>
        <p:nvSpPr>
          <p:cNvPr id="3" name="QM_4_BD.1_3#06408721d?pid=78fcddf13&amp;color=0,0,0&amp;vtp=1&amp;bbb=1&amp;hb=1"/>
          <p:cNvSpPr/>
          <p:nvPr/>
        </p:nvSpPr>
        <p:spPr>
          <a:xfrm>
            <a:off x="612648" y="1652143"/>
            <a:ext cx="10963656" cy="4178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问十：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方向应当如何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古人说是向阳的好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是否如此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这是不差的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但是也有较为喜阴的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即使喜阳的花树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长久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晒在烈日之下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亦非所宜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问十一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高低又怎样解释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花树有喜干的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也有喜湿的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但即使喜湿的花树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如时常浸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在水内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除浮萍水草等外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绝不能耐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所以种植花树之地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必较平地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使大雨之后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无积水之患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81_1#cd1bd56c1?pid=a7506f2cb&amp;color=0,0,0&amp;vtp=1&amp;bt=1&amp;bbb=1&amp;hb=1&amp;hltap=1"/>
          <p:cNvSpPr/>
          <p:nvPr/>
        </p:nvSpPr>
        <p:spPr>
          <a:xfrm>
            <a:off x="612648" y="468000"/>
            <a:ext cx="10963656" cy="44129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托物言志是咏物诗的常见手法。请在理解全诗的基础上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，结合颔联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简要分析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“所托之物”的特点和“所言之志”的具体内涵。（6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82_1#cd1bd56c1?pid=a7506f2cb&amp;color=0,0,0&amp;vtp=1&amp;bt=1&amp;bbb=1&amp;hb=1&amp;hla=1"/>
          <p:cNvSpPr/>
          <p:nvPr/>
        </p:nvSpPr>
        <p:spPr>
          <a:xfrm>
            <a:off x="612648" y="1735460"/>
            <a:ext cx="10963656" cy="310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1）所托之物的特点：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红梅虽然故意扮作如同桃杏一般的颜色，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但枝条在经受霜雪后仍保持了细瘦劲挺的姿态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刻画出红梅不畏严寒、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傲然挺立的个性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。（3分）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2）所言之志的内涵：传达了诗人身处困境，表面上迎合世俗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，实则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具有洁身自守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、不随波逐流的傲骨。（3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51_1#cd1bd56c1?pid=a7506f2cb&amp;color=0,0,0&amp;vtp=1&amp;bt=1&amp;bbb=1&amp;hb=1"/>
          <p:cNvSpPr/>
          <p:nvPr/>
        </p:nvSpPr>
        <p:spPr>
          <a:xfrm>
            <a:off x="612648" y="468000"/>
            <a:ext cx="10963656" cy="44543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所托之物的特点：颔联“故作小红桃杏色，尚余孤瘦雪霜姿”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所托之物”是红梅，外表好似桃杏的红色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，但枝条在经受霜雪后仍保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持了细瘦劲挺的姿态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，刻画出红梅不畏严寒、傲然挺立的个性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。所言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之志的内涵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：诗中以“红梅”为依托，描绘了其虽外表与桃杏相似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持有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“雪霜姿”，象征志士在困境中不改初衷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。诗人表达了在困境中坚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持自身操守的理想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，表面上迎合世俗，实则具有洁身自守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、不随波逐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流的傲骨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51_2#cd1bd56c1?pid=a7506f2cb&amp;color=0,0,0&amp;vtp=1&amp;bt=1&amp;bbb=1&amp;hb=1"/>
          <p:cNvSpPr/>
          <p:nvPr/>
        </p:nvSpPr>
        <p:spPr>
          <a:xfrm>
            <a:off x="612648" y="468000"/>
            <a:ext cx="10963656" cy="52957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［读懂诗歌］</a:t>
            </a:r>
            <a:endParaRPr lang="en-US" altLang="zh-CN" sz="2800" dirty="0"/>
          </a:p>
          <a:p>
            <a:pPr algn="ctr" latinLnBrk="1">
              <a:lnSpc>
                <a:spcPts val="47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红梅三首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（其一）</a:t>
            </a:r>
            <a:endParaRPr lang="en-US" altLang="zh-CN" sz="2800" dirty="0"/>
          </a:p>
          <a:p>
            <a:pPr algn="ctr"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苏</a:t>
            </a: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轼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梅花害怕忧愁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、贪恋睡觉才迟迟独自开放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，它担心自己冰洁的面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容会不合时宜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。故意装扮出桃杏般的浅红颜色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，但梅枝还是细瘦呈现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出经受霜雪后仍然劲挺的姿态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。梅花心魂浸着孤寒清冷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，不愿迎合春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日的媚俗姿态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；如薄醉微醺的淡淡红晕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，却悄然攀上了她玉雪般的肌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肤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。老诗人不懂得梅花的品格所在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，只从外表有无绿叶与青枝来分辨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梅花和桃杏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1fef49ca9?pid=bf6d82836&amp;color=0,0,0&amp;vtp=1&amp;bt=1&amp;bbb=1"/>
          <p:cNvSpPr/>
          <p:nvPr/>
        </p:nvSpPr>
        <p:spPr>
          <a:xfrm>
            <a:off x="612648" y="466344"/>
            <a:ext cx="10963656" cy="57327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（五）名篇名句默写（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本题共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，6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3000" dirty="0"/>
          </a:p>
        </p:txBody>
      </p:sp>
      <p:sp>
        <p:nvSpPr>
          <p:cNvPr id="3" name="QO_4_BD.52_1#c4b474186?pid=1fef49ca9&amp;color=0,0,0&amp;vtp=1&amp;bbb=1"/>
          <p:cNvSpPr/>
          <p:nvPr/>
        </p:nvSpPr>
        <p:spPr>
          <a:xfrm>
            <a:off x="612648" y="1107540"/>
            <a:ext cx="10963656" cy="5346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补写出下列句子中的空缺部分。（6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4" name="QB_5_BD.53_1#fc00f5f29?pid=c4b474186&amp;color=0,0,0&amp;vtp=1&amp;bbb=1&amp;hb=1"/>
          <p:cNvSpPr/>
          <p:nvPr/>
        </p:nvSpPr>
        <p:spPr>
          <a:xfrm>
            <a:off x="612648" y="1709229"/>
            <a:ext cx="10963656" cy="23538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《陈情表》中，作者向晋武帝上表陈述了自己的家庭情况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，其中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起到总起和概括作用的两句是“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4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《项脊轩志》中，描写作者对项脊轩中藏书的满足和愉悦之情的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4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句子是“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</p:txBody>
      </p:sp>
      <p:sp>
        <p:nvSpPr>
          <p:cNvPr id="5" name="QB_5_AN.54_1#fc00f5f29.blank?pid=c4b474186&amp;color=0,0,0&amp;vpa=12&amp;vtp=1&amp;bbb=1"/>
          <p:cNvSpPr/>
          <p:nvPr/>
        </p:nvSpPr>
        <p:spPr>
          <a:xfrm>
            <a:off x="5402930" y="2292921"/>
            <a:ext cx="1687513" cy="5441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臣以险衅</a:t>
            </a:r>
            <a:endParaRPr lang="en-US" altLang="zh-CN" sz="2800" dirty="0"/>
          </a:p>
        </p:txBody>
      </p:sp>
      <p:sp>
        <p:nvSpPr>
          <p:cNvPr id="6" name="QB_5_AN.55_1#fc00f5f29.blank?pid=c4b474186&amp;color=0,0,0&amp;vpa=13&amp;vtp=1&amp;bbb=1"/>
          <p:cNvSpPr/>
          <p:nvPr/>
        </p:nvSpPr>
        <p:spPr>
          <a:xfrm>
            <a:off x="7536530" y="2292921"/>
            <a:ext cx="1687513" cy="5441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夙遭闵凶</a:t>
            </a:r>
            <a:endParaRPr lang="en-US" altLang="zh-CN" sz="2800" dirty="0"/>
          </a:p>
        </p:txBody>
      </p:sp>
      <p:sp>
        <p:nvSpPr>
          <p:cNvPr id="8" name="QB_5_AN.57_1#fc00f5f29.blank?pid=c4b474186&amp;color=0,0,0&amp;vpa=14&amp;vtp=1&amp;bbb=1"/>
          <p:cNvSpPr/>
          <p:nvPr/>
        </p:nvSpPr>
        <p:spPr>
          <a:xfrm>
            <a:off x="1846929" y="3490023"/>
            <a:ext cx="1687513" cy="5250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借书满架</a:t>
            </a:r>
            <a:endParaRPr lang="en-US" altLang="zh-CN" sz="2800" dirty="0"/>
          </a:p>
        </p:txBody>
      </p:sp>
      <p:sp>
        <p:nvSpPr>
          <p:cNvPr id="9" name="QB_5_AN.58_1#fc00f5f29.blank?pid=c4b474186&amp;color=0,0,0&amp;vpa=15&amp;vtp=1&amp;bbb=1"/>
          <p:cNvSpPr/>
          <p:nvPr/>
        </p:nvSpPr>
        <p:spPr>
          <a:xfrm>
            <a:off x="3980530" y="3490023"/>
            <a:ext cx="1687513" cy="5250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偃仰啸歌</a:t>
            </a:r>
            <a:endParaRPr lang="en-US" altLang="zh-CN" sz="2800" dirty="0"/>
          </a:p>
        </p:txBody>
      </p:sp>
      <p:sp>
        <p:nvSpPr>
          <p:cNvPr id="10" name="QB_5_BD.59_1#77a607c6f?pid=c4b474186&amp;color=0,0,0&amp;vtp=1&amp;bbb=1&amp;hb=1"/>
          <p:cNvSpPr/>
          <p:nvPr/>
        </p:nvSpPr>
        <p:spPr>
          <a:xfrm>
            <a:off x="612648" y="4122229"/>
            <a:ext cx="10963656" cy="17442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新课标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）同学们到郊外春游，阳光下树木葱郁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，水流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淙淙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，小慧不禁想起了陶渊明《归去来兮辞》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中的文句：“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</p:txBody>
      </p:sp>
      <p:sp>
        <p:nvSpPr>
          <p:cNvPr id="11" name="QB_5_AN.60_1#77a607c6f.blank?pid=c4b474186&amp;color=0,0,0&amp;vpa=16&amp;vtp=1&amp;bbb=1&amp;hb=1"/>
          <p:cNvSpPr/>
          <p:nvPr/>
        </p:nvSpPr>
        <p:spPr>
          <a:xfrm>
            <a:off x="612648" y="4705921"/>
            <a:ext cx="10963656" cy="113468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                      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木欣欣以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向荣</a:t>
            </a:r>
            <a:endParaRPr lang="en-US" altLang="zh-CN" sz="2800" dirty="0"/>
          </a:p>
        </p:txBody>
      </p:sp>
      <p:sp>
        <p:nvSpPr>
          <p:cNvPr id="12" name="QB_5_AN.61_1#77a607c6f.blank?pid=c4b474186&amp;color=0,0,0&amp;vpa=17&amp;vtp=1&amp;bbb=1"/>
          <p:cNvSpPr/>
          <p:nvPr/>
        </p:nvSpPr>
        <p:spPr>
          <a:xfrm>
            <a:off x="1854867" y="5293423"/>
            <a:ext cx="6865938" cy="5250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泉涓涓而始流（每空1分，写错字不得分）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8" grpId="0" animBg="1" build="p"/>
      <p:bldP spid="9" grpId="0" animBg="1" build="p"/>
      <p:bldP spid="11" grpId="0" animBg="1" build="p"/>
      <p:bldP spid="12" grpId="0" animBg="1" build="p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46fdcb4dd?pid=d0e4ed92d&amp;color=0,0,0&amp;vtp=1&amp;bt=1&amp;bbb=1"/>
          <p:cNvSpPr/>
          <p:nvPr/>
        </p:nvSpPr>
        <p:spPr>
          <a:xfrm>
            <a:off x="612648" y="466344"/>
            <a:ext cx="10963656" cy="80365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7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二、语言文字运用（20</a:t>
            </a: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3200" dirty="0"/>
          </a:p>
        </p:txBody>
      </p:sp>
      <p:sp>
        <p:nvSpPr>
          <p:cNvPr id="3" name="QM_3_BD.60_1#cdbedc178?pid=46fdcb4dd&amp;color=0,0,0&amp;vtp=1&amp;bbb=1&amp;hb=1"/>
          <p:cNvSpPr/>
          <p:nvPr/>
        </p:nvSpPr>
        <p:spPr>
          <a:xfrm>
            <a:off x="612648" y="1177979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（2025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山西忻州开学考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阅读下面的文字，完成18—22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题。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我们普通人看待雨林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其实与不做生意的人看待商业街的眼光是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差不多的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就是一个词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繁华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透过雨林繁华的表象深入进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我们能看到另外一番景象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我们总以为雨林厚厚的落叶下面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必</a:t>
            </a:r>
            <a:endParaRPr lang="en-US" altLang="zh-CN" sz="2800" b="0" i="0" u="wavy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然是营养丰富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疏松肥沃的土壤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但事实上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雨林下的土壤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不仅不</a:t>
            </a:r>
            <a:endParaRPr lang="en-US" altLang="zh-CN" sz="2800" b="0" i="0" u="wavy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够肥沃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甚至是异常贫脊的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这是因为雨林中的降雨特别充足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过多</a:t>
            </a:r>
            <a:endParaRPr lang="en-US" altLang="zh-CN" sz="2800" b="0" i="0" u="wavy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的水份流过土壤后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就会产生淋溶现象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土壤中的磷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镁等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60_1#cdbedc178?pid=46fdcb4dd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植物所需的元素会溶解到水中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并随着土壤中水的下渗流失到地下水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和河流中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土壤里剩下的物质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都是溶解度更低的铝和铁的氧化物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正是因为这些氧化物的存在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让热带很多地区的土壤呈现红色或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者浅黄色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这些物质不仅不能满足植物生长的需要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如果它们的含量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超过一定的限度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还会对雨林的植物产生毒害作用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好在雨林里的微小生物群落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对有机物质的分解效率特别高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一个生命死去之后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无数的白蚁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真菌和细菌就会立即赶来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它们就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像是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的城市拆迁队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在很短的时间里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就能把死亡生物的残骸彻底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60_1#cdbedc178?pid=46fdcb4dd&amp;color=0,0,0&amp;vtp=1&amp;bbb=1&amp;hb=1"/>
          <p:cNvSpPr/>
          <p:nvPr/>
        </p:nvSpPr>
        <p:spPr>
          <a:xfrm>
            <a:off x="612648" y="468000"/>
            <a:ext cx="10963656" cy="53949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分解掉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大量的营养物质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根本等不到进入土壤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就已经被各种各样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的生物瓜分吸收了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在热带雨林中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钾这类植物大量需要的元素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基本上只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存在于枯木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活着的植物和腐烂的叶子当中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土壤总是不够肥沃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们还拿商业街的环境来做例子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如果在商业街上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进入店铺的客流不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商家们就会支起遮阳伞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架起花车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摆上促销台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围追堵截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那些行走在路上的顾客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雨林里的植物如果想要生存得更好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就不能指望脚底下的土壤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它们必须打起精神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参与到更加残酷的地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面营养竞争中去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#1.1.3</a:t>
            </a:r>
            <a:endParaRPr lang="en-US" altLang="zh-CN" sz="2800" dirty="0"/>
          </a:p>
        </p:txBody>
      </p:sp>
      <p:sp>
        <p:nvSpPr>
          <p:cNvPr id="3" name="QM_3_BD.60_1#cdbedc178?pid=46fdcb4dd&amp;color=0,0,0&amp;vtp=1&amp;bbb=1&amp;hb=1&amp;zzd= 7"/>
          <p:cNvSpPr/>
          <p:nvPr/>
        </p:nvSpPr>
        <p:spPr>
          <a:xfrm>
            <a:off x="3971830" y="41383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QM_3_BD.60_1#cdbedc178?pid=46fdcb4dd&amp;color=0,0,0&amp;vtp=1&amp;bbb=1&amp;hb=1&amp;zzd= 7"/>
          <p:cNvSpPr/>
          <p:nvPr/>
        </p:nvSpPr>
        <p:spPr>
          <a:xfrm>
            <a:off x="4327430" y="41383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M_3_BD.60_1#cdbedc178?pid=46fdcb4dd&amp;color=0,0,0&amp;vtp=1&amp;bbb=1&amp;hb=1&amp;zzd= 7"/>
          <p:cNvSpPr/>
          <p:nvPr/>
        </p:nvSpPr>
        <p:spPr>
          <a:xfrm>
            <a:off x="4683030" y="41383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61_1#c6ca76bc0?pid=cdbedc178&amp;color=0,0,0&amp;vtp=1&amp;bt=1&amp;bbb=1"/>
          <p:cNvSpPr/>
          <p:nvPr/>
        </p:nvSpPr>
        <p:spPr>
          <a:xfrm>
            <a:off x="612648" y="468000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请在文中横线处填入恰当的成语。（2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</a:t>
            </a:r>
            <a:endParaRPr lang="en-US" altLang="zh-CN" sz="2800" dirty="0"/>
          </a:p>
        </p:txBody>
      </p:sp>
      <p:sp>
        <p:nvSpPr>
          <p:cNvPr id="3" name="QB_4_AN.62_1#c6ca76bc0.blank?pid=cdbedc178&amp;color=0,0,0&amp;vpa=15&amp;vtp=1&amp;bbb=1"/>
          <p:cNvSpPr/>
          <p:nvPr/>
        </p:nvSpPr>
        <p:spPr>
          <a:xfrm>
            <a:off x="1321466" y="1064265"/>
            <a:ext cx="7402513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（示例）①归根结底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②训练有素（每处1分）</a:t>
            </a:r>
            <a:endParaRPr lang="en-US" altLang="zh-CN" sz="2800" dirty="0"/>
          </a:p>
        </p:txBody>
      </p:sp>
      <p:sp>
        <p:nvSpPr>
          <p:cNvPr id="4" name="QB_4_AS.63_1#c6ca76bc0?pid=cdbedc178&amp;color=0,0,0&amp;vtp=1&amp;bbb=1&amp;hb=1"/>
          <p:cNvSpPr/>
          <p:nvPr/>
        </p:nvSpPr>
        <p:spPr>
          <a:xfrm>
            <a:off x="612648" y="1744413"/>
            <a:ext cx="10963656" cy="38063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第①处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，前文将普通人看待雨林的眼光与不做生意的人看待商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业街的眼光进行类比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，然后得出一个结论性的看法，即“繁华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”，因此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可填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“归根结底”。归根结底：归结到根本上。第②处，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结合语境可知，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白蚁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真菌和细菌在很短的时间里就能把死亡生物的残骸彻底分解掉，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这体现出它们就像一支专业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、高效的拆迁队一样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，具备出色的工作能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力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，因此可填“训练有素”。训练有素：平时一直进行严格的训练。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64_1#46628c203?pid=cdbedc178&amp;color=0,0,0&amp;vtp=1&amp;bt=1&amp;bbb=1"/>
          <p:cNvSpPr/>
          <p:nvPr/>
        </p:nvSpPr>
        <p:spPr>
          <a:xfrm>
            <a:off x="612648" y="468000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文中画波浪线的句子中有两处错别字，请找出并加以改正。（4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</a:t>
            </a:r>
            <a:endParaRPr lang="en-US" altLang="zh-CN" sz="2800" dirty="0"/>
          </a:p>
        </p:txBody>
      </p:sp>
      <p:sp>
        <p:nvSpPr>
          <p:cNvPr id="3" name="QB_4_AN.65_1#46628c203.blank?pid=cdbedc178&amp;color=0,0,0&amp;vpa=16&amp;vtp=1&amp;bbb=1"/>
          <p:cNvSpPr/>
          <p:nvPr/>
        </p:nvSpPr>
        <p:spPr>
          <a:xfrm>
            <a:off x="1321466" y="1064265"/>
            <a:ext cx="7216775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“脊”改为“瘠”，“份”改为“分”。（每处2分）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66_1#39f313bf8?pid=cdbedc178&amp;color=0,0,0&amp;vtp=1&amp;bt=1&amp;bbb=1&amp;hb=1"/>
          <p:cNvSpPr/>
          <p:nvPr/>
        </p:nvSpPr>
        <p:spPr>
          <a:xfrm>
            <a:off x="612648" y="466344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下列词语与文中加点的“遮阳伞”得名方式最接近的一项是（3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67_1#39f313bf8.bracket?pid=cdbedc178&amp;color=0,0,0&amp;vpa=17&amp;vtp=1"/>
          <p:cNvSpPr/>
          <p:nvPr/>
        </p:nvSpPr>
        <p:spPr>
          <a:xfrm>
            <a:off x="889666" y="1100709"/>
            <a:ext cx="515938" cy="5582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4_BD.66_2#39f313bf8.choices?pid=cdbedc178&amp;color=0,0,0&amp;vtp=1&amp;bbb=1"/>
          <p:cNvSpPr/>
          <p:nvPr/>
        </p:nvSpPr>
        <p:spPr>
          <a:xfrm>
            <a:off x="612648" y="1735963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  <a:tabLst>
                <a:tab pos="2813685" algn="l"/>
                <a:tab pos="5589270" algn="l"/>
                <a:tab pos="836549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落花生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折叠伞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保暖裤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内燃机</a:t>
            </a:r>
            <a:endParaRPr lang="en-US" altLang="zh-CN" sz="2800" dirty="0"/>
          </a:p>
        </p:txBody>
      </p:sp>
      <p:sp>
        <p:nvSpPr>
          <p:cNvPr id="5" name="QC_4_AS.68_1#39f313bf8?pid=cdbedc178&amp;color=0,0,0&amp;vtp=1&amp;bt=1&amp;bbb=1&amp;hb=1"/>
          <p:cNvSpPr/>
          <p:nvPr/>
        </p:nvSpPr>
        <p:spPr>
          <a:xfrm>
            <a:off x="612648" y="2374963"/>
            <a:ext cx="10963656" cy="31586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“遮阳伞”是根据其功能（遮挡阳光）来命名的。A项，“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落花生”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是根据其生长特性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（花落之后入土结果）来命名的。B项，“折叠伞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”是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根据其结构特点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（可以折叠）来命名的。C项，“保暖裤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”是根据其功能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起到保暖作用）来命名的，与“遮阳伞”得名方式一致。D项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，“内燃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”是根据其工作原理（燃料在机器内部燃烧）来命名的。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3#06408721d?pid=78fcddf13&amp;color=0,0,0&amp;vtp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问十二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请问浇灌的干湿如何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浇灌必依天时的干湿而定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风和日暖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雨水调畅之时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不必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浇灌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天晴较久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夜无露水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间日浇灌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炎夏烈日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每日浇灌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夕各一次浇灌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浇灌必须在日尚未出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或日已没落时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地面热气全消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方为有益无害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郁热之气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蕴蓄于根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易致腐烂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假使干湿难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则自以较干为宜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常言道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湿不如干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”,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乃经验之谈也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77_1#b67a1ef57?pid=cdbedc178&amp;color=0,0,0&amp;vtp=1&amp;bt=1&amp;bbb=1&amp;hb=1&amp;hltap=1"/>
          <p:cNvSpPr/>
          <p:nvPr/>
        </p:nvSpPr>
        <p:spPr>
          <a:xfrm>
            <a:off x="612648" y="468000"/>
            <a:ext cx="10963656" cy="37652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在文中关于“商业街”这一比喻中，商业街、店铺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、商家们和顾客分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别比喻什么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？（5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78_1#b67a1ef57?pid=cdbedc178&amp;color=0,0,0&amp;vtp=1&amp;bt=1&amp;bbb=1&amp;hb=1&amp;hla=1"/>
          <p:cNvSpPr/>
          <p:nvPr/>
        </p:nvSpPr>
        <p:spPr>
          <a:xfrm>
            <a:off x="612648" y="1735460"/>
            <a:ext cx="10963656" cy="24205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商业街比喻热带雨林；②店铺比喻热带植物的肌体；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③商家们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比喻热带植物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；④顾客比喻氮、磷、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钾这类植物需要的营养物质。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答出一点得2分，答出两点得3分，答出三点得4分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，答出四点得满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70_1#b67a1ef57?pid=cdbedc178&amp;color=0,0,0&amp;vtp=1&amp;bt=1&amp;bbb=1&amp;hb=1"/>
          <p:cNvSpPr/>
          <p:nvPr/>
        </p:nvSpPr>
        <p:spPr>
          <a:xfrm>
            <a:off x="612648" y="468000"/>
            <a:ext cx="10963656" cy="53052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①商业街——热带雨林：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商业街是商业元素汇聚的复杂环境，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热带雨林是生物多样的生态系统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二者都是丰富且具有活力的整体，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所以商业街比喻热带雨林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。②店铺——热带植物的肌体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：店铺在商业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街占特定位置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，是商业活动承载处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；热带植物的肌体固定生长在一定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区域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，是生态基本单位，所以店铺比喻热带植物的肌体。③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商家们—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热带植物：商家需要竞争，热带植物也需要竞争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，所以商家们比喻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热带植物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。④顾客——植物需要的营养物质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：顾客是商业街商家的竞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争对象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，决定商家利益；营养物质是雨林植物生存必需元素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，植物为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其竞争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，所以顾客比喻植物需要的营养物质。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77_1#683e9d893?pid=cdbedc178&amp;color=0,0,0&amp;vtp=1&amp;bt=1&amp;bbb=1&amp;hb=1&amp;hltap=1"/>
          <p:cNvSpPr/>
          <p:nvPr/>
        </p:nvSpPr>
        <p:spPr>
          <a:xfrm>
            <a:off x="612648" y="468000"/>
            <a:ext cx="10963656" cy="37652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校刊科普栏目向学生征集关于动植物生存的知识卡片。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请根据文本，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写一则关于热带雨林植物在竞争中生存的文字，作为知识卡片投给校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刊科普栏目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。要求信息准确，语言流畅，不超过60个字。（6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78_1#683e9d893?pid=cdbedc178&amp;color=0,0,0&amp;vtp=1&amp;bt=1&amp;bbb=1&amp;hb=1&amp;hla=1"/>
          <p:cNvSpPr/>
          <p:nvPr/>
        </p:nvSpPr>
        <p:spPr>
          <a:xfrm>
            <a:off x="612648" y="2375540"/>
            <a:ext cx="10963656" cy="17633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示例）热带雨林中的土壤不能为植物提供必要的营养物质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，植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物为了生存，就要充分利用微小生物群落分解有机物质而产生的营养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物质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。（信息准确2分，语言流畅2分，符合字数要求2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72_1#683e9d893?pid=cdbedc178&amp;color=0,0,0&amp;vtp=1&amp;bt=1&amp;bbb=1&amp;hb=1"/>
          <p:cNvSpPr/>
          <p:nvPr/>
        </p:nvSpPr>
        <p:spPr>
          <a:xfrm>
            <a:off x="612648" y="468000"/>
            <a:ext cx="10963656" cy="44543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文本首先阐述雨林土壤贫瘠，因降雨多产生淋溶现象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，使植物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所需元素流失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，剩余物质无法满足植物生长，甚至有害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。然后提到微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小生物群落分解效率高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，能快速分解死亡生物残骸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，营养物质被生物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瓜分吸收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。最后强调植物不能依赖土壤，需参与地面营养竞争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。基于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上述内容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，关键信息有两点：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一是土壤不能为植物提供必要营养物质；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二是植物需利用微小生物群落分解有机物质产生的营养来生存。作答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时将关键信息整合即可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4c60298e8?pid=23505934b&amp;color=0,0,0&amp;vtp=1&amp;bt=1&amp;bbb=1"/>
          <p:cNvSpPr/>
          <p:nvPr/>
        </p:nvSpPr>
        <p:spPr>
          <a:xfrm>
            <a:off x="612648" y="466344"/>
            <a:ext cx="10963656" cy="80365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7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三、写作（60</a:t>
            </a: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3200" dirty="0"/>
          </a:p>
        </p:txBody>
      </p:sp>
      <p:sp>
        <p:nvSpPr>
          <p:cNvPr id="3" name="QO_3_BD.77_1#c0628d6a3?pid=4c60298e8&amp;color=0,0,0&amp;vtp=1&amp;bbb=1"/>
          <p:cNvSpPr/>
          <p:nvPr/>
        </p:nvSpPr>
        <p:spPr>
          <a:xfrm>
            <a:off x="612648" y="1177979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spc="-5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23.</a:t>
            </a:r>
            <a:r>
              <a:rPr lang="en-US" altLang="zh-CN" sz="2800" b="0" i="0" spc="-5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（2025</a:t>
            </a:r>
            <a:r>
              <a:rPr lang="en-US" altLang="zh-CN" sz="2800" b="0" i="0" spc="-50" dirty="0">
                <a:solidFill>
                  <a:srgbClr val="00ADA3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安徽合肥六校联考</a:t>
            </a:r>
            <a:r>
              <a:rPr lang="en-US" altLang="zh-CN" sz="2800" b="0" i="0" spc="-5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阅读下面的材料，根据要求写作。（60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spc="-5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有人说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体育比赛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只有战胜对手才能获得冠军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海明威说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真正的高贵不是优于别人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而是优于过去的自己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老子在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道德经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胜人者有力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自胜者强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77_2#c0628d6a3?pid=4c60298e8&amp;color=0,0,0&amp;mp=1&amp;vtp=1&amp;bt=1&amp;bbb=1&amp;hb=1"/>
          <p:cNvSpPr/>
          <p:nvPr/>
        </p:nvSpPr>
        <p:spPr>
          <a:xfrm>
            <a:off x="612648" y="466344"/>
            <a:ext cx="10963656" cy="25109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读了以上材料，你有怎样的启示？请结合材料写一篇文章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，体现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你的感悟与思考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：选准角度，确定立意，明确文体，自拟标题；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不要套作，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不得抄袭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；不得泄露个人信息；不少于800个字。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AN.78_1#c0628d6a3?pid=4c60298e8&amp;color=0,0,0&amp;vtp=1&amp;bt=1&amp;bbb=1&amp;hb=1"/>
          <p:cNvSpPr/>
          <p:nvPr/>
        </p:nvSpPr>
        <p:spPr>
          <a:xfrm>
            <a:off x="612648" y="468000"/>
            <a:ext cx="10963656" cy="37921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［佳作展台］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胜人更需自胜</a:t>
            </a: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面对老子的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“胜人者有力，自胜者强”，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我们可以得出一个结论：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光有力不够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，还需强；光胜人不够，还需自胜。人贵有自知之明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，能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知道自己的长处和短处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，并能够战胜自我、超越自我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，这样才能有所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成就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AN.78_2#c0628d6a3?pid=4c60298e8&amp;color=0,0,0&amp;vtp=1&amp;bt=1&amp;bbb=1&amp;hb=1"/>
          <p:cNvSpPr/>
          <p:nvPr/>
        </p:nvSpPr>
        <p:spPr>
          <a:xfrm>
            <a:off x="612648" y="468000"/>
            <a:ext cx="10963656" cy="5290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自胜，重在改进自身不足。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金无足赤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，人无完人。每个人都有自己的优点和长处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，也都存在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着缺点和不足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。对待这些缺点和不足，应多“反求诸己”，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勤于反省、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勇于改过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。“君子之过也，如日月之食焉：过也，人皆见之；更也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，人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皆仰之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。”春秋时期的蘧伯玉，十分善于克己内省、查失改过。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相传，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他每天都会反省自己前一日所犯的错误，力求做到今日之我胜过昨日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之我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，每年还会反省自己前一年的不足，即便到了五十岁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，他仍然在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反省之前所犯的错误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，正所谓“年五十而知四十九年非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”。蘧伯玉寡过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知非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、德行出众，后逐渐成为卫国人人皆知的贤大夫。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AN.78_3#c0628d6a3?pid=4c60298e8&amp;color=0,0,0&amp;vtp=1&amp;bt=1&amp;bbb=1&amp;hb=1"/>
          <p:cNvSpPr/>
          <p:nvPr/>
        </p:nvSpPr>
        <p:spPr>
          <a:xfrm>
            <a:off x="612648" y="468000"/>
            <a:ext cx="10963656" cy="5290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自胜，难在破除心中之贼。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“‘破山中贼易，破心中贼难。’区区剪除鼠窃，何足为异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？若诸贤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扫荡心腹之寇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，以收廓清平定之功，此诚大丈夫不世之伟绩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！”这是王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阳明在率兵赴江西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、广东剿匪途中写给自己学生的书信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。在王阳明看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，相较于身处明处、可以用武力解决的山中之贼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，盘踞在人们内心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深处的各种欲望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、非分之想等“心中贼”更难对付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。它们横行于方寸之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，违背天理，肆虐人情，时时刻刻都在和人们战斗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，人们稍有不慎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就可能为其所俘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。对此，需始终坚持自律自省，小处不渗漏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，暗处不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欺隐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，克制欲望，扫尽心寇。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AN.78_4#c0628d6a3?pid=4c60298e8&amp;color=0,0,0&amp;vtp=1&amp;bt=1&amp;bbb=1&amp;hb=1"/>
          <p:cNvSpPr/>
          <p:nvPr/>
        </p:nvSpPr>
        <p:spPr>
          <a:xfrm>
            <a:off x="612648" y="468000"/>
            <a:ext cx="10963656" cy="5257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自胜，贵在挑战、超越自我。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人生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，就是一个不断挑战自我、超越自我的过程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。清人曾国藩在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寄给家里的书信中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，曾有过这样一段话：“自胜之谓强。曰强制,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曰强恕,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曰强为善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,皆自胜之义也。”对于如何挑战自我、取得自胜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，曾国藩进而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举例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，“如不惯早起，而强之未明即起；不惯庄敬，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而强之坐尸立斋；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不惯劳苦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，而强之与士卒同甘苦；强之勤劳不倦，是即强也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。不惯有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恒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，而强之贞恒，即毅也。”类似于早起、庄敬、劳苦这样的事情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，只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要是正确的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，即使自己不习惯、不情愿去做，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也应强制自己去尝试，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去突破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，去“自讨苦吃”，在一次次的挑战和超越中，成就更好的自己。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3#06408721d?pid=78fcddf13&amp;color=0,0,0&amp;vtp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问十三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请问施用肥料之时期和浓淡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如何方称适当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时期各有先后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然就普通而言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以立冬之后与立春之前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为适宜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施用肥料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须在天晴之后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若在雨天肥料随流水而去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效用全无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且雨时根须已湿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加以肥料沾着易致腐烂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至于肥料浓淡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以及肥料多少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常语曰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肥不如瘠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如此观之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施肥不若淡而次数多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湿时施干肥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干时施液肥可也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AN.78_4#c0628d6a3?pid=4c60298e8&amp;color=0,0,0&amp;vtp=1&amp;bt=1&amp;bbb=1&amp;hb=1"/>
          <p:cNvSpPr/>
          <p:nvPr/>
        </p:nvSpPr>
        <p:spPr>
          <a:xfrm>
            <a:off x="612648" y="468000"/>
            <a:ext cx="10963656" cy="18635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有人说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，世上所有的相遇，都是遇见了自己；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世上所有的成功，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都是战胜了自己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。让“胜人更需自胜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”这句话镌刻在处于人生孕穗拔节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期的我们的心底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，使之如灯塔，指引我们走向更高更远的人生！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AS.79_1#c0628d6a3?pid=4c60298e8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［写作指导］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这是一道引语式材料作文题。题目给出了三则材料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，让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考生思考战胜别人和战胜自己的问题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。第一则材料告诉我们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，战胜对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手才能赢得胜利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；第二则材料则强调了战胜自己才是真正的高贵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；第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三则材料是说能够战胜别人只能算是有力，能够战胜自己才能算是真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正的强者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。综合来看，在战胜别人和战胜自己的问题上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，出题者更倾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向于战胜自己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。其实两者并不矛盾，战胜别人固然重要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，战胜自己则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可能更加艰难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；有时候要战胜别人，首先需要战胜自己。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AS.79_1#c0628d6a3?pid=4c60298e8&amp;color=0,0,0&amp;vtp=1&amp;bt=1&amp;bbb=1&amp;hb=1"/>
          <p:cNvSpPr/>
          <p:nvPr/>
        </p:nvSpPr>
        <p:spPr>
          <a:xfrm>
            <a:off x="612648" y="468000"/>
            <a:ext cx="10963656" cy="38066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写作时可以单独写战胜自己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，也可以辨析二者的关系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。比如选择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写战胜自己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，可以写“为什么说优于过去的自己是真正的高贵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”“自胜者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”“战胜自己的意义”“如何做到战胜自己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”，还可以将战胜别人与战胜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自己进行比较分析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参考立意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：①战胜自己胜过战胜对手；②胜己者赢天下；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③人生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需要自立自强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O_3_AS.79_2#c0628d6a3?pid=4c60298e8&amp;color=0,0,0&amp;vtp=1&amp;bt=1&amp;bbb=1"/>
          <p:cNvSpPr/>
          <p:nvPr/>
        </p:nvSpPr>
        <p:spPr>
          <a:xfrm>
            <a:off x="612648" y="4320095"/>
            <a:ext cx="10963656" cy="12158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［作文等级评分标准］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见</a:t>
            </a:r>
            <a:r>
              <a:rPr lang="zh-CN" altLang="en-US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综合检测卷（一）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6AB1A9"/>
      </a:hlink>
      <a:folHlink>
        <a:srgbClr val="6AB1A9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21296</Words>
  <Application>WPS 演示</Application>
  <PresentationFormat>宽屏</PresentationFormat>
  <Paragraphs>918</Paragraphs>
  <Slides>92</Slides>
  <Notes>68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92</vt:i4>
      </vt:variant>
    </vt:vector>
  </HeadingPairs>
  <TitlesOfParts>
    <vt:vector size="105" baseType="lpstr">
      <vt:lpstr>Arial</vt:lpstr>
      <vt:lpstr>宋体</vt:lpstr>
      <vt:lpstr>Wingdings</vt:lpstr>
      <vt:lpstr>Times New Roman</vt:lpstr>
      <vt:lpstr>微软雅黑</vt:lpstr>
      <vt:lpstr>Times New Roman</vt:lpstr>
      <vt:lpstr>楷体</vt:lpstr>
      <vt:lpstr>宋体</vt:lpstr>
      <vt:lpstr>Calibri</vt:lpstr>
      <vt:lpstr>Arial Unicode MS</vt:lpstr>
      <vt:lpstr>等线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曲一线</cp:lastModifiedBy>
  <cp:revision>8</cp:revision>
  <dcterms:created xsi:type="dcterms:W3CDTF">2025-07-25T06:07:00Z</dcterms:created>
  <dcterms:modified xsi:type="dcterms:W3CDTF">2025-09-04T07:42:58Z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98DB4A640AF2411188EA23737ED69378_12</vt:lpwstr>
  </property>
  <property fmtid="{D5CDD505-2E9C-101B-9397-08002B2CF9AE}" pid="3" name="KSOProductBuildVer">
    <vt:lpwstr>2052-12.1.0.22529</vt:lpwstr>
  </property>
</Properties>
</file>