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12" r:id="rId6"/>
    <p:sldId id="313" r:id="rId7"/>
    <p:sldId id="314" r:id="rId8"/>
    <p:sldId id="315" r:id="rId9"/>
    <p:sldId id="316" r:id="rId10"/>
    <p:sldId id="258" r:id="rId11"/>
    <p:sldId id="317" r:id="rId12"/>
    <p:sldId id="318" r:id="rId13"/>
    <p:sldId id="319" r:id="rId14"/>
    <p:sldId id="320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321" r:id="rId25"/>
    <p:sldId id="322" r:id="rId26"/>
    <p:sldId id="268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269" r:id="rId36"/>
    <p:sldId id="270" r:id="rId37"/>
    <p:sldId id="271" r:id="rId38"/>
    <p:sldId id="272" r:id="rId39"/>
    <p:sldId id="273" r:id="rId40"/>
    <p:sldId id="274" r:id="rId41"/>
    <p:sldId id="275" r:id="rId42"/>
    <p:sldId id="331" r:id="rId43"/>
    <p:sldId id="276" r:id="rId44"/>
    <p:sldId id="332" r:id="rId45"/>
    <p:sldId id="277" r:id="rId46"/>
    <p:sldId id="333" r:id="rId47"/>
    <p:sldId id="347" r:id="rId48"/>
    <p:sldId id="348" r:id="rId49"/>
    <p:sldId id="349" r:id="rId50"/>
    <p:sldId id="350" r:id="rId51"/>
    <p:sldId id="351" r:id="rId52"/>
    <p:sldId id="352" r:id="rId53"/>
    <p:sldId id="353" r:id="rId54"/>
    <p:sldId id="354" r:id="rId55"/>
    <p:sldId id="355" r:id="rId56"/>
    <p:sldId id="356" r:id="rId57"/>
    <p:sldId id="357" r:id="rId58"/>
    <p:sldId id="358" r:id="rId59"/>
    <p:sldId id="359" r:id="rId60"/>
    <p:sldId id="360" r:id="rId61"/>
    <p:sldId id="361" r:id="rId62"/>
    <p:sldId id="362" r:id="rId63"/>
    <p:sldId id="363" r:id="rId64"/>
    <p:sldId id="364" r:id="rId65"/>
    <p:sldId id="365" r:id="rId66"/>
    <p:sldId id="366" r:id="rId67"/>
    <p:sldId id="367" r:id="rId68"/>
    <p:sldId id="368" r:id="rId69"/>
    <p:sldId id="369" r:id="rId70"/>
    <p:sldId id="370" r:id="rId71"/>
    <p:sldId id="294" r:id="rId72"/>
    <p:sldId id="295" r:id="rId73"/>
    <p:sldId id="296" r:id="rId74"/>
    <p:sldId id="342" r:id="rId75"/>
    <p:sldId id="297" r:id="rId76"/>
    <p:sldId id="298" r:id="rId77"/>
    <p:sldId id="299" r:id="rId78"/>
    <p:sldId id="300" r:id="rId79"/>
    <p:sldId id="301" r:id="rId80"/>
    <p:sldId id="302" r:id="rId81"/>
    <p:sldId id="303" r:id="rId82"/>
    <p:sldId id="304" r:id="rId83"/>
    <p:sldId id="305" r:id="rId84"/>
    <p:sldId id="306" r:id="rId85"/>
    <p:sldId id="343" r:id="rId86"/>
    <p:sldId id="344" r:id="rId87"/>
    <p:sldId id="345" r:id="rId88"/>
    <p:sldId id="307" r:id="rId89"/>
    <p:sldId id="346" r:id="rId90"/>
    <p:sldId id="308" r:id="rId91"/>
    <p:sldId id="309" r:id="rId92"/>
    <p:sldId id="310" r:id="rId9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6" Type="http://schemas.openxmlformats.org/officeDocument/2006/relationships/tableStyles" Target="tableStyles.xml"/><Relationship Id="rId95" Type="http://schemas.openxmlformats.org/officeDocument/2006/relationships/viewProps" Target="viewProps.xml"/><Relationship Id="rId94" Type="http://schemas.openxmlformats.org/officeDocument/2006/relationships/presProps" Target="presProps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slide" Target="../slides/slide35.xml"/><Relationship Id="rId8" Type="http://schemas.openxmlformats.org/officeDocument/2006/relationships/slide" Target="../slides/slide33.xml"/><Relationship Id="rId7" Type="http://schemas.openxmlformats.org/officeDocument/2006/relationships/slide" Target="../slides/slide21.xml"/><Relationship Id="rId6" Type="http://schemas.openxmlformats.org/officeDocument/2006/relationships/slide" Target="../slides/slide19.xml"/><Relationship Id="rId5" Type="http://schemas.openxmlformats.org/officeDocument/2006/relationships/slide" Target="../slides/slide17.xml"/><Relationship Id="rId4" Type="http://schemas.openxmlformats.org/officeDocument/2006/relationships/slide" Target="../slides/slide15.xml"/><Relationship Id="rId3" Type="http://schemas.openxmlformats.org/officeDocument/2006/relationships/slide" Target="../slides/slide13.xml"/><Relationship Id="rId25" Type="http://schemas.openxmlformats.org/officeDocument/2006/relationships/slide" Target="../slides/slide81.xml"/><Relationship Id="rId24" Type="http://schemas.openxmlformats.org/officeDocument/2006/relationships/slide" Target="../slides/slide77.xml"/><Relationship Id="rId23" Type="http://schemas.openxmlformats.org/officeDocument/2006/relationships/slide" Target="../slides/slide75.xml"/><Relationship Id="rId22" Type="http://schemas.openxmlformats.org/officeDocument/2006/relationships/slide" Target="../slides/slide74.xml"/><Relationship Id="rId21" Type="http://schemas.openxmlformats.org/officeDocument/2006/relationships/slide" Target="../slides/slide73.xml"/><Relationship Id="rId20" Type="http://schemas.openxmlformats.org/officeDocument/2006/relationships/slide" Target="../slides/slide69.xml"/><Relationship Id="rId2" Type="http://schemas.openxmlformats.org/officeDocument/2006/relationships/image" Target="../media/image3.jpeg"/><Relationship Id="rId19" Type="http://schemas.openxmlformats.org/officeDocument/2006/relationships/slide" Target="../slides/slide66.xml"/><Relationship Id="rId18" Type="http://schemas.openxmlformats.org/officeDocument/2006/relationships/slide" Target="../slides/slide64.xml"/><Relationship Id="rId17" Type="http://schemas.openxmlformats.org/officeDocument/2006/relationships/slide" Target="../slides/slide56.xml"/><Relationship Id="rId16" Type="http://schemas.openxmlformats.org/officeDocument/2006/relationships/slide" Target="../slides/slide54.xml"/><Relationship Id="rId15" Type="http://schemas.openxmlformats.org/officeDocument/2006/relationships/slide" Target="../slides/slide52.xml"/><Relationship Id="rId14" Type="http://schemas.openxmlformats.org/officeDocument/2006/relationships/slide" Target="../slides/slide50.xml"/><Relationship Id="rId13" Type="http://schemas.openxmlformats.org/officeDocument/2006/relationships/slide" Target="../slides/slide49.xml"/><Relationship Id="rId12" Type="http://schemas.openxmlformats.org/officeDocument/2006/relationships/slide" Target="../slides/slide1.xml"/><Relationship Id="rId11" Type="http://schemas.openxmlformats.org/officeDocument/2006/relationships/slide" Target="../slides/slide39.xml"/><Relationship Id="rId10" Type="http://schemas.openxmlformats.org/officeDocument/2006/relationships/slide" Target="../slides/slide3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81.xml"/><Relationship Id="rId6" Type="http://schemas.openxmlformats.org/officeDocument/2006/relationships/slide" Target="../slides/slide77.xml"/><Relationship Id="rId5" Type="http://schemas.openxmlformats.org/officeDocument/2006/relationships/slide" Target="../slides/slide75.xml"/><Relationship Id="rId4" Type="http://schemas.openxmlformats.org/officeDocument/2006/relationships/slide" Target="../slides/slide74.xml"/><Relationship Id="rId3" Type="http://schemas.openxmlformats.org/officeDocument/2006/relationships/slide" Target="../slides/slide73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b7fce69656955114#tid=68820664d5ecdb0009cae71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3dc1c3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d720b31df&amp;cid=d720b31df&amp;vtp=1">
            <a:hlinkClick r:id="rId3" action="ppaction://hlinksldjump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803eb8acc&amp;cid=803eb8acc&amp;vtp=1">
            <a:hlinkClick r:id="rId4" action="ppaction://hlinksldjump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283990a2&amp;cid=0283990a2&amp;vtp=1">
            <a:hlinkClick r:id="rId5" action="ppaction://hlinksldjump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5804e9f6b&amp;cid=5804e9f6b&amp;vtp=1">
            <a:hlinkClick r:id="rId6" action="ppaction://hlinksldjump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7fa464afb&amp;cid=7fa464afb&amp;vtp=1">
            <a:hlinkClick r:id="rId7" action="ppaction://hlinksldjump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6206abe1&amp;cid=b6206abe1&amp;vtp=1">
            <a:hlinkClick r:id="rId8" action="ppaction://hlinksldjump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eeec72c5&amp;cid=aeeec72c5&amp;vtp=1">
            <a:hlinkClick r:id="rId9" action="ppaction://hlinksldjump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5ed8f8df0&amp;cid=5ed8f8df0&amp;vtp=1">
            <a:hlinkClick r:id="rId10" action="ppaction://hlinksldjump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1ea558c35&amp;cid=1ea558c35&amp;vtp=1">
            <a:hlinkClick r:id="rId11" action="ppaction://hlinksldjump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c0d05af34&amp;cid=c0d05af34&amp;vtp=1">
            <a:hlinkClick r:id="rId12" action="ppaction://hlinksldjump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3" tooltip="" action="ppaction://hlinksldjump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64fa02453&amp;cid=64fa02453&amp;vtp=1">
            <a:hlinkClick r:id="rId12" action="ppaction://hlinksldjump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4" tooltip="" action="ppaction://hlinksldjump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13ab4a641&amp;cid=13ab4a641&amp;vtp=1">
            <a:hlinkClick r:id="rId12" action="ppaction://hlinksldjump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5" tooltip="" action="ppaction://hlinksldjump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4f713f80c&amp;cid=4f713f80c&amp;vtp=1">
            <a:hlinkClick r:id="rId12" action="ppaction://hlinksldjump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6" tooltip="" action="ppaction://hlinksldjump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19a714cc9&amp;cid=19a714cc9&amp;vtp=1">
            <a:hlinkClick r:id="rId12" action="ppaction://hlinksldjump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7" tooltip="" action="ppaction://hlinksldjump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20a64a6ad&amp;cid=20a64a6ad&amp;vtp=1">
            <a:hlinkClick r:id="rId12" action="ppaction://hlinksldjump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8" tooltip="" action="ppaction://hlinksldjump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17b28d208&amp;cid=17b28d208&amp;vtp=1">
            <a:hlinkClick r:id="rId12" action="ppaction://hlinksldjump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9" tooltip="" action="ppaction://hlinksldjump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97fb8d242&amp;cid=97fb8d242&amp;vtp=1">
            <a:hlinkClick r:id="rId20" action="ppaction://hlinksldjump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0" tooltip="" action="ppaction://hlinksldjump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f806b40ea&amp;cid=f806b40ea&amp;vtp=1">
            <a:hlinkClick r:id="rId21" action="ppaction://hlinksldjump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1e9cccf99&amp;cid=1e9cccf99&amp;vtp=1">
            <a:hlinkClick r:id="rId22" action="ppaction://hlinksldjump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6b1aeae6e&amp;cid=6b1aeae6e&amp;vtp=1">
            <a:hlinkClick r:id="rId23" action="ppaction://hlinksldjump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d9be99c85&amp;cid=d9be99c85&amp;vtp=1">
            <a:hlinkClick r:id="rId23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e2e4c7b6b&amp;cid=e2e4c7b6b&amp;vtp=1">
            <a:hlinkClick r:id="rId24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568a32bca&amp;cid=568a32bca&amp;vtp=1">
            <a:hlinkClick r:id="rId25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5bda60b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b4ba265ea&amp;cid=b4ba265ea&amp;vtp=1">
            <a:hlinkClick r:id="" action="ppaction://noaction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931b1a7e&amp;cid=e931b1a7e&amp;vtp=1">
            <a:hlinkClick r:id="" action="ppaction://noaction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e1f3d4d36&amp;cid=e1f3d4d36&amp;vtp=1">
            <a:hlinkClick r:id="" action="ppaction://noaction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cf2c853c&amp;cid=acf2c853c&amp;vtp=1">
            <a:hlinkClick r:id="" action="ppaction://noaction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ccb0aa021&amp;cid=ccb0aa021&amp;vtp=1">
            <a:hlinkClick r:id="" action="ppaction://noaction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524501f0&amp;cid=b524501f0&amp;vtp=1">
            <a:hlinkClick r:id="" action="ppaction://noaction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bcdc0dd1a&amp;cid=bcdc0dd1a&amp;vtp=1">
            <a:hlinkClick r:id="" action="ppaction://noaction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5407d3a8d&amp;cid=5407d3a8d&amp;vtp=1">
            <a:hlinkClick r:id="" action="ppaction://noaction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6128a96b5&amp;cid=6128a96b5&amp;vtp=1">
            <a:hlinkClick r:id="" action="ppaction://noaction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333f04c26&amp;cid=333f04c26&amp;vtp=1">
            <a:hlinkClick r:id="" action="ppaction://noaction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a982aa02a&amp;cid=a982aa02a&amp;vtp=1">
            <a:hlinkClick r:id="" action="ppaction://noaction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5a237af60&amp;cid=5a237af60&amp;vtp=1">
            <a:hlinkClick r:id="" action="ppaction://noaction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b94e58ef4&amp;cid=b94e58ef4&amp;vtp=1">
            <a:hlinkClick r:id="" action="ppaction://noaction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25baec930&amp;cid=25baec930&amp;vtp=1">
            <a:hlinkClick r:id="" action="ppaction://noaction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34b3699f4&amp;cid=34b3699f4&amp;vtp=1">
            <a:hlinkClick r:id="" action="ppaction://noaction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a155a1661&amp;cid=a155a1661&amp;vtp=1">
            <a:hlinkClick r:id="" action="ppaction://noaction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000dc02f9&amp;cid=000dc02f9&amp;vtp=1">
            <a:hlinkClick r:id="" action="ppaction://noaction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1382a886a&amp;cid=1382a886a&amp;vtp=1">
            <a:hlinkClick r:id="" action="ppaction://noaction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3" tooltip="" action="ppaction://hlinksldjump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f675b6f0f&amp;cid=f675b6f0f&amp;vtp=1">
            <a:hlinkClick r:id="" action="ppaction://noaction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4" tooltip="" action="ppaction://hlinksldjump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7e65b9f37&amp;cid=7e65b9f37&amp;vtp=1">
            <a:hlinkClick r:id="" action="ppaction://noaction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5" tooltip="" action="ppaction://hlinksldjump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11ecca948&amp;cid=11ecca948&amp;vtp=1">
            <a:hlinkClick r:id="" action="ppaction://noaction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5" tooltip="" action="ppaction://hlinksldjump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c5e2260b4&amp;cid=c5e2260b4&amp;vtp=1">
            <a:hlinkClick r:id="" action="ppaction://noaction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6" tooltip="" action="ppaction://hlinksldjump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326742d8d&amp;cid=326742d8d&amp;vtp=1">
            <a:hlinkClick r:id="" action="ppaction://noaction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7" tooltip="" action="ppaction://hlinksldjump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63dc1c344.fixed?color=0,173,163&amp;vtp=1&amp;bbb=1"/>
          <p:cNvSpPr/>
          <p:nvPr/>
        </p:nvSpPr>
        <p:spPr>
          <a:xfrm>
            <a:off x="0" y="1956816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配套试卷</a:t>
            </a:r>
            <a:endParaRPr lang="en-US" altLang="zh-CN" sz="5000" dirty="0"/>
          </a:p>
        </p:txBody>
      </p:sp>
      <p:sp>
        <p:nvSpPr>
          <p:cNvPr id="3" name="C_1_BD#63dc1c344.fixed?color=0,173,163&amp;vtp=1&amp;bbb=1"/>
          <p:cNvSpPr/>
          <p:nvPr/>
        </p:nvSpPr>
        <p:spPr>
          <a:xfrm>
            <a:off x="603504" y="3383280"/>
            <a:ext cx="10872216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</a:t>
            </a: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检测卷</a:t>
            </a: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一）</a:t>
            </a:r>
            <a:endParaRPr lang="zh-CN" altLang="en-US" sz="4000" b="0" i="0" dirty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5ae581816?pid=a56820a2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这一部分多采用虚词用韵的方式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比如其中的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敬之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前两句采用的是虚词用韵的方式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在诗歌中用韵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调曲调之间的关系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而且用韵的诗歌更能辅之以乐器进行演奏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中的虚词用韵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可以和谐诗歌的声韵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之后的一些民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间歌谣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也多采用这一原则进行用韵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比如抗战时期的河北民歌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就采用了虚词用韵的方式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使得歌曲节奏更舒缓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音乐性更强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学者顾炎武对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采用虚词用韵这一方式的原因进行解释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话文来表达就是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深刻隽永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虽然说话已经结束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但是声音绕梁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5ae581816?pid=a56820a2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日不绝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在诗歌中采用虚词用韵的方式可以增强诗歌的音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乐性和感染力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使得诗歌更加悠扬绵长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达到和谐优美的效果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学者顾炎武对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的转韵也进行了详细的介绍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他指出在转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也可以分为以下几种方式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它们分别传达了不同的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韵律美感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中的转韵具有各自为韵的形式美感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第一节的第一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三句的最后一个字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同一声部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而该首诗歌的韵脚用在第二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四句上面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这就是各自为韵的情况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也是学者王力所说的上下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5ae581816?pid=a56820a29&amp;color=0,0,0&amp;vtp=1&amp;bt=1&amp;bbb=1&amp;hb=1"/>
          <p:cNvSpPr/>
          <p:nvPr/>
        </p:nvSpPr>
        <p:spPr>
          <a:xfrm>
            <a:off x="612648" y="468000"/>
            <a:ext cx="10963656" cy="53900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中还有一种转韵的方式是首句和末句为同一韵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中间的语句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为单独的一韵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这种方式被王力先生称之为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抱韵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中采用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这种转韵方式的诗歌很少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但并非没有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的第五节就采用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了这种转韵的方式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转韵还有一种方式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诗歌的前半章为一个韵律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诗歌的后半章则为另外一个韵律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东方未明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诗歌的三个部分都采用这种方式进行转韵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此种转韵的方式是和诗歌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所追求的音乐性紧密联系的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使用不同的用韵方式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更容易表达诗歌的情感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而且使诗歌读起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来更朗朗上口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之外的民歌用韵律之目的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摘编自王燕《论〈诗经〉的音乐特征与韵律之美》）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d720b31df?pid=5ae581816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d720b31df.bracket?pid=5ae581816&amp;color=0,0,0&amp;vpa=1&amp;vtp=1"/>
          <p:cNvSpPr/>
          <p:nvPr/>
        </p:nvSpPr>
        <p:spPr>
          <a:xfrm>
            <a:off x="10224167" y="465963"/>
            <a:ext cx="515938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2_2#d720b31df.choices?pid=5ae581816&amp;color=0,0,0&amp;vtp=1&amp;bbb=1&amp;hb=1"/>
          <p:cNvSpPr/>
          <p:nvPr/>
        </p:nvSpPr>
        <p:spPr>
          <a:xfrm>
            <a:off x="612648" y="1065339"/>
            <a:ext cx="10963656" cy="4797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在孔子时期，《诗经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》在儒家正统教育中的重要地位和核心作用与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诗经》的思想的纯洁性和《诗经》所包含的音乐性有关系。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现在的《诗经》其实是一部歌词集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，原本的音乐表演形式没有传下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，这是很多学者通过研究《诗经》的写作手法得出的结论。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在《诗经》赋、比、兴三大写作手法中，“赋”是平铺直叙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，音乐性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；“比”即比方，可以给读者带来无限的想象空间，音乐性比“赋”强。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抗战时期的河北民歌《小白菜》，采用虚词用韵的方式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，使得曲调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之间的关系更加协调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，并且可以使用乐器进行演奏，增强其流行性。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d720b31df?pid=5ae581816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B项，理解错误，通过《诗经》的写作手法可以印证《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诗经》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具有音乐性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。C项，“音乐性最弱”“音乐性比‘赋’强”错误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，材料一没有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比较音乐性的强弱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。D项，“可以使用乐器进行演奏，增强其流行性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，材料二提到了抗战时期的河北民歌《小白菜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》采用虚词用韵的方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，协调了曲调之间的关系并增强音乐性，但并没有提到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“使用乐器进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行演奏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，增强其流行性”这一点。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803eb8acc?pid=5ae581816&amp;color=0,0,0&amp;vtp=1&amp;bt=1&amp;bbb=1"/>
          <p:cNvSpPr/>
          <p:nvPr/>
        </p:nvSpPr>
        <p:spPr>
          <a:xfrm>
            <a:off x="612648" y="466344"/>
            <a:ext cx="10963656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_1#803eb8acc.bracket?pid=5ae581816&amp;color=0,0,0&amp;vpa=2&amp;vtp=1"/>
          <p:cNvSpPr/>
          <p:nvPr/>
        </p:nvSpPr>
        <p:spPr>
          <a:xfrm>
            <a:off x="8814467" y="465963"/>
            <a:ext cx="495300" cy="539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5_2#803eb8acc.choices?pid=5ae581816&amp;color=0,0,0&amp;vtp=1&amp;bbb=1&amp;hb=1"/>
          <p:cNvSpPr/>
          <p:nvPr/>
        </p:nvSpPr>
        <p:spPr>
          <a:xfrm>
            <a:off x="612648" y="1065339"/>
            <a:ext cx="10963656" cy="4796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材料一采用了总分总的论证结构，主体部分从《诗经》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的写作手法、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历代文献的论述和现代的事例三个角度进行论证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材料一引用唐代经学家孔颖达的观点和现代学者对燕南芝庵《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唱论》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的研究成果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，是为了论证《诗经》提升了民族的整体审美素养的观点。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《诗经》的用韵方式多样，如“隔句押韵”和“全诗押韵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”，这种多样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性体现了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《诗经》在韵律设计上具有灵活性和音乐性。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《诗经》采用转韵的方式来表达情感，既能够“各自为韵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”，也能够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抱韵”，这都是为了流畅地传达韵律的美感。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803eb8acc?pid=5ae581816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B项，“是为了论证《诗经》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提升了民族的整体审美素养的观点”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错误，材料一引用唐代经学家孔颖达的观点和现代学者对燕南芝庵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唱论》的研究成果是为了论证《诗经》具有音乐性。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0283990a2?pid=5ae581816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下列选项，最适合作为材料二第三段论据的一项是（3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9_1#0283990a2.bracket?pid=5ae581816&amp;color=0,0,0&amp;vpa=3&amp;vtp=1"/>
          <p:cNvSpPr/>
          <p:nvPr/>
        </p:nvSpPr>
        <p:spPr>
          <a:xfrm>
            <a:off x="10224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8_2#0283990a2.choices?pid=5ae581816&amp;color=0,0,0&amp;vtp=1&amp;bbb=1&amp;hb=1"/>
          <p:cNvSpPr/>
          <p:nvPr/>
        </p:nvSpPr>
        <p:spPr>
          <a:xfrm>
            <a:off x="612648" y="1110678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七月在野，八月在宇，九月在户，十月蟋蟀入我床下。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东门之杨，其叶牂牂。昏以为期，明星煌煌。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大燕麦/出穗着/索罗罗/吊，穗穗里/钻了个/水了。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好一朵茉莉花，满园花开，香也香不过它，我有心采一朵戴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看花的人儿骂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0283990a2?pid=5ae581816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材料二第三段主要论述《诗经》的虚词用韵方式及其作用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，主要体现的是《诗经》在叙事上的特点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，按照时间顺序写了不同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时间的景象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，没有体现采用虚词用韵，不能作为第三段的论据。B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句尾常规押韵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，没有体现虚词用韵，不适合作为论据。C项，“着”“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了”押韵，与材料二第三段中提到的虚词用韵方式相吻合。此外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句也体现出了虚词用韵能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“增强诗歌的音乐性和感染力”的特点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最适合作为第三段的论据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。D项，没有采用虚词用韵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，不能作为材料二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第三段的论据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3_1#5804e9f6b?pid=5ae581816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根据材料二，指出“桃之夭夭，灼灼其华。之子于归，宜其室家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韵方式及表达效果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4_1#5804e9f6b?pid=5ae581816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用韵方式：“桃之夭夭，灼灼其华。之子于归，宜其室家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于隔一句押一个韵的实词用韵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，第二、四句末尾的“华”与“家”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押韵。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表达效果：形成了声音上的回响，增强了诗歌的音乐性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，使得诗歌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更加对称和谐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9e28e339?pid=63dc1c3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一、阅读（70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a56820a29?pid=d9e28e339&amp;color=0,0,0&amp;vtp=1&amp;bbb=1"/>
          <p:cNvSpPr/>
          <p:nvPr/>
        </p:nvSpPr>
        <p:spPr>
          <a:xfrm>
            <a:off x="612648" y="1181516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（一）阅读Ⅰ（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1_1#5ae581816?pid=a56820a29&amp;color=0,0,0&amp;vtp=1&amp;bbb=1&amp;hb=1"/>
          <p:cNvSpPr/>
          <p:nvPr/>
        </p:nvSpPr>
        <p:spPr>
          <a:xfrm>
            <a:off x="612648" y="1843913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阅读下面的文字，完成1—5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传统的儒家教育明确地把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教育的一部分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在人们接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的熏陶和洗礼的过程中不断巩固其主流和统一的价值观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礼仪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行为规范等社会文化体系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始于西周初年至春秋中叶的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是我国第一部诗歌总集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它反映了周代大约五百年间的各种社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5804e9f6b?pid=5ae581816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根据材料二可知，《诗经》存在实词用韵的情况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，且多出现在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。“桃之夭夭，灼灼其华。之子于归，宜其室家”中，“华”和“家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是实词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，分别位于第二、四句的末尾且属于同一声部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，所以属于材料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二中所说的实词用韵方式。诗歌押韵能够使诗歌在诵读时产生一种回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环往复的音韵美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，“华”与“家”押韵，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让诗歌在声音上有了呼应和回响，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读起来朗朗上口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，富有节奏感，增强了诗歌的音乐性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。这里的押韵使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得诗歌在音韵上相互呼应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，与诗歌整体的句式结构相配合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，形成了一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种对称和谐的美感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3_1#7fa464afb?pid=5ae581816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下面的诗句使用了“兴”的手法，请根据材料一阐述的“兴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”与音乐之间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蒹葭苍苍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白露为霜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所谓伊人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在水一方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蒹葭萋萋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所谓伊人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在水之湄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蒹葭采采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白露未已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所谓伊人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水之涘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。（节选自《蒹葭》）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4_1#7fa464afb?pid=5ae581816&amp;color=0,0,0&amp;vtp=1&amp;bt=1&amp;bbb=1&amp;hb=1&amp;hla=1"/>
          <p:cNvSpPr/>
          <p:nvPr/>
        </p:nvSpPr>
        <p:spPr>
          <a:xfrm>
            <a:off x="612648" y="3668400"/>
            <a:ext cx="10963656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在《诗经》的重章叠句结构中，“兴”句可以强化韵律。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②诗歌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“兴”句“蒹葭苍苍,白露为霜”“蒹葭萋萋，白露未晞”“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蒹葭采采，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白露未已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”在每一章的开头出现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，不仅在内容上展现了芦苇在不同状态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7fa464afb?pid=5ae581816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3_1#7fa464afb?pid=5ae581816&amp;color=0,0,0&amp;vtp=1&amp;bt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下的形象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，而且在韵律上形成了一种呼应。③“苍苍”“萋萋”“采采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，配合着后面白露状态的变化和伊人位置的变化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，使诗歌的韵律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如同波浪一样层层推进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产生了一种回环往复的韵律美感。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4_1#7fa464afb?pid=5ae581816&amp;color=0,0,0&amp;vtp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根据材料一可知，“兴”在古文中起到调节韵律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、营造一种上下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文层层递进的氛围感的作用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。“蒹葭苍苍，白露为霜”“蒹葭萋萋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，白露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”“蒹葭采采，白露未已”，以蒹葭和白露的不同状态起兴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，在每一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章的开头出现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，符合“兴”的手法特点。这些“兴”句强化了韵律。“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苍苍”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萋萋”“采采”等词的变化，配合着后面白露状态和伊人位置的变化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诗歌的韵律如同波浪一样层层推进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。这就像音乐中的节奏变化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出一种回环往复的韵律美感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，增强了诗歌的音乐性和节奏感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，让读者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在诵读时仿佛能感受到音乐的起伏和流动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，富有感染力。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0125a0a2?pid=d9e28e339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（二）阅读Ⅱ（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15_1#63c419915?pid=e0125a0a2&amp;color=0,0,0&amp;vtp=1&amp;bbb=1&amp;hb=1"/>
          <p:cNvSpPr/>
          <p:nvPr/>
        </p:nvSpPr>
        <p:spPr>
          <a:xfrm>
            <a:off x="612648" y="112572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阅读下面的文字，完成6—9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怀石投江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曹尧德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对屈原来说是多么短暂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时光的流逝如闪电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似流星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不觉东方已经泛白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雄鸡已经啼鸣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白马咴儿咴儿嘶鸣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并不断地用前蹄踢那栏厩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发出一阵阵单调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而枯燥的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嘣嘣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这声音提醒了屈原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该给白马添些草料了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然而当屈原来到马厩一看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槽里的草料满满的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昨夜所喂的草料竟然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一点儿未少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这情景使屈原大吃一惊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他认为白马突然患了什么重病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才一夜不饮不食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屈原并未掌灯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借着从木窗棂透进来的微弱晨曦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依稀可见那白马扇着两耳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喷着响鼻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双目半睁半闭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焦躁不安地拽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着缰绳走来走去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屈原又在草中多撒了些麸皮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加少许水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用料杈搅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拌均匀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亲切地拍着白马的脑袋说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我的老伙计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吃饱了好有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力气赶路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白马摇摇头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嗅也不嗅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闻也不闻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伸出长舌舔着主人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的手背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两眼挂着混浊的泪水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回到房中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屈原满脸泪痕地坐在窗前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整理着他那一大堆写满了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诗文的简牍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响动让小媭从梦中惊醒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她迷迷糊糊地问道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亮了吗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屈原信口答道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早着呢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还能睡一觉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小媭低声催促道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您好几夜不曾合眼了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还是上床睡一会儿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屈原这样应着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重返马厩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深情地望一眼那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耳断头低的白马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然后到角落的乱草堆里取出那对硕大的石锁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这是他请石匠毛老爹专门加工的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一个足有三十多斤重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已经在这里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掩藏了多日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他将石锁装进了被套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一头一个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不偏不倚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放在马的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鞍背上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一切准备妥当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屈原返回堂屋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走到小媭床前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其时小媭睡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得正香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她身体微胖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肌肉松弛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脸皮浮肿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嘴角挂着浅浅的微笑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大约正在做着什么美梦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见了女儿的这一美滋滋的睡态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屈原心中不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禁一阵酸楚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热泪如泉水般涌出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滚落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天光已经大亮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太阳快要出山了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屈原先吹熄了屋内的灯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然后走到外间舀一盆清水洗脸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为的是洗净满面泪痕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不让女儿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盥洗之后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他又在正间静静地站了一会儿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想想还有些什么未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尽之事或处理得不太周到的地方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最后返回西间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踱至女儿床前轻声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唤道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快快起来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今天是端午节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中华大地处处皆祭图腾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应友人之邀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欲到遥远的地方去主祭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你给我缝的那件长袍放在哪里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快拿来我穿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小媭闻听爹爹喊她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一个骨碌爬了起来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翻身下床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她知道爹爹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要穿着自己亲手缝的袍子过节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还要出远门去做客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甭提心里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有多高兴啦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急忙打开木箱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将折叠得规规整整的长袍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双手捧着交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给父亲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屈原接过长袍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抖开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又把切云高冠端端正正地戴在头上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然后将那柄陆离长剑挂在腰间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似欲出征的将军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屈原打马跑了一段路程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然后缓缰而前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沿着汨罗江堤向西南方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一路之上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百姓们看到屈原憔悴的面容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枯槁的形体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一个不感到痛心的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大家不断地和他打着招呼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询长问短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但今日屈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原的话特别少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很令众人吃惊纳闷儿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一位渔翁手拿渔网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站在江边问道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大夫近日身体可好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您可千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万莫太伤心了啊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屈原点了点头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ae581816?pid=a56820a29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会生活场景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一言以蔽之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思无邪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这说明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在孔子时期的儒家正统教育中的重要地位和核心作用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乐结合的方式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打开了人类听觉的审美之门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绝大多数学者认为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我们现在所看到的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应该只是当时的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歌词集而已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由于当时的记谱问题和传承断代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古代诗歌的音乐表演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形式并没有被完好地保存下来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使得今人所见之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其实只是这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部诗歌总集的文字部分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这一说法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我们也可以从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的写作手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法上得到验证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一位中年妇女正在剜野菜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见了屈原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硬是要拉他进屋去歇一歇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屈原摇了摇手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正在这时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曾经将屈原安置到桃花园去避暑养病的那位老渔父从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湘江打鱼归来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见了屈原急忙迎上前去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心急火燎地说道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听说秦军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要过扬子江了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我们可往哪里逃啊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屈原望着老渔父满脸忧伤的表情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嘴唇动了几动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半天没说出一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句话来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他咬了咬牙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猛然把缰绳一勒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在马屁股上狠狠地抽了一鞭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那马腾起四蹄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一眨眼就跑出了很远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很远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屈原骑着马走了一阵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翻身下马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攀上悬崖的顶峰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面对巨谷深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渊而立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上顶天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下柱地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岿然崛耸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似巨峰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若山崖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类石雕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屈原踱至崖边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面向西北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仿佛见到秦兵已渡过扬子江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长驱直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往南方奔来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遍地烽火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四处狼烟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尸骨狼藉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血迹斑斑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洞庭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湖上浊浪排空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玉笥山头乌云滚滚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脚下山摇地动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泥沙软绵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天是灰蒙蒙的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地是黑沉沉的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屈原依然面向西北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那是郢都的方向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也是秭归与乐平里的方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他伫立许久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然后行三拜九叩之大礼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他做的是那么从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容不迫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那么恬然自如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4_BD.15_1#63c419915?pid=e0125a0a2&amp;color=0,0,0&amp;vtp=1&amp;bbb=1&amp;hb=1&amp;zzd= 4"/>
          <p:cNvSpPr/>
          <p:nvPr/>
        </p:nvSpPr>
        <p:spPr>
          <a:xfrm>
            <a:off x="3971830" y="227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15_1#63c419915?pid=e0125a0a2&amp;color=0,0,0&amp;vtp=1&amp;bbb=1&amp;hb=1&amp;zzd= 4"/>
          <p:cNvSpPr/>
          <p:nvPr/>
        </p:nvSpPr>
        <p:spPr>
          <a:xfrm>
            <a:off x="4327430" y="227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15_1#63c419915?pid=e0125a0a2&amp;color=0,0,0&amp;vtp=1&amp;bbb=1&amp;hb=1&amp;zzd= 4"/>
          <p:cNvSpPr/>
          <p:nvPr/>
        </p:nvSpPr>
        <p:spPr>
          <a:xfrm>
            <a:off x="4683030" y="227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15_1#63c419915?pid=e0125a0a2&amp;color=0,0,0&amp;vtp=1&amp;bbb=1&amp;hb=1&amp;zzd= 4"/>
          <p:cNvSpPr/>
          <p:nvPr/>
        </p:nvSpPr>
        <p:spPr>
          <a:xfrm>
            <a:off x="5038630" y="227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15_1#63c419915?pid=e0125a0a2&amp;color=0,0,0&amp;vtp=1&amp;bbb=1&amp;hb=1&amp;zzd= 9"/>
          <p:cNvSpPr/>
          <p:nvPr/>
        </p:nvSpPr>
        <p:spPr>
          <a:xfrm>
            <a:off x="29050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15_1#63c419915?pid=e0125a0a2&amp;color=0,0,0&amp;vtp=1&amp;bbb=1&amp;hb=1&amp;zzd= 9"/>
          <p:cNvSpPr/>
          <p:nvPr/>
        </p:nvSpPr>
        <p:spPr>
          <a:xfrm>
            <a:off x="32606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4_BD.15_1#63c419915?pid=e0125a0a2&amp;color=0,0,0&amp;vtp=1&amp;bbb=1&amp;hb=1&amp;zzd= 9"/>
          <p:cNvSpPr/>
          <p:nvPr/>
        </p:nvSpPr>
        <p:spPr>
          <a:xfrm>
            <a:off x="36162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4_BD.15_1#63c419915?pid=e0125a0a2&amp;color=0,0,0&amp;vtp=1&amp;bbb=1&amp;hb=1&amp;zzd= 9"/>
          <p:cNvSpPr/>
          <p:nvPr/>
        </p:nvSpPr>
        <p:spPr>
          <a:xfrm>
            <a:off x="3971830" y="465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63c419915?pid=e0125a0a2&amp;color=0,0,0&amp;vtp=1&amp;bbb=1&amp;hb=1"/>
          <p:cNvSpPr/>
          <p:nvPr/>
        </p:nvSpPr>
        <p:spPr>
          <a:xfrm>
            <a:off x="612648" y="468000"/>
            <a:ext cx="10963656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拜过之后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屈原用尽平生之力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将被套从马背上掀了下来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取出石锁和麻绳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用麻绳一头系紧了石锁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另一头又系紧了自己的一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然后抱起那对硕大而沉重的石锁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纵身跃入罗渊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这是何等惊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心动魄的一跃啊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就在这纵身一跃的刹那间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一道耀眼的闪电蜿蜒长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转瞬即逝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炸雷落地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只震得山崩地裂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峰峦坍塌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正当这风暴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雨狂之际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一颗明星划破铅灰色的苍穹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流向西北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他陨落了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#1.1.20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b6206abe1?pid=63c419915&amp;color=0,0,0&amp;vtp=1&amp;bt=1&amp;bbb=1&amp;hb=1"/>
          <p:cNvSpPr/>
          <p:nvPr/>
        </p:nvSpPr>
        <p:spPr>
          <a:xfrm>
            <a:off x="612648" y="468000"/>
            <a:ext cx="10963656" cy="1001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下列对文中相关内容和艺术特色的分析鉴赏，不正确的一项是（3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7_1#b6206abe1.bracket?pid=63c419915&amp;color=0,0,0&amp;vpa=4&amp;vtp=1"/>
          <p:cNvSpPr/>
          <p:nvPr/>
        </p:nvSpPr>
        <p:spPr>
          <a:xfrm>
            <a:off x="889666" y="988700"/>
            <a:ext cx="515938" cy="4725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16_2#b6206abe1.choices?pid=63c419915&amp;color=0,0,0&amp;vtp=1&amp;bbb=1&amp;hb=1"/>
          <p:cNvSpPr/>
          <p:nvPr/>
        </p:nvSpPr>
        <p:spPr>
          <a:xfrm>
            <a:off x="612648" y="1513908"/>
            <a:ext cx="10963656" cy="4216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白马一夜不饮不食、咴儿咴儿嘶鸣、两眼含泪的反常表现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，既反映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出它与屈原感情深厚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，也暗示着悲剧即将发生。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屈原满脸泪痕地整理那一大堆写满了诗文的简牍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，表明他对楚国当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权者的失望以及对以往生活的感伤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面对熟睡的女儿，屈原热泪滚落，编织自己去远方主祭的谎言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些细节都生动地体现了屈原刚强背后的对女儿的不舍与不忍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文中用“接”“抖”“戴”等一系列动词描绘了屈原的装扮过程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。他有尊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严地赴死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，意在表达对现实的束手无策。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b6206abe1?pid=63c419915&amp;color=0,0,0&amp;vtp=1&amp;bt=1&amp;bbb=1&amp;hb=1"/>
          <p:cNvSpPr/>
          <p:nvPr/>
        </p:nvSpPr>
        <p:spPr>
          <a:xfrm>
            <a:off x="612648" y="468000"/>
            <a:ext cx="10963656" cy="101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D项，“意在表达对现实的束手无策”错误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。屈原整理装束是要有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尊严地赴死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，以此昭告世人，警示统治者。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aeeec72c5?pid=63c419915&amp;color=0,0,0&amp;vtp=1&amp;bt=1&amp;bbb=1&amp;hb=1"/>
          <p:cNvSpPr/>
          <p:nvPr/>
        </p:nvSpPr>
        <p:spPr>
          <a:xfrm>
            <a:off x="612648" y="466344"/>
            <a:ext cx="10963656" cy="11346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关于文中屈原行至江边的部分，下列说法不正确的一项是（3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0_1#aeeec72c5.bracket?pid=63c419915&amp;color=0,0,0&amp;vpa=5&amp;vtp=1"/>
          <p:cNvSpPr/>
          <p:nvPr/>
        </p:nvSpPr>
        <p:spPr>
          <a:xfrm>
            <a:off x="889666" y="1066038"/>
            <a:ext cx="515938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19_2#aeeec72c5.choices?pid=63c419915&amp;color=0,0,0&amp;vtp=1&amp;bbb=1&amp;hb=1"/>
          <p:cNvSpPr/>
          <p:nvPr/>
        </p:nvSpPr>
        <p:spPr>
          <a:xfrm>
            <a:off x="612648" y="1662620"/>
            <a:ext cx="10963656" cy="4187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江堤上百姓们对屈原的怜惜、问候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，无不体现出屈原深受民众关心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老渔父的话表明当时楚国面临的艰难困境，也加剧了屈原内心的痛楚。</a:t>
            </a:r>
            <a:endParaRPr lang="en-US" altLang="zh-CN" sz="2800" spc="-5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屈原攀上悬崖面对深渊而立，一个刚正不阿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、顶天立地的形象跃然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纸上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屈原纵身一跃，山崩地裂，明星陨落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，此举是对其生命价值的完美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诠释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aeeec72c5?pid=63c419915&amp;color=0,0,0&amp;vtp=1&amp;bt=1&amp;bbb=1&amp;hb=1"/>
          <p:cNvSpPr/>
          <p:nvPr/>
        </p:nvSpPr>
        <p:spPr>
          <a:xfrm>
            <a:off x="612648" y="468000"/>
            <a:ext cx="10963656" cy="1139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D项，“对其生命价值的完美诠释”错误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。屈原是在无力挽救国家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的情况下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，无奈投江，这一举动并不是对生命价值的完美诠释。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3_1#5ed8f8df0?pid=63c419915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文中两次写到屈原“面向西北”，分别表现了屈原怎样的心理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文中相关内容简要分析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4_1#5ed8f8df0?pid=63c419915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第一次面向西北，屈原想象秦兵入侵下的楚国——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战火不断、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生灵涂炭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、国破家亡，他为无力挽救国家而感到痛心。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②第二次面向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，面对国都与故土，他行三拜九叩大礼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，既有对国都与故土的依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依不舍之情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，更有以死报国的决绝。（每点2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_1#5ed8f8df0?pid=63c419915&amp;color=0,0,0&amp;vtp=1&amp;bt=1&amp;bbb=1&amp;hb=1"/>
          <p:cNvSpPr/>
          <p:nvPr/>
        </p:nvSpPr>
        <p:spPr>
          <a:xfrm>
            <a:off x="612648" y="468000"/>
            <a:ext cx="10963656" cy="5305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第一次，由“屈原踱至崖边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血迹斑斑”可知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，此时他望向西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，心中想象着如虎狼般的秦兵入侵楚国，深入楚国腹地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，楚国的土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地上到处都是战火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，生灵涂炭，百姓流离失所，国家动荡残破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的悲惨景象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，让屈原痛心不已。第二次，由“屈原依然面向西北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是郢都的方向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那么恬然自如”可知，郢都是楚国国都，秭归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、乐平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里是屈原故里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，在生命的最后时刻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，屈原心中牵挂的是自己的国都与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，行庄重的三拜九叩大礼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，表达了屈原对国都与故土的留恋不舍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；而“从容不迫”“恬然自如”的描写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，则突出了屈原此时内心的平静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与决绝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，表达了他以死报国的坚决之情。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1ea558c35?pid=63c41991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在《史记·屈原列传》中，在屈原投江前，围绕屈原“何故而至此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，重点描写了渔父和屈原的对话。但在本文中，“渔翁”“老渔父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屈原的表现却与之有很大不同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。请概括二者的侧重点有何不同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？你认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为哪个表达效果更好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？为什么？（6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屈原至于江滨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被发行吟泽畔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颜色憔悴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形容枯槁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渔父见而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问之曰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子非三闾大夫欤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何故而至此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举世混浊而我独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众人皆醉而我独醒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是以见放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渔父曰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夫圣人者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不凝滞于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而能与世推移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举世混浊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何不随其流而扬其波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众人皆醉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ae581816?pid=a56820a29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的三大基本写作手法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即平铺直叙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我们在古诗文中常见的就是直接叙事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即比方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有时拟人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有时拟事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有的明喻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有的暗喻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这种写作手法增强了古诗文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中所描写对象的神秘感和抽象性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也给读者带来了无限的遐想空间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兴则在古诗文中起到调节韵律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营造一种上下文层层递进的氛围感的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在语言上多用四言句和语气助词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使今人在朗诵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更有歌唱的韵味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1ea558c35?pid=63c419915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不饣甫其糟而啜其醨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何故怀瑾握瑜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而自令见放为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新沐者必弹冠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新浴者必振衣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人又谁能以身之察察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受物之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汶汶者乎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宁赴常流而葬乎江鱼腹中耳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又安能以晧晧之白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而蒙世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俗之温蠖乎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于是怀石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遂自投汨罗以死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2#1ea558c35?pid=63c419915&amp;color=0,0,0&amp;mp=1&amp;vtp=1&amp;bt=1&amp;bbb=1&amp;hb=1&amp;hltap=1"/>
          <p:cNvSpPr/>
          <p:nvPr/>
        </p:nvSpPr>
        <p:spPr>
          <a:xfrm>
            <a:off x="612648" y="4934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3_1#1ea558c35?pid=63c419915&amp;color=0,0,0&amp;mp=1&amp;vtp=1&amp;bt=1&amp;bbb=1&amp;hb=1&amp;hla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1）①本文侧重通过“渔翁”“老渔父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”对屈原的健康状况和百姓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的前途命运的关心，更好地将屈原个人的命运和国家百姓的命运联系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，从侧面凸显屈原的爱国情怀。②《史记·屈原列传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》把屈原和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渔父的人生态度进行对比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，凸显屈原正道直行的形象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、高洁的品质和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高贵的理想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表现其宁葬身鱼腹也不与众人同流合污的决绝态度。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2#1ea558c35?pid=63c419915&amp;color=0,0,0&amp;mp=1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3_1#1ea558c35?pid=63c419915&amp;color=0,0,0&amp;mp=1&amp;vtp=1&amp;bt=1&amp;bbb=1&amp;hb=1&amp;hla=1"/>
          <p:cNvSpPr/>
          <p:nvPr/>
        </p:nvSpPr>
        <p:spPr>
          <a:xfrm>
            <a:off x="612648" y="4426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2）（示例1）我认为本文更好。本文注重细节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，将屈原满腔的悲愤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表现在动作神情上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，面对想象中国破家亡的情景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，他已将个人的荣辱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生死置之度外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，其忧国忧民的形象也因此而愈显高大。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示例2）我认为《史记·屈原列传》更好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。文中通过渔父引出屈原被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放逐的原因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，举世混浊，众人皆醉，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表明屈原的悲剧是时代的悲剧、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人性的悲剧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，更深化主题。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1ea558c35?pid=63c41991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（1）①本文：借“渔翁”关心屈原健康、“老渔父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”担忧百姓前途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命运的问询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，将屈原个人命运与国家百姓命运紧密联系在一起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面烘托屈原的爱国情怀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。②《史记·屈原列传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》：通过屈原与渔父两种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人生态度的对比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，凸显屈原的高洁品质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，以及宁死不与世俗同流合污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的决绝态度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2）（示例1）本文更好：通过描写屈原点头、沉默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、扬鞭等神情与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，展现其面对国破家亡时，将个人荣辱置之度外的悲愤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，塑造出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更立体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、更具感染力的忧国忧民形象。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1ea558c35?pid=63c419915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示例2）《史记·屈原列传》更佳：以对话形式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，既揭示屈原被放逐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的社会根源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，点明其悲剧的时代性；又通过对比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，鲜明展现出屈原的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高尚品格与崇高理想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，深化主题。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86e291a?pid=23d55d58a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（三）阅读Ⅲ（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26_1#1e134a492?pid=fe86e291a&amp;color=0,0,0&amp;vtp=1&amp;bbb=1&amp;hb=1"/>
          <p:cNvSpPr/>
          <p:nvPr/>
        </p:nvSpPr>
        <p:spPr>
          <a:xfrm>
            <a:off x="612648" y="112572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阅读下面的文言文，完成10—14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汤问伊尹曰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三公九卿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二十七大夫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八十一元士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知之有道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伊尹对曰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昔者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尧见人而知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舜任人然后知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禹以成功举之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夫三君之举贤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皆异道而成功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然尚有失者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况无法度而任己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必大失矣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故君使臣自贡其能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则万一之不失矣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1e134a492?pid=fe86e291a&amp;color=0,0,0&amp;vtp=1&amp;bbb=1&amp;hb=1"/>
          <p:cNvSpPr/>
          <p:nvPr/>
        </p:nvSpPr>
        <p:spPr>
          <a:xfrm>
            <a:off x="612648" y="468000"/>
            <a:ext cx="10963656" cy="4437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王者何以选贤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夫王者得贤材以自辅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然后治也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虽有尧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舜之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而股肱不备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则主恩不流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化泽不行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故明君在上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慎于择士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务于求贤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设四佐以自辅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有英俊以治官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尊其爵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重其禄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贤者进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以显荣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罢者退而劳力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是以主无遗忧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下无邪慝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百官能治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恩流群生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润泽草木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昔者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虞舜左禹右皋陶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不下堂而天下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此使能之效也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摘编自《说苑·君道》）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</a:t>
            </a:r>
            <a:endParaRPr lang="en-US" altLang="zh-CN" sz="2800" dirty="0"/>
          </a:p>
        </p:txBody>
      </p:sp>
      <p:sp>
        <p:nvSpPr>
          <p:cNvPr id="3" name="QM_4_BD.26_1#1e134a492?pid=fe86e291a&amp;color=0,0,0&amp;vtp=1&amp;bbb=1&amp;hb=1&amp;zzd= 1"/>
          <p:cNvSpPr/>
          <p:nvPr/>
        </p:nvSpPr>
        <p:spPr>
          <a:xfrm>
            <a:off x="6461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1#1e134a492?pid=fe86e291a&amp;color=0,0,0&amp;vtp=1&amp;bbb=1&amp;hb=1&amp;zzd= 1"/>
          <p:cNvSpPr/>
          <p:nvPr/>
        </p:nvSpPr>
        <p:spPr>
          <a:xfrm>
            <a:off x="68166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26_2#1e134a492?pid=fe86e291a&amp;color=0,0,0&amp;vtp=1&amp;bt=1&amp;bbb=1&amp;hb=1"/>
              <p:cNvSpPr/>
              <p:nvPr/>
            </p:nvSpPr>
            <p:spPr>
              <a:xfrm>
                <a:off x="612648" y="468000"/>
                <a:ext cx="10963656" cy="497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材料二：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句践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与吴战于浙江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石买为将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耆老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壮长进谏曰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石买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人与为怨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家与为仇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贪而好利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细人也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无长策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王而用之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国必不遂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王不听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遂遣之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石买发行至浙江上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斩杀无罪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欲专威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服军中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动摇将率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独专其权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士众恐惧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人不自聊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兵法曰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视民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如婴儿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故可与赴深溪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士众鱼烂而买不知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尚犹峻法隆刑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子胥独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见可夺之证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变为奇谋或北或南夜举火击鼓书陈诈兵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越师溃坠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政令不行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背叛乖离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还报其王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王杀买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谢其师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号声闻吴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吴王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4_BD.26_2#1e134a492?pid=fe86e29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9784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4_BD.26_2#1e134a492?pid=fe86e291a&amp;color=0,0,0&amp;vtp=1&amp;bt=1&amp;bbb=1&amp;hb=1&amp;zzd= 5"/>
          <p:cNvSpPr/>
          <p:nvPr/>
        </p:nvSpPr>
        <p:spPr>
          <a:xfrm>
            <a:off x="1838230" y="2969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2#1e134a492?pid=fe86e291a&amp;color=0,0,0&amp;vtp=1&amp;bt=1&amp;bbb=1&amp;hb=1&amp;zzd= 6"/>
          <p:cNvSpPr/>
          <p:nvPr/>
        </p:nvSpPr>
        <p:spPr>
          <a:xfrm>
            <a:off x="8594630" y="3592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6_2#1e134a492?pid=fe86e291a&amp;color=0,0,0&amp;vtp=1&amp;bt=1&amp;bbb=1&amp;hb=1&amp;zzd= 9"/>
          <p:cNvSpPr/>
          <p:nvPr/>
        </p:nvSpPr>
        <p:spPr>
          <a:xfrm>
            <a:off x="7527830" y="5471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1e134a492?pid=fe86e291a&amp;color=0,0,0&amp;vtp=1&amp;bt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子胥私喜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越军败矣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胥闻之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狐之将杀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噆唇吸齿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今越句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践其已败矣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君王安意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越易兼也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使人入问之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越师请降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子胥不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越栖于会稽之山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吴退而围之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句践喟然用种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蠡计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转死为霸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一人之身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吉凶更至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盛衰存亡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在于用臣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治道万端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要在得贤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摘编自《越绝书·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越绝外传记地传第十》）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①句践：勾践。②浙江：这里指钱塘江。③证：证据。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7_1#333f04c26?pid=1e134a492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变为A奇谋B或北C或南D夜举E火F击鼓G书H陈诈兵</a:t>
            </a:r>
            <a:endParaRPr lang="en-US" altLang="zh-CN" sz="2800" dirty="0"/>
          </a:p>
        </p:txBody>
      </p:sp>
      <p:sp>
        <p:nvSpPr>
          <p:cNvPr id="3" name="QO_5_AN.28_1#333f04c26?pid=1e134a492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BDG</a:t>
            </a:r>
            <a:endParaRPr lang="en-US" altLang="zh-CN" sz="2800" dirty="0"/>
          </a:p>
        </p:txBody>
      </p:sp>
      <p:sp>
        <p:nvSpPr>
          <p:cNvPr id="4" name="QO_5_AS.29_1#333f04c26?pid=1e134a492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“变为奇谋”是动宾短语，中间不可断开，故B处应断开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；“或北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”“举火击鼓”“书陈诈兵”都是四字并列短语，句式整饬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，三个短语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间断开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，“夜”修饰“举火击鼓”，故D处和G处应断开。</a:t>
            </a:r>
            <a:endParaRPr lang="en-US" altLang="zh-CN" sz="2800" dirty="0"/>
          </a:p>
        </p:txBody>
      </p:sp>
      <p:sp>
        <p:nvSpPr>
          <p:cNvPr id="5" name="QO_5_BD.27_1#333f04c26?pid=1e134a492&amp;color=0,0,0&amp;vtp=1&amp;bt=1&amp;bbb=1&amp;hb=1&amp;ib=1"/>
          <p:cNvSpPr/>
          <p:nvPr/>
        </p:nvSpPr>
        <p:spPr>
          <a:xfrm>
            <a:off x="13238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27_1#333f04c26?pid=1e134a492&amp;color=0,0,0&amp;vtp=1&amp;bt=1&amp;bbb=1&amp;hb=1&amp;ib=1"/>
          <p:cNvSpPr/>
          <p:nvPr/>
        </p:nvSpPr>
        <p:spPr>
          <a:xfrm>
            <a:off x="22922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27_1#333f04c26?pid=1e134a492&amp;color=0,0,0&amp;vtp=1&amp;bt=1&amp;bbb=1&amp;hb=1&amp;ib=1"/>
          <p:cNvSpPr/>
          <p:nvPr/>
        </p:nvSpPr>
        <p:spPr>
          <a:xfrm>
            <a:off x="32399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27_1#333f04c26?pid=1e134a492&amp;color=0,0,0&amp;vtp=1&amp;bt=1&amp;bbb=1&amp;hb=1&amp;ib=1"/>
          <p:cNvSpPr/>
          <p:nvPr/>
        </p:nvSpPr>
        <p:spPr>
          <a:xfrm>
            <a:off x="41876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27_1#333f04c26?pid=1e134a492&amp;color=0,0,0&amp;vtp=1&amp;bt=1&amp;bbb=1&amp;hb=1&amp;ib=1"/>
          <p:cNvSpPr/>
          <p:nvPr/>
        </p:nvSpPr>
        <p:spPr>
          <a:xfrm>
            <a:off x="51560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27_1#333f04c26?pid=1e134a492&amp;color=0,0,0&amp;vtp=1&amp;bt=1&amp;bbb=1&amp;hb=1&amp;ib=1"/>
          <p:cNvSpPr/>
          <p:nvPr/>
        </p:nvSpPr>
        <p:spPr>
          <a:xfrm>
            <a:off x="57291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27_1#333f04c26?pid=1e134a492&amp;color=0,0,0&amp;vtp=1&amp;bt=1&amp;bbb=1&amp;hb=1&amp;ib=1"/>
          <p:cNvSpPr/>
          <p:nvPr/>
        </p:nvSpPr>
        <p:spPr>
          <a:xfrm>
            <a:off x="66387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5_BD.27_1#333f04c26?pid=1e134a492&amp;color=0,0,0&amp;vtp=1&amp;bt=1&amp;bbb=1&amp;hb=1&amp;ib=1"/>
          <p:cNvSpPr/>
          <p:nvPr/>
        </p:nvSpPr>
        <p:spPr>
          <a:xfrm>
            <a:off x="7251573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ae581816?pid=a56820a29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中记载的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诗言志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歌永言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声依永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律和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也证明了中国古代的诗词都是可以歌唱或吟唱的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唐代经学家孔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颖达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诗乐同其功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的学术观点也印证了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是具有歌唱属性的乐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明代音乐家朱载堉在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乐律全书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中明确记录了关于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个部分的调式调性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诗歌通过诗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乐结合的方式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达到语言文学和音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乐融合的艺术高度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体现了中华传统文化的独特魅力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在教化人心的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也提升了民族的整体审美素养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a982aa02a?pid=1e134a492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1_1#a982aa02a.bracket?pid=1e134a492&amp;color=0,0,0&amp;vpa=6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30_2#a982aa02a.choices?pid=1e134a492&amp;color=0,0,0&amp;vtp=1&amp;bbb=1&amp;hb=1"/>
          <p:cNvSpPr/>
          <p:nvPr/>
        </p:nvSpPr>
        <p:spPr>
          <a:xfrm>
            <a:off x="612648" y="1744413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自辅，指辅佐自己，与《离骚》（节选）“恐年岁之不吾与”中的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”结构不同。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遂，指成功，与《氓》“言既遂矣，至于暴矣”中的“遂”词义不同。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聊，指依赖，依靠，与成语“民不聊生”中的“聊”词性与词义相同。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谢，指认错，道歉，与《孔雀东南飞并序》“谢家来贵门”中的“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谢”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词义不同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a982aa02a?pid=1e134a492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A项，“结构不同”错误，二者结构相同，都是宾语前置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“辅自”与“不与吾”。B项，成功/如愿。C项，二者都是动词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依赖，依靠”的意思。D项，认错，道歉/辞别。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5a237af60?pid=1e134a492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4_1#5a237af60.bracket?pid=1e134a492&amp;color=0,0,0&amp;vpa=7&amp;vtp=1"/>
          <p:cNvSpPr/>
          <p:nvPr/>
        </p:nvSpPr>
        <p:spPr>
          <a:xfrm>
            <a:off x="9690767" y="463106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33_2#5a237af60.choices?pid=1e134a492&amp;color=0,0,0&amp;vtp=1&amp;bbb=1&amp;hb=1"/>
          <p:cNvSpPr/>
          <p:nvPr/>
        </p:nvSpPr>
        <p:spPr>
          <a:xfrm>
            <a:off x="612648" y="1009397"/>
            <a:ext cx="10963656" cy="4851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伊尹认为尧、舜、禹举用贤士的方法不同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，尧只要见到一个人就知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道他是否贤能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，舜让其任职以判断他是否贤能，禹则根据成绩选拔人才。</a:t>
            </a:r>
            <a:endParaRPr lang="en-US" altLang="zh-CN" sz="2800" spc="-5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圣明的君主谨慎选择贤士，使其爵尊禄厚，黜退不贤之人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，使其从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事体力劳动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。从前虞舜不下殿堂，天下就得到治理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，这是任用贤臣的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石买到钱塘江后以杀立威，随意调动处置将领，独揽军中大权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军将士军心涣散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，石买根本不知，仍然用严刑峻法来对待他们。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越国将士退守会稽山，准备拼死反击，又被吴军紧紧包围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。勾践叹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，采用谋臣文种、范蠡之策，最终改变了身死国灭的命运。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5a237af60?pid=1e134a492&amp;color=0,0,0&amp;vtp=1&amp;bt=1&amp;bbb=1&amp;hb=1"/>
          <p:cNvSpPr/>
          <p:nvPr/>
        </p:nvSpPr>
        <p:spPr>
          <a:xfrm>
            <a:off x="612648" y="468000"/>
            <a:ext cx="10963656" cy="10281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“准备拼死反击”错误。材料二只说“越栖于会稽之山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”，从中看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不出越军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“准备拼死反击”之意。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9_1#b94e58ef4?pid=1e134a49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80_1#ae04a3aac?pid=b94e58ef4&amp;color=0,0,0&amp;vtp=1&amp;bbb=1&amp;hb=1&amp;hltap=1"/>
          <p:cNvSpPr/>
          <p:nvPr/>
        </p:nvSpPr>
        <p:spPr>
          <a:xfrm>
            <a:off x="612648" y="1111318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虽有尧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舜之明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而股肱不备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则主恩不流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化泽不行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S.82_1#ae04a3aac?pid=b94e58ef4&amp;color=0,0,0&amp;vtp=1&amp;bbb=1"/>
          <p:cNvSpPr/>
          <p:nvPr/>
        </p:nvSpPr>
        <p:spPr>
          <a:xfrm>
            <a:off x="612648" y="360515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“虽”，即使；“股肱”，辅佐，拱卫；“化泽”，教化的雨露。</a:t>
            </a:r>
            <a:endParaRPr lang="en-US" altLang="zh-CN" sz="2800" dirty="0"/>
          </a:p>
        </p:txBody>
      </p:sp>
      <p:sp>
        <p:nvSpPr>
          <p:cNvPr id="5" name="QB_6_AN.81_1#ae04a3aac?pid=b94e58ef4&amp;color=0,0,0&amp;vtp=1&amp;bbb=1&amp;hb=1&amp;hla=1"/>
          <p:cNvSpPr/>
          <p:nvPr/>
        </p:nvSpPr>
        <p:spPr>
          <a:xfrm>
            <a:off x="612648" y="173869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君王）即使有像尧、舜那样的英明，如果没有（人）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辅佐，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那么君王的恩德不能给予人民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教化的雨露不能施及万物。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虽”“股肱”“化泽”各1分，大意1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9_1#8c7d39ae3?pid=b94e58ef4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今越句践其已败矣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君王安意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越易兼也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endParaRPr lang="en-US" altLang="zh-CN" sz="2800" dirty="0"/>
          </a:p>
        </p:txBody>
      </p:sp>
      <p:sp>
        <p:nvSpPr>
          <p:cNvPr id="3" name="QB_6_AN.40_1#8c7d39ae3.blank?pid=b94e58ef4&amp;color=0,0,0&amp;vpa=8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现在越王勾践大概已经战败了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，君王您放心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，越国是容易被兼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。（“其”“安意”“兼”各1分，大意1分）</a:t>
            </a:r>
            <a:endParaRPr lang="en-US" altLang="zh-CN" sz="2800" dirty="0"/>
          </a:p>
        </p:txBody>
      </p:sp>
      <p:sp>
        <p:nvSpPr>
          <p:cNvPr id="4" name="QB_6_AS.41_1#8c7d39ae3?pid=b94e58ef4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“其”，大概；“安意”，放心；“兼”，兼并。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25baec930?pid=1e134a492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越王勾践大败于吴国，直接印证了材料一中的哪一个观点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？请指出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并简要说明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5_AN.43_1#25baec930.blank?pid=1e134a492&amp;color=0,0,0&amp;vpa=9&amp;vtp=1&amp;bbb=1&amp;hb=1"/>
          <p:cNvSpPr/>
          <p:nvPr/>
        </p:nvSpPr>
        <p:spPr>
          <a:xfrm>
            <a:off x="612648" y="1732920"/>
            <a:ext cx="10963656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况无法度而任己，直意用人，必大失矣。（2分）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②勾践不听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他人的正确意见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，单凭主观意愿重用石买，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最终导致大败于吴国。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25baec930?pid=1e134a492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解答本题，首先指出材料一中相应的观点，即“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况无法度而任己，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直意用人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，必大失矣”；然后在材料二中找到与该观点对应的事例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原文中的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“句践与吴战于浙江之上，石买为将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越师溃坠，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政令不行，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背叛乖离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”；最后简单说明即可。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25baec930?pid=1e134a492&amp;color=0,0,0&amp;mp=1&amp;vtp=1&amp;bt=1&amp;bbb=1"/>
          <p:cNvSpPr/>
          <p:nvPr/>
        </p:nvSpPr>
        <p:spPr>
          <a:xfrm>
            <a:off x="612648" y="468000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</p:txBody>
      </p:sp>
      <p:sp>
        <p:nvSpPr>
          <p:cNvPr id="3" name="QB_5_AS.44_3#25baec930?pid=1e134a492&amp;color=0,0,0&amp;vtp=1&amp;bbb=1&amp;hb=1"/>
          <p:cNvSpPr/>
          <p:nvPr/>
        </p:nvSpPr>
        <p:spPr>
          <a:xfrm>
            <a:off x="612648" y="1106365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成汤问伊尹说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：“三公九卿、二十七大夫、八十一元士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，选拔这些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人有什么方法吗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?”伊尹回答说：“从前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，尧见到一个人就知道他是否贤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，舜等到任用他以后才知道他是否贤能，禹凭借成绩选拔人才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三位君王举用贤士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，方法不同却都取得成功，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然而仍然有失误的地方，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更何况不依法度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，单凭自己的主观意愿去用人，必定（造成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）大的失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。所以君王要使臣子自愿贡献他们的才能，这样就万无一失了。”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3#25baec930?pid=1e134a492&amp;color=0,0,0&amp;vtp=1&amp;bbb=1&amp;hb=1"/>
          <p:cNvSpPr/>
          <p:nvPr/>
        </p:nvSpPr>
        <p:spPr>
          <a:xfrm>
            <a:off x="612648" y="467999"/>
            <a:ext cx="10963656" cy="5406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君王为什么要选用贤士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？因为君王得到贤能的人辅佐自己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，之后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才能治理天下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（君王）即使有像尧、舜那样的英明，如果没有（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人）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辅佐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，那么君王的恩德不能给予人民，教化的雨露不能施及万物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，英明的君王居于上位，谨慎地选择官员，致力求贤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，设立四位大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臣来辅佐自己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，用才能杰出的人治理百官。使他们的爵位尊荣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们俸禄优厚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，贤能的人得到进用名声显扬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，不贤能的人被贬退从事体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力劳动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，因此君王没有忧患的事，臣民没有邪恶的人。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百官便于治理，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臣下乐于尽职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，君王的恩德遍及人民，雨露滋润草木。从前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，虞舜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做君王的时候）左有大禹，右有皋陶，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不下殿堂天下就得到治理，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这就是任用贤能的功效啊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ae581816?pid=a56820a29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在关于中国古典诗词大师叶嘉莹的纪录片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掬水月在手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嘉莹要求她的学生都要掌握诗词的吟诵技巧规律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其中蕴含了中华民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族传统音律的声调特点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在叶嘉莹的学术讲学中也被提及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现代学者通过对燕南芝庵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的研究发现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古代的声乐创作与诗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词歌赋的创作有着密不可分的联系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例如歌唱时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声有四节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和诗词写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作的韵律相似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歌之格调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抑扬顿挫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顶叠垛换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等要求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在诗歌的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韵律中也同样存在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4#25baec930?pid=1e134a49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越王勾践与吴国在钱塘江边交战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，任命石买为大将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。那些年寿高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的人和成年人都劝说越王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：“石买这个人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，哪个人跟他接触他就跟哪个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人结怨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，哪一家跟他交往他就跟哪一家有仇，贪婪好利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，是一个见识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短浅的小人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，没有高明的策略，君王如果重用他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，越国一定不会成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。”越王没有采纳这些意见，还是派石买率兵出征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。石买出发来到钱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塘江边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，滥杀无辜，一心想用威力慑服全军。随意调动处置将领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己独揽军权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，将士们心怀恐惧，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每个人都无法保全自己。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4#25baec930?pid=1e134a492&amp;color=0,0,0&amp;vtp=1&amp;bt=1&amp;bbb=1&amp;hb=1"/>
          <p:cNvSpPr/>
          <p:nvPr/>
        </p:nvSpPr>
        <p:spPr>
          <a:xfrm>
            <a:off x="612648" y="468000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兵法上说：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对待百姓要像对待婴儿一样（关怀备至），那么（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就能够跟你一起赴汤蹈火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。”越国将士军心涣散像鱼烂了一样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，但石买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不了解，还是用严刑峻法对待他们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。（吴国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）只有伍子胥看出了可以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战胜越军的证据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00" b="0" i="0" u="wavy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&lt;uw&gt;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于是他改用奇谋异策，（命令吴军）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一会儿攻北，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一会儿攻南，在夜里点起火把擂鼓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好像要发起攻击似的，）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而白天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）则不断变换阵势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，设置疑兵</a:t>
            </a:r>
            <a:r>
              <a:rPr lang="en-US" altLang="zh-CN" sz="100" b="0" i="0" u="wavy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&lt;/uw&gt;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。（结果，）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越军溃散败北，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政令不能推行，队伍分崩离析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。有人回去向越王汇报，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越王杀掉石买，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并向全军将士认错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。将士们的叫喊声一直传到吴国军营中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，吴王非常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4#25baec930?pid=1e134a492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害怕，伍子胥却暗地高兴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，（他对吴王说）：“越军溃败了！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我听说：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狐狸将被杀害时，会咬唇吸齿发出叽叽的叫声。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现在越王勾践大概已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经战败了，君王您放心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，越国是容易被兼并的。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”于是（吴王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）派人到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越军营中询问，越军果然请求投降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，伍子胥不接受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。越王勾践退守到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会稽山上，吴军包围了会稽山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。勾践叹着气采用了文种、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范蠡的计谋，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终于挽救了死局，继而称霸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。在他一人身上，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命运从大凶转为大吉。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）的盛衰存亡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，就在于任用大臣，治国之道方方面面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，关键在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于得到贤臣的辅佐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952add9a?pid=23d55d58a&amp;color=0,0,0&amp;vtp=1&amp;bt=1&amp;bbb=1"/>
          <p:cNvSpPr/>
          <p:nvPr/>
        </p:nvSpPr>
        <p:spPr>
          <a:xfrm>
            <a:off x="612648" y="466344"/>
            <a:ext cx="10963656" cy="50469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（四）阅读Ⅳ（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4_BD.45_1#3573b191b?pid=5952add9a&amp;color=0,0,0&amp;vtp=1&amp;bbb=1"/>
              <p:cNvSpPr/>
              <p:nvPr/>
            </p:nvSpPr>
            <p:spPr>
              <a:xfrm>
                <a:off x="612648" y="1041273"/>
                <a:ext cx="10963656" cy="35921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阅读下面这首诗，完成15—16题。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蜀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道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［注］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峭壁嵯峨万仞高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乌江声急浪花飘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悬崖栈阁穿云上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挂树猿猱带雨号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绝顶振衣秋思远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长空回首帝乡遥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平生浪说登云路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今日身亲到碧霄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4_BD.45_1#3573b191b?pid=5952add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41273"/>
                <a:ext cx="10963656" cy="3592132"/>
              </a:xfrm>
              <a:prstGeom prst="rect">
                <a:avLst/>
              </a:prstGeom>
              <a:blipFill rotWithShape="1">
                <a:blip r:embed="rId1"/>
                <a:stretch>
                  <a:fillRect l="-5" t="-14" r="2" b="-1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4_BD.45_2#3573b191b?pid=5952add9a&amp;color=0,0,0&amp;vtp=1&amp;bbb=1&amp;hb=1"/>
          <p:cNvSpPr/>
          <p:nvPr/>
        </p:nvSpPr>
        <p:spPr>
          <a:xfrm>
            <a:off x="612648" y="4678489"/>
            <a:ext cx="10963656" cy="9837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李贤，明代名臣。景泰三年，李贤受朝廷委派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，由西安赴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“考察庶官”。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34b3699f4?pid=3573b191b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7_1#34b3699f4.bracket?pid=3573b191b&amp;color=0,0,0&amp;vpa=10&amp;vtp=1"/>
          <p:cNvSpPr/>
          <p:nvPr/>
        </p:nvSpPr>
        <p:spPr>
          <a:xfrm>
            <a:off x="9690767" y="463106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46_2#34b3699f4.choices?pid=3573b191b&amp;color=0,0,0&amp;vtp=1&amp;bbb=1&amp;hb=1"/>
          <p:cNvSpPr/>
          <p:nvPr/>
        </p:nvSpPr>
        <p:spPr>
          <a:xfrm>
            <a:off x="612648" y="1009397"/>
            <a:ext cx="10963656" cy="4851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蜀道是古代由长安通往蜀地的道路，山高谷深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，本诗首联就直接描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写了这一特点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。而李白则用“黄鹤之飞尚不得过，猿猱欲度愁攀援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侧面烘托蜀道崎岖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，难以通行。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离开西安地界，李贤一行翻秦岭过巴山就进入了蜀道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，本诗颔联用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夸张的修辞记录了路途中的所见所闻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同样是写蜀道的高，李白的“扪参历井仰胁息”为虚写，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想象丰富，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，而本诗尾联的“今日身亲到碧霄”也用了同样的手法。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李贤写蜀道着重于高和险，突出其路途艰难。而李白写蜀道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泥于高险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，还写了蜀道的历史、地理位置和神话传说。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34b3699f4?pid=3573b191b&amp;color=0,0,0&amp;vtp=1&amp;bt=1&amp;bbb=1&amp;hb=1"/>
          <p:cNvSpPr/>
          <p:nvPr/>
        </p:nvSpPr>
        <p:spPr>
          <a:xfrm>
            <a:off x="612648" y="468000"/>
            <a:ext cx="10963656" cy="1028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“本诗尾联的‘今日身亲到碧霄’也用了同样的手法”错误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。李白是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，是虚写，而李贤是实地到达，边走边写，是实写。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a155a1661?pid=3573b191b&amp;color=0,0,0&amp;vtp=1&amp;bt=1&amp;bbb=1&amp;hb=1&amp;hltap=1"/>
          <p:cNvSpPr/>
          <p:nvPr/>
        </p:nvSpPr>
        <p:spPr>
          <a:xfrm>
            <a:off x="612648" y="468000"/>
            <a:ext cx="10963656" cy="5263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四川、重庆两地在三国时期隶属蜀国，地势四面高山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，围住一块四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川盆地成天府之国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。盆地北部仅有栈道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（在悬崖峭壁上铺成的木板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），人行其上，险象环生。李白和李贤都曾写诗咏叹，试比较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》和本诗表达的情感有什么异同？（6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0_1#a155a1661?pid=3573b191b&amp;color=0,0,0&amp;vtp=1&amp;bt=1&amp;bbb=1&amp;hb=1&amp;hla=1"/>
          <p:cNvSpPr/>
          <p:nvPr/>
        </p:nvSpPr>
        <p:spPr>
          <a:xfrm>
            <a:off x="612648" y="2810896"/>
            <a:ext cx="10963656" cy="2861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1）同：都感叹蜀道高险难行。（2分）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2）异：①李贤还写了对故乡的思念之情，“绝顶振衣秋思远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回首帝乡遥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”，表达对故乡的思念之情；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②李白还表达了对友人的担忧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和惜别之情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，他担心友人旅途艰险，为友人忧虑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，并含蓄地表达了惜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别之意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1#a155a1661?pid=3573b191b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李白《蜀道难》展开丰富的想象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，着力描绘了道路上奇丽惊险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的山川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，一开篇就极言蜀道之难“蜀道之难，难于上青天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！”，感叹蜀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道高险难行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。“锦城虽云乐，不如早还家”劝诫友人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，从中透露了其对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友人的关切和忧虑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，并含蓄地表达了惜别之意。本诗“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峭壁嵯峨万仞高，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乌江声急浪花飘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”“悬崖栈阁穿云上，挂树猿猱带雨号”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写蜀道的高和险。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绝顶振衣秋思远，长空回首帝乡遥”以“秋思”“回首帝乡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”表达对故乡的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思念之情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2#a155a1661?pid=3573b191b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贤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陡峭的石壁巍峨耸立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，足有万仞之高，乌江水流湍急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，江水翻涌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浪花飞溅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。那悬崖之上的栈道楼阁，仿佛直穿云端，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挂在树上的猿猴，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在雨中声声哀号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。我在山的最高峰整理衣裳，秋思悠悠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，回望那辽阔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的长空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，故乡显得遥远。平日里总空自说着登上青云之路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，今日我亲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身攀登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，才真正来到这碧霄之上。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a33f1cdd?pid=d9e28e339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（五）名篇名句默写（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O_4_BD.51_1#97fb8d242?pid=ba33f1cdd&amp;color=0,0,0&amp;vtp=1&amp;bbb=1"/>
          <p:cNvSpPr/>
          <p:nvPr/>
        </p:nvSpPr>
        <p:spPr>
          <a:xfrm>
            <a:off x="612648" y="11304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5_BD.52_1#e4b622495?pid=97fb8d242&amp;color=0,0,0&amp;vtp=1&amp;bbb=1&amp;hb=1"/>
          <p:cNvSpPr/>
          <p:nvPr/>
        </p:nvSpPr>
        <p:spPr>
          <a:xfrm>
            <a:off x="612648" y="17774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《离骚》（节选）中屈原直抒胸臆，表达自己此时心情烦闷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投无路的两句是“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5" name="QB_5_AN.53_1#e4b622495.blank?pid=97fb8d242&amp;color=0,0,0&amp;vpa=11&amp;vtp=1&amp;bbb=1"/>
          <p:cNvSpPr/>
          <p:nvPr/>
        </p:nvSpPr>
        <p:spPr>
          <a:xfrm>
            <a:off x="3269330" y="2373693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忳郁邑余侘傺兮</a:t>
            </a:r>
            <a:endParaRPr lang="en-US" altLang="zh-CN" sz="2800" dirty="0"/>
          </a:p>
        </p:txBody>
      </p:sp>
      <p:sp>
        <p:nvSpPr>
          <p:cNvPr id="6" name="QB_5_AN.54_1#e4b622495.blank?pid=97fb8d242&amp;color=0,0,0&amp;vpa=12&amp;vtp=1&amp;bbb=1"/>
          <p:cNvSpPr/>
          <p:nvPr/>
        </p:nvSpPr>
        <p:spPr>
          <a:xfrm>
            <a:off x="6469730" y="2373693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吾独穷困乎此时也</a:t>
            </a:r>
            <a:endParaRPr lang="en-US" altLang="zh-CN" sz="2800" dirty="0"/>
          </a:p>
        </p:txBody>
      </p:sp>
      <p:sp>
        <p:nvSpPr>
          <p:cNvPr id="7" name="QB_5_BD.55_1#6fd5de91f?pid=97fb8d242&amp;color=0,0,0&amp;vtp=1&amp;bbb=1&amp;hb=1"/>
          <p:cNvSpPr/>
          <p:nvPr/>
        </p:nvSpPr>
        <p:spPr>
          <a:xfrm>
            <a:off x="612648" y="305441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李白的《蜀道难》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两句用夸张的手法描写了蜀道山岭之高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，与其《夜宿山寺》中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“危楼高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，手可摘星辰。不敢高声语，恐惊天上人”有异曲同工之妙。</a:t>
            </a:r>
            <a:endParaRPr lang="en-US" altLang="zh-CN" sz="2800" dirty="0"/>
          </a:p>
        </p:txBody>
      </p:sp>
      <p:sp>
        <p:nvSpPr>
          <p:cNvPr id="8" name="QB_5_AN.56_1#6fd5de91f.blank?pid=97fb8d242&amp;color=0,0,0&amp;vpa=13&amp;vtp=1&amp;bbb=1"/>
          <p:cNvSpPr/>
          <p:nvPr/>
        </p:nvSpPr>
        <p:spPr>
          <a:xfrm>
            <a:off x="5225130" y="302393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扪参历井仰胁息</a:t>
            </a:r>
            <a:endParaRPr lang="en-US" altLang="zh-CN" sz="2800" dirty="0"/>
          </a:p>
        </p:txBody>
      </p:sp>
      <p:sp>
        <p:nvSpPr>
          <p:cNvPr id="9" name="QB_5_AN.57_1#6fd5de91f.blank?pid=97fb8d242&amp;color=0,0,0&amp;vpa=14&amp;vtp=1&amp;bbb=1"/>
          <p:cNvSpPr/>
          <p:nvPr/>
        </p:nvSpPr>
        <p:spPr>
          <a:xfrm>
            <a:off x="8425530" y="302393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以手抚膺坐长叹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ae581816?pid=a56820a29&amp;color=0,0,0&amp;vtp=1&amp;bbb=1&amp;hb=1"/>
          <p:cNvSpPr/>
          <p:nvPr/>
        </p:nvSpPr>
        <p:spPr>
          <a:xfrm>
            <a:off x="612648" y="468000"/>
            <a:ext cx="10963656" cy="24944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由此证明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文化与音乐密不可分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大量史料记载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也表明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本就是以唱诵的形式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让人们记住世间的处世哲学和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万物的规律法则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摘编自龙秒《〈诗经〉中美育元素在声乐作品中的当代叙事》）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6324c82c9?pid=97fb8d242&amp;color=0,0,0&amp;vtp=1&amp;bt=1&amp;bbb=1&amp;hb=1"/>
          <p:cNvSpPr/>
          <p:nvPr/>
        </p:nvSpPr>
        <p:spPr>
          <a:xfrm>
            <a:off x="612648" y="466344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姜夔的《扬州慢》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两句描写二十四桥边的芍药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以乐景衬哀情，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以花的盛放反衬整个扬州城的破败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59_1#6324c82c9.blank?pid=97fb8d242&amp;color=0,0,0&amp;vpa=15&amp;vtp=1&amp;bbb=1"/>
          <p:cNvSpPr/>
          <p:nvPr/>
        </p:nvSpPr>
        <p:spPr>
          <a:xfrm>
            <a:off x="5225130" y="4358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念桥边红药</a:t>
            </a:r>
            <a:endParaRPr lang="en-US" altLang="zh-CN" sz="2800" dirty="0"/>
          </a:p>
        </p:txBody>
      </p:sp>
      <p:sp>
        <p:nvSpPr>
          <p:cNvPr id="4" name="QB_5_AN.60_1#6324c82c9.blank?pid=97fb8d242&amp;color=0,0,0&amp;vpa=16&amp;vtp=1&amp;bbb=1"/>
          <p:cNvSpPr/>
          <p:nvPr/>
        </p:nvSpPr>
        <p:spPr>
          <a:xfrm>
            <a:off x="612648" y="43586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年年知为谁生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606400c6?pid=63dc1c3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二、语言文字运用（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M_3_BD.61_1#e09ab26bd?pid=9606400c6&amp;color=0,0,0&amp;vtp=1&amp;bbb=1&amp;hb=1"/>
          <p:cNvSpPr/>
          <p:nvPr/>
        </p:nvSpPr>
        <p:spPr>
          <a:xfrm>
            <a:off x="612648" y="11779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阅读下面的文字，完成18—22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从语言学角度来看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笑话是一种特殊的言语交际类型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的交流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笑话以间接的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暗示的方式来传递信息和交际意图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在中国古代笑话发展的历程中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以邯郸淳的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为代表的魏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晋笑话具有奠基性的作用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六朝的笑话并没有什么显著的发展和代表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直到隋末唐初侯白的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启颜录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笑话的文学天空才被重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新照亮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。（甲），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太平广记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专门编纂有关笑话的故事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1_1#e09ab26bd?pid=9606400c6&amp;color=0,0,0&amp;vtp=1&amp;bbb=1&amp;hb=1"/>
          <p:cNvSpPr/>
          <p:nvPr/>
        </p:nvSpPr>
        <p:spPr>
          <a:xfrm>
            <a:off x="612648" y="468000"/>
            <a:ext cx="10963656" cy="5394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拊掌录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笑话在明代迎来了繁荣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随着明清城市经济的发展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市民的精神需求进一步增长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通俗文学兴盛起来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笑话在此时和小说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一样呈现出了精彩纷呈的态势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许多文人如李贽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冯梦龙等人也开始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创作笑话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清代时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笑话专集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笑林广记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诞生了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其中的笑话文字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内涵丰富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可谓短小精悍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历代笑话作品的数量非常可观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细究其类别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讽谕型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笑话是对各种丑恶现象的讽刺揭露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起到了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发人深省的作用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型笑话包含着启发人们智惠的内容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让人们笑过后有所启发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谐谑型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笑话轻松忧默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具有较强的娱悦性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可以起到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替沉闷的人生透一口气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  <p:sp>
        <p:nvSpPr>
          <p:cNvPr id="3" name="QM_3_BD.61_1#e09ab26bd?pid=9606400c6&amp;color=0,0,0&amp;vtp=1&amp;bbb=1&amp;hb=1&amp;zzd= 10"/>
          <p:cNvSpPr/>
          <p:nvPr/>
        </p:nvSpPr>
        <p:spPr>
          <a:xfrm>
            <a:off x="6461030" y="539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61_1#e09ab26bd?pid=9606400c6&amp;color=0,0,0&amp;vtp=1&amp;bbb=1&amp;hb=1&amp;zzd= 10"/>
          <p:cNvSpPr/>
          <p:nvPr/>
        </p:nvSpPr>
        <p:spPr>
          <a:xfrm>
            <a:off x="6816630" y="539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f806b40ea?pid=e09ab26bd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4_AN.63_1#f806b40ea.blank?pid=e09ab26bd&amp;color=0,0,0&amp;vpa=17&amp;vtp=1&amp;bbb=1"/>
          <p:cNvSpPr/>
          <p:nvPr/>
        </p:nvSpPr>
        <p:spPr>
          <a:xfrm>
            <a:off x="1346866" y="1064265"/>
            <a:ext cx="71818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（示例）A直截了当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B针砭时弊（每处1分）</a:t>
            </a:r>
            <a:endParaRPr lang="en-US" altLang="zh-CN" sz="2800" dirty="0"/>
          </a:p>
        </p:txBody>
      </p:sp>
      <p:sp>
        <p:nvSpPr>
          <p:cNvPr id="4" name="QB_4_AS.64_1#f806b40ea?pid=e09ab26bd&amp;color=0,0,0&amp;vtp=1&amp;bbb=1&amp;hb=1"/>
          <p:cNvSpPr/>
          <p:nvPr/>
        </p:nvSpPr>
        <p:spPr>
          <a:xfrm>
            <a:off x="612648" y="1744413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A处，后文提到笑话以间接的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、暗示的方式传递信息和交际意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，与此相对的交流方式应是直接的，故可填“直截了当”。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直截了当：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言语、行动等）简单爽快。B处，由语境可知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，讽喻型笑话是对丑恶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现象的讽刺揭露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，其作用是批判不良现象，使人们警醒，故可填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“针砭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”。针砭时弊：像医病一样，指出时代和社会问题，又针又砭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得改正向善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5_1#1e9cccf99?pid=e09ab26bd&amp;color=0,0,0&amp;vtp=1&amp;bt=1&amp;bbb=1&amp;hb=1"/>
          <p:cNvSpPr/>
          <p:nvPr/>
        </p:nvSpPr>
        <p:spPr>
          <a:xfrm>
            <a:off x="612648" y="468000"/>
            <a:ext cx="10963656" cy="1112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下列句子中的“可以”与文中加点的“可以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”，词性和作用相同的一项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6_1#1e9cccf99.bracket?pid=e09ab26bd&amp;color=0,0,0&amp;vpa=18&amp;vtp=1"/>
          <p:cNvSpPr/>
          <p:nvPr/>
        </p:nvSpPr>
        <p:spPr>
          <a:xfrm>
            <a:off x="2489867" y="1055058"/>
            <a:ext cx="515938" cy="5201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65_2#1e9cccf99.choices?pid=e09ab26bd&amp;color=0,0,0&amp;vtp=1&amp;bbb=1"/>
          <p:cNvSpPr/>
          <p:nvPr/>
        </p:nvSpPr>
        <p:spPr>
          <a:xfrm>
            <a:off x="612648" y="1647322"/>
            <a:ext cx="10963656" cy="2306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不会的事情，用心去学，是可以学会的。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那篇刚获奖的小说写得不错，可以读一读。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你把自己的行李收拾好就可以出发了。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今年和往年不同，天气实在热得可以。</a:t>
            </a:r>
            <a:endParaRPr lang="en-US" altLang="zh-CN" sz="2800" dirty="0"/>
          </a:p>
        </p:txBody>
      </p:sp>
      <p:sp>
        <p:nvSpPr>
          <p:cNvPr id="5" name="QC_4_AS.67_1#1e9cccf99?pid=e09ab26bd&amp;color=0,0,0&amp;vtp=1&amp;bbb=1&amp;hb=1"/>
          <p:cNvSpPr/>
          <p:nvPr/>
        </p:nvSpPr>
        <p:spPr>
          <a:xfrm>
            <a:off x="612648" y="3996822"/>
            <a:ext cx="10963656" cy="1713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文中加点的“可以”是助动词，表示可能或能够。A项，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助动词，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表示可能或能够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。B项，助动词，表示值得。C项，助动词，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表示许可。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项，形容词，厉害。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8_1#6b1aeae6e?pid=e09ab26bd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文中第三段有三处错别字，请找出并加以改正。（3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69_1#6b1aeae6e.blank?pid=e09ab26bd&amp;color=0,0,0&amp;vpa=19&amp;vtp=1&amp;bbb=1"/>
          <p:cNvSpPr/>
          <p:nvPr/>
        </p:nvSpPr>
        <p:spPr>
          <a:xfrm>
            <a:off x="1321466" y="1064265"/>
            <a:ext cx="97139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“谕”改为“喻”，“惠”改为“慧”，“忧”改为“幽”。（每处1分）</a:t>
            </a:r>
            <a:endParaRPr lang="en-US" altLang="zh-CN" sz="2800" dirty="0"/>
          </a:p>
        </p:txBody>
      </p:sp>
      <p:sp>
        <p:nvSpPr>
          <p:cNvPr id="4" name="QB_4_BD.70_1#d9be99c85?pid=e09ab26bd&amp;color=0,0,0&amp;vtp=1&amp;bbb=1&amp;h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请在文中括号内补写恰当的语句，使整段文字语意完整连贯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，逻辑严密，每处不超过15个字。（4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</p:txBody>
      </p:sp>
      <p:sp>
        <p:nvSpPr>
          <p:cNvPr id="5" name="QB_4_AN.71_1#d9be99c85.blank?pid=e09ab26bd&amp;color=0,0,0&amp;vpa=20&amp;vtp=1&amp;bbb=1&amp;hb=1"/>
          <p:cNvSpPr/>
          <p:nvPr/>
        </p:nvSpPr>
        <p:spPr>
          <a:xfrm>
            <a:off x="612648" y="3009333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示例）甲笑话在宋元时得到了进一步发展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乙有讽喻型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、启智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、谐谑型三类（每处2分）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1#d9be99c85?pid=e09ab26bd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甲处，前文说隋末唐初侯白《启颜录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》问世重新照亮了笑话的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文学天空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，后文说宋有《太平广记》，元也有《拊掌录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》，整体围绕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宋元时期笑话的发展进行表述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，故甲处可补写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“笑话在宋元时得到了进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一步发展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”。乙处，由冒号可知此处应为总领句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，后文分别介绍了讽喻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、启智型、谐谑型三类笑话，故乙处可补写“有讽喻型、启智型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谑型三类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3_1#e2e4c7b6b?pid=e09ab26bd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有语言学家认为，很多笑话利用谐音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、歧义等方式达到引人发笑的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，请据此分析以下两则笑话的表达效果。（8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84_1#7a31df53c?pid=e2e4c7b6b&amp;color=0,0,0&amp;vtp=1&amp;bbb=1&amp;hb=1&amp;hltap=1"/>
          <p:cNvSpPr/>
          <p:nvPr/>
        </p:nvSpPr>
        <p:spPr>
          <a:xfrm>
            <a:off x="612648" y="1744413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有一官员下乡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问父老曰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近年黎庶如何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父老曰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今年梨树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只是虫吃了些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。”（摘编自赵南星《笑赞》）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5_1#7a31df53c?pid=e2e4c7b6b&amp;color=0,0,0&amp;vtp=1&amp;bbb=1&amp;hb=1&amp;hla=1"/>
          <p:cNvSpPr/>
          <p:nvPr/>
        </p:nvSpPr>
        <p:spPr>
          <a:xfrm>
            <a:off x="612648" y="3011873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黎庶”与“梨树”谐音，父老答非所问，引人发笑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。这则笑话讽刺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了自命清高的官员不顾说话对象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，故弄风雅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，从而导致答者不能理解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其意思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75_1#7a31df53c?pid=e2e4c7b6b&amp;color=0,0,0&amp;vtp=1&amp;bt=1&amp;bbb=1&amp;hb=1"/>
          <p:cNvSpPr/>
          <p:nvPr/>
        </p:nvSpPr>
        <p:spPr>
          <a:xfrm>
            <a:off x="612648" y="468000"/>
            <a:ext cx="10963656" cy="5283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官员所说的“黎庶”，本义是百姓，是较为书面、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文雅的词汇。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而父老却将其听成了发音相同的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“梨树”。这里巧妙地利用了“黎庶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梨树”的谐音现象，形成了一种戏剧性的误解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。这种误解导致官员与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父老之间的交流出现了严重的错位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。官员试图以一种较为正式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的方式询问百姓的生活状况，然而父老由于文化水平或语言习惯的差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，未能理解其意思，而是顺着“梨树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”这个谐音给出了关于果树的回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。这种答非所问的情况，出人意料又在情理之中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，从而产生了强烈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的幽默效果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。同时，也讽刺了官员在与百姓交流时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，不考虑对方实际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，一味使用生僻、文雅的词汇，导致沟通不畅，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凸显其自命清高、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脱离群众的形象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7a2ef4025?pid=e2e4c7b6b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一士人家贫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与其友上寿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无从得酒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乃持水一瓶称觞曰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君子之交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淡如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友人应声曰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醉翁之意不在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。”（摘编自冯梦龙《古今谭概》）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dirty="0"/>
          </a:p>
        </p:txBody>
      </p:sp>
      <p:sp>
        <p:nvSpPr>
          <p:cNvPr id="3" name="QB_5_AN.77_1#7a2ef4025.blank?pid=e2e4c7b6b&amp;color=0,0,0&amp;vpa=21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君子之交淡如”“醉翁之意不在”分别隐去“水”和“酒”，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幽默风趣。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文雅含蓄地表现了士人与好友之间淳朴真挚的友情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5ae581816?pid=a56820a2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我国古代文人墨客在进行诗歌创作的过程中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非常重视诗歌韵律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的使用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在其韵律的把握方面非常自由和灵活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因此有部分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学者认为其没有固定的章法可以遵循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其实不然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我们随处可以看到实词用韵的情况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这种实词用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韵的方式多出现在句尾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明末清初的学者顾炎武在其著作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日知录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中的用韵方式分为三种情况讨论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第一种是比较常用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的用韵方式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即在诗歌的第一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第四句中运用同一韵律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78_1#7a2ef4025?pid=e2e4c7b6b&amp;color=0,0,0&amp;vtp=1&amp;bt=1&amp;bbb=1&amp;hb=1"/>
          <p:cNvSpPr/>
          <p:nvPr/>
        </p:nvSpPr>
        <p:spPr>
          <a:xfrm>
            <a:off x="612648" y="468000"/>
            <a:ext cx="10963656" cy="5283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“君子之交淡如水”和“醉翁之意不在酒”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是大家耳熟能详的熟语。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士人在为好友祝寿却无钱买酒的情况下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，巧妙地引用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“君子之交淡如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”，故意隐去“水”字，既委婉地表明自己送的是水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，又借此表达了两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人之间情谊的纯粹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，不以物质为基础。好友心领神会，同样引用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“醉翁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之意不在酒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”，隐去“酒”字，回应了士人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。通过对这两个熟语的巧妙运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，两人在没有直接提及“水”和“酒”的情况下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，完成了一次幽默且富有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文化内涵的交流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这种表达方式避免了因无钱买酒而可能产生的尴尬，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以一种文雅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、含蓄的方式展现了两人之间的默契和真挚友情。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利用熟语的省略形式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，创造出一种幽默风趣的氛围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，让读者在理解其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中巧妙之处后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，不禁会心一笑。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97c429f7?pid=63dc1c3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三、写作（60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O_3_BD.79_1#568a32bca?pid=c97c429f7&amp;color=0,0,0&amp;vtp=1&amp;bbb=1&amp;hb=1"/>
          <p:cNvSpPr/>
          <p:nvPr/>
        </p:nvSpPr>
        <p:spPr>
          <a:xfrm>
            <a:off x="612648" y="1177979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阅读下面的材料，根据要求写作。（60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想要找靠山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还不如让自己成为山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这句话引发了你怎样的联想和思考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？请写一篇文章。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；不得泄露个人信息；不少于800个字。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80_1#568a32bca?pid=c97c429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自立自强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，方能顶天立地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依靠他物而攀上高处的藤蔓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，永远比不上孤高自立的树苗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。因为树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苗可以独立面对风雨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，而藤蔓则不能。一旦攀附对象坍塌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，不管藤蔓自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身长得有多茂盛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，都会在顷刻间轰然倒下，从此匍匐在地，再难出头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pc="-5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藤蔓比不上树苗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，因为前者需要依靠他物，而后者依靠自己。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依靠他物，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会随着攀附对象坍塌而倒下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；而依靠自己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，则可以在经历风雨后越长越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。由此可知：靠人不如靠己，自立自强，方能顶天立地。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80_1#568a32bca?pid=c97c429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一个真正的君子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，要像作家雨果所说的那样，“靠自己的力量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开我的前途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，而不愿求有力者垂青”。因为靠山山可能倒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，靠水水可能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，靠自己最好。靠自己，相当于把命运掌控在自己手中，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而靠别人，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则是把前途寄托在他人身上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。这样，难免会担惊受怕，惴惴不安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为除了自己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，没有谁可以成为自己永远的依靠。所以，生而为人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定要自立自强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，靠自己去掌控当下，赢得未来。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，靠自己却并不容易。自立自强意味着要独自面对困难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断接受挑战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。这个过程可能会很艰难，我们可能会流泪，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会受伤。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80_1#568a32bca?pid=c97c429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，我们也会在这个过程中不断成长。毕竟，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那些杀不死我们的，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都会让我们变得更强大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。半岁时就不幸失聪的江梦南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，在求学路上遇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到过无数艰难困苦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，然而，她一直咬牙坚持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，在学会读唇语后努力学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习，追赶同龄人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，考入吉林大学，后来又通过自己的不懈努力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了清华大学博士研究生面试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。自助者天助，自强者恒强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。每一个自立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自强者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，都将在经历完人生的风风雨雨后，看到天边最美的彩虹！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个人如此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，国家亦如此。纵观历史，没有哪个国家的崛起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靠自身的力量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。二战后百废待兴的德国，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依靠全民重建制造业基础，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80_1#568a32bca?pid=c97c429f7&amp;color=0,0,0&amp;vtp=1&amp;bt=1&amp;bbb=1&amp;hb=1"/>
          <p:cNvSpPr/>
          <p:nvPr/>
        </p:nvSpPr>
        <p:spPr>
          <a:xfrm>
            <a:off x="612648" y="467999"/>
            <a:ext cx="10963656" cy="5406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铸就了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“德国制造”的金字招牌；资源有限的韩国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，凭借技术立国与创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新驱动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，跻身全球科技与工业强国之列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如今，中国正在崛起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需要吾辈青年自立自强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。我们要靠自己的力量，站上科技高地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，掌握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核心技术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；也要靠自己的力量，实现产业升级，打造大国重器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济更繁荣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，国家更富强！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：“自能成羽翼，何必仰云梯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。”依靠他物而攀上高处的藤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，永远比不上孤高自立的树苗。我们应该滴自己的汗，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吃自己的饭，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自己的事自己干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。唯有自立自强，方能顶天立地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，最终成为如高山一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般伟岸的人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“天行健，君子以自强不息。”让我们自立自强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，活成一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棵顶天立地的树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，经历风吹雨打后，不惧东西南北风！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81_1#568a32bca?pid=c97c429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理解关键词“山”“靠山”“成为山”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的丰富意蕴是审题的关键。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“山”是由自然界的高大山脉延伸出来的，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指让人仰望的形象，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具有稳固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、坚定、包容、宽广等特点，它催人向上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，给人带来源源不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断的精神动力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；“靠山”，通常指可以依靠的有力量的人或集体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有权势的保护者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、有利的背景或资源等，依赖“靠山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”可能意味着个人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在面对问题时能寻求外部的帮助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，但它充满着不确定性；“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成为山”，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则象征着个人的独立和强大，意味着通过自身的努力和成长来克服困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，它强调的是内部的力量和自我提升，而不是外部的援助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81_1#568a32bca?pid=c97c429f7&amp;color=0,0,0&amp;vtp=1&amp;bt=1&amp;bbb=1&amp;hb=1"/>
          <p:cNvSpPr/>
          <p:nvPr/>
        </p:nvSpPr>
        <p:spPr>
          <a:xfrm>
            <a:off x="612648" y="467999"/>
            <a:ext cx="10963656" cy="5406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。在奋斗的过程中，面对困难和挑战，我们总想找个“靠山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”靠一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。有的“靠山”的确会让成功的道路更为顺畅，但有的“山”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长满荆棘，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“山”全是野兽，与其找“靠山”，不如自己成为山。材料中的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“找靠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”与“成为山”探讨个人在面对挑战和困难时的态度和选择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，涉及依赖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自我和依赖他人之间的对比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以及个人成长和自我价值实现的重要性。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立意时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，一要强调“成为山”的重要性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，即强调个人内在力量在成功之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路上的决定性作用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，二要辩证看待“找靠山”与“成为山”之间的关系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：①“靠山”助成长，自立筑华章；②不依赖于外物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，保持独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；③成为山，拥有直面困难和挑战的底气和能力；④成为山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有成长和发展的持续性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；⑤成为山，主动承担责任，实现价值。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81_2#568a32bca?pid=c97c429f7&amp;color=0,0,0&amp;vtp=1&amp;bt=1&amp;bbb=1"/>
          <p:cNvSpPr/>
          <p:nvPr/>
        </p:nvSpPr>
        <p:spPr>
          <a:xfrm>
            <a:off x="612648" y="468000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［作文等级评分标准］</a:t>
            </a:r>
            <a:endParaRPr lang="en-US" altLang="zh-CN" sz="2800" dirty="0"/>
          </a:p>
        </p:txBody>
      </p:sp>
      <p:graphicFrame>
        <p:nvGraphicFramePr>
          <p:cNvPr id="54" name="QO_3_AS.81_3#568a32bca?colgroup=5,5,5,6,6&amp;pid=c97c429f7&amp;color=0,0,0&amp;vtp=1&amp;bbb=1&amp;hb=1"/>
          <p:cNvGraphicFramePr>
            <a:graphicFrameLocks noGrp="1"/>
          </p:cNvGraphicFramePr>
          <p:nvPr/>
        </p:nvGraphicFramePr>
        <p:xfrm>
          <a:off x="612648" y="1165230"/>
          <a:ext cx="10908792" cy="4409441"/>
        </p:xfrm>
        <a:graphic>
          <a:graphicData uri="http://schemas.openxmlformats.org/drawingml/2006/table">
            <a:tbl>
              <a:tblPr/>
              <a:tblGrid>
                <a:gridCol w="1060704"/>
                <a:gridCol w="969264"/>
                <a:gridCol w="2029968"/>
                <a:gridCol w="2084832"/>
                <a:gridCol w="2404872"/>
                <a:gridCol w="2359152"/>
              </a:tblGrid>
              <a:tr h="1118934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（20—16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（15—11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10—6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四等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5—0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基础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20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符合题意中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心突出内容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充实思想健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康感情真挚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较符合题意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中心明确内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容较充实思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想健康感情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真实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基本符合题意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中心基本明确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内容单薄思想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基本健康感情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基本真实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偏离题意中心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不明内容不当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思想不健康感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情虚假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QO_3_AS.81_4#568a32bca?colgroup=5,5,5,6,6&amp;pid=c97c429f7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08792" cy="4409441"/>
        </p:xfrm>
        <a:graphic>
          <a:graphicData uri="http://schemas.openxmlformats.org/drawingml/2006/table">
            <a:tbl>
              <a:tblPr/>
              <a:tblGrid>
                <a:gridCol w="1060704"/>
                <a:gridCol w="969264"/>
                <a:gridCol w="2029968"/>
                <a:gridCol w="2084832"/>
                <a:gridCol w="2404872"/>
                <a:gridCol w="2359152"/>
              </a:tblGrid>
              <a:tr h="1118934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（20—16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（15—11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10—6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四等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5—0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基础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20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符合文体要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求结构严谨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语言流畅字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体工整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较符合文体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要求结构完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整语言通顺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字迹清楚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基本符合文体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要求结构基本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完整语言基本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通顺字迹基本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清楚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不符合文体要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求结构混乱语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言不通顺字迹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潦草难辨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5ae581816?pid=a56820a2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中为众人所熟知的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就是采用这样的一种用韵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运用同一韵律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这也是学者王力所说的首句押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此外一种情况的用韵方式指隔一句押一个韵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就是采用这样的用韵方式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第一节第二句末尾字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四句末尾字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属于一个相同的声部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最后一种情况的用韵方式指诗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歌一直在用韵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从诗歌的第一句到诗歌的末句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都运用了同一韵律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这样的用韵方式使得诗歌格式工整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句与句之间对称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韵律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形成了一种对称之美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QO_3_AS.81_5#568a32bca?colgroup=5,5,5,6,6&amp;pid=c97c429f7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08792" cy="4409441"/>
        </p:xfrm>
        <a:graphic>
          <a:graphicData uri="http://schemas.openxmlformats.org/drawingml/2006/table">
            <a:tbl>
              <a:tblPr/>
              <a:tblGrid>
                <a:gridCol w="1060704"/>
                <a:gridCol w="969264"/>
                <a:gridCol w="2029968"/>
                <a:gridCol w="2084832"/>
                <a:gridCol w="2404872"/>
                <a:gridCol w="2359152"/>
              </a:tblGrid>
              <a:tr h="1118934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（20—16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（15—11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10—6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四等</a:t>
                      </a:r>
                      <a:endParaRPr lang="en-US" altLang="zh-CN" sz="2800" b="1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5—0</a:t>
                      </a:r>
                      <a:r>
                        <a:rPr lang="en-US" altLang="zh-CN" sz="28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发展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特征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20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深刻丰富有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文采有创意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较深刻较丰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富较有文采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较有创意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略显深刻略显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丰富略显文采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略显创意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个别语句有深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意个别例子较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好个别语句较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精彩个别地方</a:t>
                      </a:r>
                      <a:endParaRPr lang="en-US" altLang="zh-CN" sz="2800" b="0" i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有创意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ADA3"/>
      </a:hlink>
      <a:folHlink>
        <a:srgbClr val="00ADA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20130</Words>
  <Application>WPS 演示</Application>
  <PresentationFormat>宽屏</PresentationFormat>
  <Paragraphs>998</Paragraphs>
  <Slides>90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90</vt:i4>
      </vt:variant>
    </vt:vector>
  </HeadingPairs>
  <TitlesOfParts>
    <vt:vector size="103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7</cp:revision>
  <dcterms:created xsi:type="dcterms:W3CDTF">2025-07-25T04:10:00Z</dcterms:created>
  <dcterms:modified xsi:type="dcterms:W3CDTF">2025-09-04T07:49:25Z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5751A2967A4B481BAEAD877C099298AE_12</vt:lpwstr>
  </property>
  <property fmtid="{D5CDD505-2E9C-101B-9397-08002B2CF9AE}" pid="3" name="KSOProductBuildVer">
    <vt:lpwstr>2052-12.1.0.22529</vt:lpwstr>
  </property>
</Properties>
</file>