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310" r:id="rId6"/>
    <p:sldId id="311" r:id="rId7"/>
    <p:sldId id="312" r:id="rId8"/>
    <p:sldId id="258" r:id="rId9"/>
    <p:sldId id="313" r:id="rId10"/>
    <p:sldId id="314" r:id="rId11"/>
    <p:sldId id="315" r:id="rId12"/>
    <p:sldId id="316" r:id="rId13"/>
    <p:sldId id="317" r:id="rId14"/>
    <p:sldId id="259" r:id="rId15"/>
    <p:sldId id="260" r:id="rId16"/>
    <p:sldId id="261" r:id="rId17"/>
    <p:sldId id="262" r:id="rId18"/>
    <p:sldId id="263" r:id="rId19"/>
    <p:sldId id="264" r:id="rId20"/>
    <p:sldId id="265" r:id="rId21"/>
    <p:sldId id="266" r:id="rId22"/>
    <p:sldId id="267" r:id="rId23"/>
    <p:sldId id="339" r:id="rId24"/>
    <p:sldId id="340" r:id="rId25"/>
    <p:sldId id="341" r:id="rId26"/>
    <p:sldId id="342" r:id="rId27"/>
    <p:sldId id="343" r:id="rId28"/>
    <p:sldId id="344" r:id="rId29"/>
    <p:sldId id="345" r:id="rId30"/>
    <p:sldId id="346" r:id="rId31"/>
    <p:sldId id="347" r:id="rId32"/>
    <p:sldId id="348" r:id="rId33"/>
    <p:sldId id="349" r:id="rId34"/>
    <p:sldId id="350" r:id="rId35"/>
    <p:sldId id="351" r:id="rId36"/>
    <p:sldId id="352" r:id="rId37"/>
    <p:sldId id="353" r:id="rId38"/>
    <p:sldId id="354" r:id="rId39"/>
    <p:sldId id="355" r:id="rId40"/>
    <p:sldId id="356" r:id="rId41"/>
    <p:sldId id="357" r:id="rId42"/>
    <p:sldId id="358" r:id="rId43"/>
    <p:sldId id="277" r:id="rId44"/>
    <p:sldId id="326" r:id="rId45"/>
    <p:sldId id="278" r:id="rId46"/>
    <p:sldId id="327" r:id="rId47"/>
    <p:sldId id="279" r:id="rId48"/>
    <p:sldId id="280" r:id="rId49"/>
    <p:sldId id="281" r:id="rId50"/>
    <p:sldId id="282" r:id="rId51"/>
    <p:sldId id="283" r:id="rId52"/>
    <p:sldId id="284" r:id="rId53"/>
    <p:sldId id="285" r:id="rId54"/>
    <p:sldId id="286" r:id="rId55"/>
    <p:sldId id="287" r:id="rId56"/>
    <p:sldId id="328" r:id="rId57"/>
    <p:sldId id="329" r:id="rId58"/>
    <p:sldId id="288" r:id="rId59"/>
    <p:sldId id="330" r:id="rId60"/>
    <p:sldId id="331" r:id="rId61"/>
    <p:sldId id="289" r:id="rId62"/>
    <p:sldId id="290" r:id="rId63"/>
    <p:sldId id="291" r:id="rId64"/>
    <p:sldId id="292" r:id="rId65"/>
    <p:sldId id="293" r:id="rId66"/>
    <p:sldId id="294" r:id="rId67"/>
    <p:sldId id="295" r:id="rId68"/>
    <p:sldId id="296" r:id="rId69"/>
    <p:sldId id="359" r:id="rId70"/>
    <p:sldId id="360" r:id="rId71"/>
    <p:sldId id="361" r:id="rId72"/>
    <p:sldId id="362" r:id="rId73"/>
    <p:sldId id="363" r:id="rId74"/>
    <p:sldId id="364" r:id="rId75"/>
    <p:sldId id="365" r:id="rId76"/>
    <p:sldId id="366" r:id="rId77"/>
    <p:sldId id="367" r:id="rId78"/>
    <p:sldId id="368" r:id="rId79"/>
    <p:sldId id="369" r:id="rId80"/>
    <p:sldId id="370" r:id="rId81"/>
    <p:sldId id="371" r:id="rId82"/>
    <p:sldId id="305" r:id="rId83"/>
    <p:sldId id="306" r:id="rId84"/>
    <p:sldId id="334" r:id="rId85"/>
    <p:sldId id="335" r:id="rId86"/>
    <p:sldId id="307" r:id="rId87"/>
    <p:sldId id="336" r:id="rId88"/>
    <p:sldId id="337" r:id="rId89"/>
    <p:sldId id="338" r:id="rId90"/>
    <p:sldId id="308" r:id="rId9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D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4" Type="http://schemas.openxmlformats.org/officeDocument/2006/relationships/tableStyles" Target="tableStyles.xml"/><Relationship Id="rId93" Type="http://schemas.openxmlformats.org/officeDocument/2006/relationships/viewProps" Target="viewProps.xml"/><Relationship Id="rId92" Type="http://schemas.openxmlformats.org/officeDocument/2006/relationships/presProps" Target="presProps.xml"/><Relationship Id="rId91" Type="http://schemas.openxmlformats.org/officeDocument/2006/relationships/slide" Target="slides/slide88.xml"/><Relationship Id="rId90" Type="http://schemas.openxmlformats.org/officeDocument/2006/relationships/slide" Target="slides/slide87.xml"/><Relationship Id="rId9" Type="http://schemas.openxmlformats.org/officeDocument/2006/relationships/slide" Target="slides/slide6.xml"/><Relationship Id="rId89" Type="http://schemas.openxmlformats.org/officeDocument/2006/relationships/slide" Target="slides/slide86.xml"/><Relationship Id="rId88" Type="http://schemas.openxmlformats.org/officeDocument/2006/relationships/slide" Target="slides/slide85.xml"/><Relationship Id="rId87" Type="http://schemas.openxmlformats.org/officeDocument/2006/relationships/slide" Target="slides/slide84.xml"/><Relationship Id="rId86" Type="http://schemas.openxmlformats.org/officeDocument/2006/relationships/slide" Target="slides/slide83.xml"/><Relationship Id="rId85" Type="http://schemas.openxmlformats.org/officeDocument/2006/relationships/slide" Target="slides/slide82.xml"/><Relationship Id="rId84" Type="http://schemas.openxmlformats.org/officeDocument/2006/relationships/slide" Target="slides/slide81.xml"/><Relationship Id="rId83" Type="http://schemas.openxmlformats.org/officeDocument/2006/relationships/slide" Target="slides/slide80.xml"/><Relationship Id="rId82" Type="http://schemas.openxmlformats.org/officeDocument/2006/relationships/slide" Target="slides/slide79.xml"/><Relationship Id="rId81" Type="http://schemas.openxmlformats.org/officeDocument/2006/relationships/slide" Target="slides/slide78.xml"/><Relationship Id="rId80" Type="http://schemas.openxmlformats.org/officeDocument/2006/relationships/slide" Target="slides/slide77.xml"/><Relationship Id="rId8" Type="http://schemas.openxmlformats.org/officeDocument/2006/relationships/slide" Target="slides/slide5.xml"/><Relationship Id="rId79" Type="http://schemas.openxmlformats.org/officeDocument/2006/relationships/slide" Target="slides/slide76.xml"/><Relationship Id="rId78" Type="http://schemas.openxmlformats.org/officeDocument/2006/relationships/slide" Target="slides/slide75.xml"/><Relationship Id="rId77" Type="http://schemas.openxmlformats.org/officeDocument/2006/relationships/slide" Target="slides/slide74.xml"/><Relationship Id="rId76" Type="http://schemas.openxmlformats.org/officeDocument/2006/relationships/slide" Target="slides/slide73.xml"/><Relationship Id="rId75" Type="http://schemas.openxmlformats.org/officeDocument/2006/relationships/slide" Target="slides/slide72.xml"/><Relationship Id="rId74" Type="http://schemas.openxmlformats.org/officeDocument/2006/relationships/slide" Target="slides/slide71.xml"/><Relationship Id="rId73" Type="http://schemas.openxmlformats.org/officeDocument/2006/relationships/slide" Target="slides/slide70.xml"/><Relationship Id="rId72" Type="http://schemas.openxmlformats.org/officeDocument/2006/relationships/slide" Target="slides/slide69.xml"/><Relationship Id="rId71" Type="http://schemas.openxmlformats.org/officeDocument/2006/relationships/slide" Target="slides/slide68.xml"/><Relationship Id="rId70" Type="http://schemas.openxmlformats.org/officeDocument/2006/relationships/slide" Target="slides/slide67.xml"/><Relationship Id="rId7" Type="http://schemas.openxmlformats.org/officeDocument/2006/relationships/slide" Target="slides/slide4.xml"/><Relationship Id="rId69" Type="http://schemas.openxmlformats.org/officeDocument/2006/relationships/slide" Target="slides/slide66.xml"/><Relationship Id="rId68" Type="http://schemas.openxmlformats.org/officeDocument/2006/relationships/slide" Target="slides/slide65.xml"/><Relationship Id="rId67" Type="http://schemas.openxmlformats.org/officeDocument/2006/relationships/slide" Target="slides/slide64.xml"/><Relationship Id="rId66" Type="http://schemas.openxmlformats.org/officeDocument/2006/relationships/slide" Target="slides/slide63.xml"/><Relationship Id="rId65" Type="http://schemas.openxmlformats.org/officeDocument/2006/relationships/slide" Target="slides/slide62.xml"/><Relationship Id="rId64" Type="http://schemas.openxmlformats.org/officeDocument/2006/relationships/slide" Target="slides/slide61.xml"/><Relationship Id="rId63" Type="http://schemas.openxmlformats.org/officeDocument/2006/relationships/slide" Target="slides/slide60.xml"/><Relationship Id="rId62" Type="http://schemas.openxmlformats.org/officeDocument/2006/relationships/slide" Target="slides/slide59.xml"/><Relationship Id="rId61" Type="http://schemas.openxmlformats.org/officeDocument/2006/relationships/slide" Target="slides/slide58.xml"/><Relationship Id="rId60" Type="http://schemas.openxmlformats.org/officeDocument/2006/relationships/slide" Target="slides/slide57.xml"/><Relationship Id="rId6" Type="http://schemas.openxmlformats.org/officeDocument/2006/relationships/slide" Target="slides/slide3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6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9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0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2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3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5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6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7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2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3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4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5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6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8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9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0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4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8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slide" Target="../slides/slide31.xml"/><Relationship Id="rId8" Type="http://schemas.openxmlformats.org/officeDocument/2006/relationships/slide" Target="../slides/slide1.xml"/><Relationship Id="rId7" Type="http://schemas.openxmlformats.org/officeDocument/2006/relationships/slide" Target="../slides/slide19.xml"/><Relationship Id="rId6" Type="http://schemas.openxmlformats.org/officeDocument/2006/relationships/slide" Target="../slides/slide18.xml"/><Relationship Id="rId5" Type="http://schemas.openxmlformats.org/officeDocument/2006/relationships/slide" Target="../slides/slide16.xml"/><Relationship Id="rId4" Type="http://schemas.openxmlformats.org/officeDocument/2006/relationships/slide" Target="../slides/slide14.xml"/><Relationship Id="rId3" Type="http://schemas.openxmlformats.org/officeDocument/2006/relationships/slide" Target="../slides/slide12.xml"/><Relationship Id="rId20" Type="http://schemas.openxmlformats.org/officeDocument/2006/relationships/slide" Target="../slides/slide80.xml"/><Relationship Id="rId2" Type="http://schemas.openxmlformats.org/officeDocument/2006/relationships/image" Target="../media/image4.jpeg"/><Relationship Id="rId19" Type="http://schemas.openxmlformats.org/officeDocument/2006/relationships/slide" Target="../slides/slide71.xml"/><Relationship Id="rId18" Type="http://schemas.openxmlformats.org/officeDocument/2006/relationships/slide" Target="../slides/slide65.xml"/><Relationship Id="rId17" Type="http://schemas.openxmlformats.org/officeDocument/2006/relationships/slide" Target="../slides/slide62.xml"/><Relationship Id="rId16" Type="http://schemas.openxmlformats.org/officeDocument/2006/relationships/slide" Target="../slides/slide60.xml"/><Relationship Id="rId15" Type="http://schemas.openxmlformats.org/officeDocument/2006/relationships/slide" Target="../slides/slide52.xml"/><Relationship Id="rId14" Type="http://schemas.openxmlformats.org/officeDocument/2006/relationships/slide" Target="../slides/slide50.xml"/><Relationship Id="rId13" Type="http://schemas.openxmlformats.org/officeDocument/2006/relationships/slide" Target="../slides/slide48.xml"/><Relationship Id="rId12" Type="http://schemas.openxmlformats.org/officeDocument/2006/relationships/slide" Target="../slides/slide46.xml"/><Relationship Id="rId11" Type="http://schemas.openxmlformats.org/officeDocument/2006/relationships/slide" Target="../slides/slide45.xml"/><Relationship Id="rId10" Type="http://schemas.openxmlformats.org/officeDocument/2006/relationships/slide" Target="../slides/slide33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slide" Target="../slides/slide75.xml"/><Relationship Id="rId8" Type="http://schemas.openxmlformats.org/officeDocument/2006/relationships/slide" Target="../slides/slide73.xml"/><Relationship Id="rId7" Type="http://schemas.openxmlformats.org/officeDocument/2006/relationships/slide" Target="../slides/slide71.xml"/><Relationship Id="rId6" Type="http://schemas.openxmlformats.org/officeDocument/2006/relationships/slide" Target="../slides/slide38.xml"/><Relationship Id="rId5" Type="http://schemas.openxmlformats.org/officeDocument/2006/relationships/slide" Target="../slides/slide35.xml"/><Relationship Id="rId4" Type="http://schemas.openxmlformats.org/officeDocument/2006/relationships/slide" Target="../slides/slide33.xml"/><Relationship Id="rId3" Type="http://schemas.openxmlformats.org/officeDocument/2006/relationships/slide" Target="../slides/slide31.xml"/><Relationship Id="rId2" Type="http://schemas.openxmlformats.org/officeDocument/2006/relationships/image" Target="../media/image4.jpeg"/><Relationship Id="rId11" Type="http://schemas.openxmlformats.org/officeDocument/2006/relationships/slide" Target="../slides/slide78.xml"/><Relationship Id="rId10" Type="http://schemas.openxmlformats.org/officeDocument/2006/relationships/slide" Target="../slides/slide77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d3b01d9be91800a4c#tid=67ea661486574f0009e16f1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选择性必修中册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8ab5969e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d2a84fbfe&amp;cid=d2a84fbfe&amp;vtp=1">
            <a:hlinkClick r:id="rId3" action="ppaction://hlinksldjump"/>
          </p:cNvPr>
          <p:cNvSpPr/>
          <p:nvPr/>
        </p:nvSpPr>
        <p:spPr>
          <a:xfrm>
            <a:off x="338328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3" action="ppaction://hlinksldjump"/>
              </a:rPr>
              <a:t>1</a:t>
            </a:r>
            <a:endParaRPr lang="en-US" sz="2200" dirty="0"/>
          </a:p>
        </p:txBody>
      </p:sp>
      <p:sp>
        <p:nvSpPr>
          <p:cNvPr id="5" name="C_0#auto_editor_catalog_0?lid=f57634d42&amp;cid=f57634d42&amp;vtp=1">
            <a:hlinkClick r:id="rId4" action="ppaction://hlinksldjump"/>
          </p:cNvPr>
          <p:cNvSpPr/>
          <p:nvPr/>
        </p:nvSpPr>
        <p:spPr>
          <a:xfrm>
            <a:off x="914400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4" action="ppaction://hlinksldjump"/>
              </a:rPr>
              <a:t>2</a:t>
            </a:r>
            <a:endParaRPr lang="en-US" sz="2200" dirty="0"/>
          </a:p>
        </p:txBody>
      </p:sp>
      <p:sp>
        <p:nvSpPr>
          <p:cNvPr id="6" name="C_0#auto_editor_catalog_0?lid=d28f8c02c&amp;cid=d28f8c02c&amp;vtp=1">
            <a:hlinkClick r:id="rId5" action="ppaction://hlinksldjump"/>
          </p:cNvPr>
          <p:cNvSpPr/>
          <p:nvPr/>
        </p:nvSpPr>
        <p:spPr>
          <a:xfrm>
            <a:off x="1490472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3102531da&amp;cid=3102531da&amp;vtp=1">
            <a:hlinkClick r:id="rId6" action="ppaction://hlinksldjump"/>
          </p:cNvPr>
          <p:cNvSpPr/>
          <p:nvPr/>
        </p:nvSpPr>
        <p:spPr>
          <a:xfrm>
            <a:off x="2066544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db554fa85&amp;cid=db554fa85&amp;vtp=1">
            <a:hlinkClick r:id="rId7" action="ppaction://hlinksldjump"/>
          </p:cNvPr>
          <p:cNvSpPr/>
          <p:nvPr/>
        </p:nvSpPr>
        <p:spPr>
          <a:xfrm>
            <a:off x="2642616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46e9a75d9&amp;cid=46e9a75d9&amp;vtp=1">
            <a:hlinkClick r:id="rId8" action="ppaction://hlinksldjump"/>
          </p:cNvPr>
          <p:cNvSpPr/>
          <p:nvPr/>
        </p:nvSpPr>
        <p:spPr>
          <a:xfrm>
            <a:off x="3218688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9" action="ppaction://hlinksldjump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11e7c7243&amp;cid=11e7c7243&amp;vtp=1">
            <a:hlinkClick r:id="rId8" action="ppaction://hlinksldjump"/>
          </p:cNvPr>
          <p:cNvSpPr/>
          <p:nvPr/>
        </p:nvSpPr>
        <p:spPr>
          <a:xfrm>
            <a:off x="3794760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10" action="ppaction://hlinksldjump"/>
              </a:rPr>
              <a:t>7</a:t>
            </a:r>
            <a:endParaRPr lang="en-US" sz="2200" dirty="0"/>
          </a:p>
        </p:txBody>
      </p:sp>
      <p:sp>
        <p:nvSpPr>
          <p:cNvPr id="11" name="C_0#auto_editor_catalog_0?lid=36d754bca&amp;cid=36d754bca&amp;vtp=1">
            <a:hlinkClick r:id="rId8" action="ppaction://hlinksldjump"/>
          </p:cNvPr>
          <p:cNvSpPr/>
          <p:nvPr/>
        </p:nvSpPr>
        <p:spPr>
          <a:xfrm>
            <a:off x="4370832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endParaRPr lang="en-US" sz="2200" dirty="0"/>
          </a:p>
        </p:txBody>
      </p:sp>
      <p:sp>
        <p:nvSpPr>
          <p:cNvPr id="12" name="C_0#auto_editor_catalog_0?lid=733d3723c&amp;cid=733d3723c&amp;vtp=1">
            <a:hlinkClick r:id="rId8" action="ppaction://hlinksldjump"/>
          </p:cNvPr>
          <p:cNvSpPr/>
          <p:nvPr/>
        </p:nvSpPr>
        <p:spPr>
          <a:xfrm>
            <a:off x="4946904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endParaRPr lang="en-US" sz="2200" dirty="0"/>
          </a:p>
        </p:txBody>
      </p:sp>
      <p:sp>
        <p:nvSpPr>
          <p:cNvPr id="13" name="C_0#auto_editor_catalog_0?lid=08e0d995a&amp;cid=08e0d995a&amp;vtp=1">
            <a:hlinkClick r:id="rId11" action="ppaction://hlinksldjump"/>
          </p:cNvPr>
          <p:cNvSpPr/>
          <p:nvPr/>
        </p:nvSpPr>
        <p:spPr>
          <a:xfrm>
            <a:off x="5522976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11" action="ppaction://hlinksldjump"/>
              </a:rPr>
              <a:t>10</a:t>
            </a:r>
            <a:endParaRPr lang="en-US" sz="2200" dirty="0"/>
          </a:p>
        </p:txBody>
      </p:sp>
      <p:sp>
        <p:nvSpPr>
          <p:cNvPr id="14" name="C_0#auto_editor_catalog_0?lid=2a2fc1560&amp;cid=2a2fc1560&amp;vtp=1">
            <a:hlinkClick r:id="rId12" action="ppaction://hlinksldjump"/>
          </p:cNvPr>
          <p:cNvSpPr/>
          <p:nvPr/>
        </p:nvSpPr>
        <p:spPr>
          <a:xfrm>
            <a:off x="6099048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12" action="ppaction://hlinksldjump"/>
              </a:rPr>
              <a:t>11</a:t>
            </a:r>
            <a:endParaRPr lang="en-US" sz="2200" dirty="0"/>
          </a:p>
        </p:txBody>
      </p:sp>
      <p:sp>
        <p:nvSpPr>
          <p:cNvPr id="15" name="C_0#auto_editor_catalog_0?lid=bea20e429&amp;cid=bea20e429&amp;vtp=1">
            <a:hlinkClick r:id="rId13" action="ppaction://hlinksldjump"/>
          </p:cNvPr>
          <p:cNvSpPr/>
          <p:nvPr/>
        </p:nvSpPr>
        <p:spPr>
          <a:xfrm>
            <a:off x="6675120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13" action="ppaction://hlinksldjump"/>
              </a:rPr>
              <a:t>12</a:t>
            </a:r>
            <a:endParaRPr lang="en-US" sz="2200" dirty="0"/>
          </a:p>
        </p:txBody>
      </p:sp>
      <p:sp>
        <p:nvSpPr>
          <p:cNvPr id="16" name="C_0#auto_editor_catalog_0?lid=2c317188f&amp;cid=2c317188f&amp;vtp=1">
            <a:hlinkClick r:id="rId14" action="ppaction://hlinksldjump"/>
          </p:cNvPr>
          <p:cNvSpPr/>
          <p:nvPr/>
        </p:nvSpPr>
        <p:spPr>
          <a:xfrm>
            <a:off x="7242048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14" action="ppaction://hlinksldjump"/>
              </a:rPr>
              <a:t>13</a:t>
            </a:r>
            <a:endParaRPr lang="en-US" sz="2200" dirty="0"/>
          </a:p>
        </p:txBody>
      </p:sp>
      <p:sp>
        <p:nvSpPr>
          <p:cNvPr id="17" name="C_0#auto_editor_catalog_0?lid=845f61b40&amp;cid=845f61b40&amp;vtp=1">
            <a:hlinkClick r:id="rId15" action="ppaction://hlinksldjump"/>
          </p:cNvPr>
          <p:cNvSpPr/>
          <p:nvPr/>
        </p:nvSpPr>
        <p:spPr>
          <a:xfrm>
            <a:off x="7818120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15" action="ppaction://hlinksldjump"/>
              </a:rPr>
              <a:t>14</a:t>
            </a:r>
            <a:endParaRPr lang="en-US" sz="2200" dirty="0"/>
          </a:p>
        </p:txBody>
      </p:sp>
      <p:sp>
        <p:nvSpPr>
          <p:cNvPr id="18" name="C_0#auto_editor_catalog_0?lid=e91704757&amp;cid=e91704757&amp;vtp=1">
            <a:hlinkClick r:id="rId16" action="ppaction://hlinksldjump"/>
          </p:cNvPr>
          <p:cNvSpPr/>
          <p:nvPr/>
        </p:nvSpPr>
        <p:spPr>
          <a:xfrm>
            <a:off x="8394192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16" action="ppaction://hlinksldjump"/>
              </a:rPr>
              <a:t>15</a:t>
            </a:r>
            <a:endParaRPr lang="en-US" sz="2200" dirty="0"/>
          </a:p>
        </p:txBody>
      </p:sp>
      <p:sp>
        <p:nvSpPr>
          <p:cNvPr id="19" name="C_0#auto_editor_catalog_0?lid=05c6d0315&amp;cid=05c6d0315&amp;vtp=1">
            <a:hlinkClick r:id="rId17" action="ppaction://hlinksldjump"/>
          </p:cNvPr>
          <p:cNvSpPr/>
          <p:nvPr/>
        </p:nvSpPr>
        <p:spPr>
          <a:xfrm>
            <a:off x="8970264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17" action="ppaction://hlinksldjump"/>
              </a:rPr>
              <a:t>16</a:t>
            </a:r>
            <a:endParaRPr lang="en-US" sz="2200" dirty="0"/>
          </a:p>
        </p:txBody>
      </p:sp>
      <p:sp>
        <p:nvSpPr>
          <p:cNvPr id="20" name="C_0#auto_editor_catalog_0?lid=82aa4aa16&amp;cid=82aa4aa16&amp;vtp=1">
            <a:hlinkClick r:id="rId18" action="ppaction://hlinksldjump"/>
          </p:cNvPr>
          <p:cNvSpPr/>
          <p:nvPr/>
        </p:nvSpPr>
        <p:spPr>
          <a:xfrm>
            <a:off x="9546336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18" action="ppaction://hlinksldjump"/>
              </a:rPr>
              <a:t>17</a:t>
            </a:r>
            <a:endParaRPr lang="en-US" sz="2200" dirty="0"/>
          </a:p>
        </p:txBody>
      </p:sp>
      <p:sp>
        <p:nvSpPr>
          <p:cNvPr id="21" name="C_0#auto_editor_catalog_0?lid=12c54976f&amp;cid=12c54976f&amp;vtp=1">
            <a:hlinkClick r:id="rId8" action="ppaction://hlinksldjump"/>
          </p:cNvPr>
          <p:cNvSpPr/>
          <p:nvPr/>
        </p:nvSpPr>
        <p:spPr>
          <a:xfrm>
            <a:off x="10122408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19" action="ppaction://hlinksldjump"/>
              </a:rPr>
              <a:t>18</a:t>
            </a:r>
            <a:endParaRPr lang="en-US" sz="2200" dirty="0"/>
          </a:p>
        </p:txBody>
      </p:sp>
      <p:sp>
        <p:nvSpPr>
          <p:cNvPr id="22" name="C_0#auto_editor_catalog_0?lid=2c29941d4&amp;cid=2c29941d4&amp;vtp=1">
            <a:hlinkClick r:id="rId8" action="ppaction://hlinksldjump"/>
          </p:cNvPr>
          <p:cNvSpPr/>
          <p:nvPr/>
        </p:nvSpPr>
        <p:spPr>
          <a:xfrm>
            <a:off x="10698480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</a:t>
            </a:r>
            <a:endParaRPr lang="en-US" sz="2200" dirty="0"/>
          </a:p>
        </p:txBody>
      </p:sp>
      <p:sp>
        <p:nvSpPr>
          <p:cNvPr id="23" name="C_0#auto_editor_catalog_0?lid=71b0a01eb&amp;cid=71b0a01eb&amp;vtp=1">
            <a:hlinkClick r:id="rId8" action="ppaction://hlinksldjump"/>
          </p:cNvPr>
          <p:cNvSpPr/>
          <p:nvPr/>
        </p:nvSpPr>
        <p:spPr>
          <a:xfrm>
            <a:off x="11274552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</a:t>
            </a:r>
            <a:endParaRPr lang="en-US" sz="2200" dirty="0"/>
          </a:p>
        </p:txBody>
      </p:sp>
      <p:sp>
        <p:nvSpPr>
          <p:cNvPr id="24" name="C_0#auto_editor_catalog_0?lid=9a4116a50&amp;cid=9a4116a50&amp;vtp=1">
            <a:hlinkClick r:id="rId8" action="ppaction://hlinksldjump"/>
          </p:cNvPr>
          <p:cNvSpPr/>
          <p:nvPr/>
        </p:nvSpPr>
        <p:spPr>
          <a:xfrm>
            <a:off x="523036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21</a:t>
            </a:r>
            <a:endParaRPr lang="en-US" sz="2200" dirty="0"/>
          </a:p>
        </p:txBody>
      </p:sp>
      <p:sp>
        <p:nvSpPr>
          <p:cNvPr id="25" name="C_0#auto_editor_catalog_0?lid=a0fc910c6&amp;cid=a0fc910c6&amp;vtp=1">
            <a:hlinkClick r:id="rId8" action="ppaction://hlinksldjump"/>
          </p:cNvPr>
          <p:cNvSpPr/>
          <p:nvPr/>
        </p:nvSpPr>
        <p:spPr>
          <a:xfrm>
            <a:off x="580644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22</a:t>
            </a:r>
            <a:endParaRPr lang="en-US" sz="2200" dirty="0"/>
          </a:p>
        </p:txBody>
      </p:sp>
      <p:sp>
        <p:nvSpPr>
          <p:cNvPr id="26" name="C_0#auto_editor_catalog_0?lid=0f0a5988f&amp;cid=0f0a5988f&amp;vtp=1">
            <a:hlinkClick r:id="rId20" action="ppaction://hlinksldjump"/>
          </p:cNvPr>
          <p:cNvSpPr/>
          <p:nvPr/>
        </p:nvSpPr>
        <p:spPr>
          <a:xfrm>
            <a:off x="638251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20" action="ppaction://hlinksldjump"/>
              </a:rPr>
              <a:t>23</a:t>
            </a:r>
            <a:endParaRPr lang="en-US" sz="22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914f99a8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b018f74f2&amp;cid=b018f74f2&amp;vtp=1">
            <a:hlinkClick r:id="" action="ppaction://noaction"/>
          </p:cNvPr>
          <p:cNvSpPr/>
          <p:nvPr/>
        </p:nvSpPr>
        <p:spPr>
          <a:xfrm>
            <a:off x="338328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674957b8a&amp;cid=674957b8a&amp;vtp=1">
            <a:hlinkClick r:id="" action="ppaction://noaction"/>
          </p:cNvPr>
          <p:cNvSpPr/>
          <p:nvPr/>
        </p:nvSpPr>
        <p:spPr>
          <a:xfrm>
            <a:off x="914400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c8fd83e94&amp;cid=c8fd83e94&amp;vtp=1">
            <a:hlinkClick r:id="" action="ppaction://noaction"/>
          </p:cNvPr>
          <p:cNvSpPr/>
          <p:nvPr/>
        </p:nvSpPr>
        <p:spPr>
          <a:xfrm>
            <a:off x="1490472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5466f6fc4&amp;cid=5466f6fc4&amp;vtp=1">
            <a:hlinkClick r:id="" action="ppaction://noaction"/>
          </p:cNvPr>
          <p:cNvSpPr/>
          <p:nvPr/>
        </p:nvSpPr>
        <p:spPr>
          <a:xfrm>
            <a:off x="2066544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533c0f31a&amp;cid=533c0f31a&amp;vtp=1">
            <a:hlinkClick r:id="" action="ppaction://noaction"/>
          </p:cNvPr>
          <p:cNvSpPr/>
          <p:nvPr/>
        </p:nvSpPr>
        <p:spPr>
          <a:xfrm>
            <a:off x="2642616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77b14aba2&amp;cid=77b14aba2&amp;vtp=1">
            <a:hlinkClick r:id="" action="ppaction://noaction"/>
          </p:cNvPr>
          <p:cNvSpPr/>
          <p:nvPr/>
        </p:nvSpPr>
        <p:spPr>
          <a:xfrm>
            <a:off x="3218688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3" action="ppaction://hlinksldjump"/>
              </a:rPr>
              <a:t>6</a:t>
            </a:r>
            <a:endParaRPr lang="en-US" sz="2200" dirty="0">
              <a:hlinkClick r:id="rId3" action="ppaction://hlinksldjump"/>
            </a:endParaRPr>
          </a:p>
        </p:txBody>
      </p:sp>
      <p:sp>
        <p:nvSpPr>
          <p:cNvPr id="10" name="C_0#auto_editor_catalog_0?lid=fa6ecadeb&amp;cid=fa6ecadeb&amp;vtp=1">
            <a:hlinkClick r:id="" action="ppaction://noaction"/>
          </p:cNvPr>
          <p:cNvSpPr/>
          <p:nvPr/>
        </p:nvSpPr>
        <p:spPr>
          <a:xfrm>
            <a:off x="3794760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4" action="ppaction://hlinksldjump"/>
              </a:rPr>
              <a:t>7</a:t>
            </a:r>
            <a:endParaRPr lang="en-US" sz="2200" dirty="0"/>
          </a:p>
        </p:txBody>
      </p:sp>
      <p:sp>
        <p:nvSpPr>
          <p:cNvPr id="11" name="C_0#auto_editor_catalog_0?lid=468c3aea7&amp;cid=468c3aea7&amp;vtp=1">
            <a:hlinkClick r:id="" action="ppaction://noaction"/>
          </p:cNvPr>
          <p:cNvSpPr/>
          <p:nvPr/>
        </p:nvSpPr>
        <p:spPr>
          <a:xfrm>
            <a:off x="4370832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5" action="ppaction://hlinksldjump"/>
              </a:rPr>
              <a:t>8</a:t>
            </a:r>
            <a:endParaRPr lang="en-US" sz="2200" dirty="0"/>
          </a:p>
        </p:txBody>
      </p:sp>
      <p:sp>
        <p:nvSpPr>
          <p:cNvPr id="12" name="C_0#auto_editor_catalog_0?lid=c29551d86&amp;cid=c29551d86&amp;vtp=1">
            <a:hlinkClick r:id="" action="ppaction://noaction"/>
          </p:cNvPr>
          <p:cNvSpPr/>
          <p:nvPr/>
        </p:nvSpPr>
        <p:spPr>
          <a:xfrm>
            <a:off x="4946904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6" action="ppaction://hlinksldjump"/>
              </a:rPr>
              <a:t>9</a:t>
            </a:r>
            <a:endParaRPr lang="en-US" sz="2200" dirty="0"/>
          </a:p>
        </p:txBody>
      </p:sp>
      <p:sp>
        <p:nvSpPr>
          <p:cNvPr id="13" name="C_0#auto_editor_catalog_0?lid=b454a4ffe&amp;cid=b454a4ffe&amp;vtp=1">
            <a:hlinkClick r:id="" action="ppaction://noaction"/>
          </p:cNvPr>
          <p:cNvSpPr/>
          <p:nvPr/>
        </p:nvSpPr>
        <p:spPr>
          <a:xfrm>
            <a:off x="5522976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endParaRPr lang="en-US" sz="2200" dirty="0"/>
          </a:p>
        </p:txBody>
      </p:sp>
      <p:sp>
        <p:nvSpPr>
          <p:cNvPr id="14" name="C_0#auto_editor_catalog_0?lid=7075b60f7&amp;cid=7075b60f7&amp;vtp=1">
            <a:hlinkClick r:id="" action="ppaction://noaction"/>
          </p:cNvPr>
          <p:cNvSpPr/>
          <p:nvPr/>
        </p:nvSpPr>
        <p:spPr>
          <a:xfrm>
            <a:off x="6099048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</a:t>
            </a:r>
            <a:endParaRPr lang="en-US" sz="2200" dirty="0"/>
          </a:p>
        </p:txBody>
      </p:sp>
      <p:sp>
        <p:nvSpPr>
          <p:cNvPr id="15" name="C_0#auto_editor_catalog_0?lid=b3cbe53f2&amp;cid=b3cbe53f2&amp;vtp=1">
            <a:hlinkClick r:id="" action="ppaction://noaction"/>
          </p:cNvPr>
          <p:cNvSpPr/>
          <p:nvPr/>
        </p:nvSpPr>
        <p:spPr>
          <a:xfrm>
            <a:off x="6675120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</a:t>
            </a:r>
            <a:endParaRPr lang="en-US" sz="2200" dirty="0"/>
          </a:p>
        </p:txBody>
      </p:sp>
      <p:sp>
        <p:nvSpPr>
          <p:cNvPr id="16" name="C_0#auto_editor_catalog_0?lid=64030cc55&amp;cid=64030cc55&amp;vtp=1">
            <a:hlinkClick r:id="" action="ppaction://noaction"/>
          </p:cNvPr>
          <p:cNvSpPr/>
          <p:nvPr/>
        </p:nvSpPr>
        <p:spPr>
          <a:xfrm>
            <a:off x="7242048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</a:t>
            </a:r>
            <a:endParaRPr lang="en-US" sz="2200" dirty="0"/>
          </a:p>
        </p:txBody>
      </p:sp>
      <p:sp>
        <p:nvSpPr>
          <p:cNvPr id="17" name="C_0#auto_editor_catalog_0?lid=9a43587d6&amp;cid=9a43587d6&amp;vtp=1">
            <a:hlinkClick r:id="" action="ppaction://noaction"/>
          </p:cNvPr>
          <p:cNvSpPr/>
          <p:nvPr/>
        </p:nvSpPr>
        <p:spPr>
          <a:xfrm>
            <a:off x="7818120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</a:t>
            </a:r>
            <a:endParaRPr lang="en-US" sz="2200" dirty="0"/>
          </a:p>
        </p:txBody>
      </p:sp>
      <p:sp>
        <p:nvSpPr>
          <p:cNvPr id="18" name="C_0#auto_editor_catalog_0?lid=526adb8b4&amp;cid=526adb8b4&amp;vtp=1">
            <a:hlinkClick r:id="" action="ppaction://noaction"/>
          </p:cNvPr>
          <p:cNvSpPr/>
          <p:nvPr/>
        </p:nvSpPr>
        <p:spPr>
          <a:xfrm>
            <a:off x="8394192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</a:t>
            </a:r>
            <a:endParaRPr lang="en-US" sz="2200" dirty="0"/>
          </a:p>
        </p:txBody>
      </p:sp>
      <p:sp>
        <p:nvSpPr>
          <p:cNvPr id="19" name="C_0#auto_editor_catalog_0?lid=a43a33301&amp;cid=a43a33301&amp;vtp=1">
            <a:hlinkClick r:id="" action="ppaction://noaction"/>
          </p:cNvPr>
          <p:cNvSpPr/>
          <p:nvPr/>
        </p:nvSpPr>
        <p:spPr>
          <a:xfrm>
            <a:off x="8970264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16</a:t>
            </a:r>
            <a:endParaRPr lang="en-US" sz="2200" dirty="0"/>
          </a:p>
        </p:txBody>
      </p:sp>
      <p:sp>
        <p:nvSpPr>
          <p:cNvPr id="20" name="C_0#auto_editor_catalog_0?lid=e1ac6c6ab&amp;cid=e1ac6c6ab&amp;vtp=1">
            <a:hlinkClick r:id="" action="ppaction://noaction"/>
          </p:cNvPr>
          <p:cNvSpPr/>
          <p:nvPr/>
        </p:nvSpPr>
        <p:spPr>
          <a:xfrm>
            <a:off x="9546336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17</a:t>
            </a:r>
            <a:endParaRPr lang="en-US" sz="2200" dirty="0"/>
          </a:p>
        </p:txBody>
      </p:sp>
      <p:sp>
        <p:nvSpPr>
          <p:cNvPr id="21" name="C_0#auto_editor_catalog_0?lid=ce7c89ef3&amp;cid=ce7c89ef3&amp;vtp=1">
            <a:hlinkClick r:id="" action="ppaction://noaction"/>
          </p:cNvPr>
          <p:cNvSpPr/>
          <p:nvPr/>
        </p:nvSpPr>
        <p:spPr>
          <a:xfrm>
            <a:off x="10122408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7" action="ppaction://hlinksldjump"/>
              </a:rPr>
              <a:t>18</a:t>
            </a:r>
            <a:endParaRPr lang="en-US" sz="2200" dirty="0"/>
          </a:p>
        </p:txBody>
      </p:sp>
      <p:sp>
        <p:nvSpPr>
          <p:cNvPr id="22" name="C_0#auto_editor_catalog_0?lid=ffdb1b269&amp;cid=ffdb1b269&amp;vtp=1">
            <a:hlinkClick r:id="" action="ppaction://noaction"/>
          </p:cNvPr>
          <p:cNvSpPr/>
          <p:nvPr/>
        </p:nvSpPr>
        <p:spPr>
          <a:xfrm>
            <a:off x="10698480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8" action="ppaction://hlinksldjump"/>
              </a:rPr>
              <a:t>19</a:t>
            </a:r>
            <a:endParaRPr lang="en-US" sz="2200" dirty="0"/>
          </a:p>
        </p:txBody>
      </p:sp>
      <p:sp>
        <p:nvSpPr>
          <p:cNvPr id="23" name="C_0#auto_editor_catalog_0?lid=eea4fd837&amp;cid=eea4fd837&amp;vtp=1">
            <a:hlinkClick r:id="" action="ppaction://noaction"/>
          </p:cNvPr>
          <p:cNvSpPr/>
          <p:nvPr/>
        </p:nvSpPr>
        <p:spPr>
          <a:xfrm>
            <a:off x="11274552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9" action="ppaction://hlinksldjump"/>
              </a:rPr>
              <a:t>20</a:t>
            </a:r>
            <a:endParaRPr lang="en-US" sz="2200" dirty="0"/>
          </a:p>
        </p:txBody>
      </p:sp>
      <p:sp>
        <p:nvSpPr>
          <p:cNvPr id="24" name="C_0#auto_editor_catalog_0?lid=ab711458f&amp;cid=ab711458f&amp;vtp=1">
            <a:hlinkClick r:id="" action="ppaction://noaction"/>
          </p:cNvPr>
          <p:cNvSpPr/>
          <p:nvPr/>
        </p:nvSpPr>
        <p:spPr>
          <a:xfrm>
            <a:off x="523036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10" action="ppaction://hlinksldjump"/>
              </a:rPr>
              <a:t>21</a:t>
            </a:r>
            <a:endParaRPr lang="en-US" sz="2200" dirty="0"/>
          </a:p>
        </p:txBody>
      </p:sp>
      <p:sp>
        <p:nvSpPr>
          <p:cNvPr id="25" name="C_0#auto_editor_catalog_0?lid=2a9b34d4f&amp;cid=2a9b34d4f&amp;vtp=1">
            <a:hlinkClick r:id="" action="ppaction://noaction"/>
          </p:cNvPr>
          <p:cNvSpPr/>
          <p:nvPr/>
        </p:nvSpPr>
        <p:spPr>
          <a:xfrm>
            <a:off x="580644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hlinkClick r:id="rId11" action="ppaction://hlinksldjump"/>
              </a:rPr>
              <a:t>22</a:t>
            </a:r>
            <a:endParaRPr lang="en-US" sz="2200" dirty="0"/>
          </a:p>
        </p:txBody>
      </p:sp>
      <p:sp>
        <p:nvSpPr>
          <p:cNvPr id="26" name="C_0#auto_editor_catalog_0?lid=835d05be9&amp;cid=835d05be9&amp;vtp=1">
            <a:hlinkClick r:id="" action="ppaction://noaction"/>
          </p:cNvPr>
          <p:cNvSpPr/>
          <p:nvPr/>
        </p:nvSpPr>
        <p:spPr>
          <a:xfrm>
            <a:off x="638251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23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8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8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8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8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8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8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8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9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9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9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9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9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9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9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9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9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8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8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8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8ab5969ec.fixed?color=0,173,163&amp;vtp=1&amp;bbb=1"/>
          <p:cNvSpPr/>
          <p:nvPr/>
        </p:nvSpPr>
        <p:spPr>
          <a:xfrm>
            <a:off x="0" y="1956816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2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配套试卷</a:t>
            </a:r>
            <a:endParaRPr lang="en-US" altLang="zh-CN" sz="5000" dirty="0"/>
          </a:p>
        </p:txBody>
      </p:sp>
      <p:sp>
        <p:nvSpPr>
          <p:cNvPr id="3" name="C_1_BD#8ab5969ec.fixed?color=0,173,163&amp;vtp=1&amp;bbb=1"/>
          <p:cNvSpPr/>
          <p:nvPr/>
        </p:nvSpPr>
        <p:spPr>
          <a:xfrm>
            <a:off x="603504" y="3383280"/>
            <a:ext cx="10872216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zh-CN" altLang="en-US" sz="40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综合</a:t>
            </a:r>
            <a:r>
              <a:rPr lang="en-US" altLang="zh-CN" sz="40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检测卷</a:t>
            </a:r>
            <a:r>
              <a:rPr lang="zh-CN" altLang="en-US" sz="40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zh-CN" altLang="en-US" sz="40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二）</a:t>
            </a:r>
            <a:endParaRPr lang="zh-CN" altLang="en-US" sz="4000" b="0" i="0" dirty="0">
              <a:solidFill>
                <a:srgbClr val="00ADA3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2#de6fe2533?pid=10c0fcdfa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例如朱熹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吕祖谦等理学大家在史学义理与考辨上均有突出成就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朱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熹强调观书史注重义理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但同时也不忘对史籍进行考辨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在朱熹看来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考证是烦琐费工夫的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然而也是极有用的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与史家自身的史学素养高低息息相关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一些真正的史家还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是主张从历史事实中探究史学义理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言之有物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并不是完全脱离具体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史事空谈义理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如朱熹提倡既要穷理而又追求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致其知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践其实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即考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究历史事件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以合理推定辨别历史真伪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这是宋代史学义理与考辨并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重的突出体现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2#de6fe2533?pid=10c0fcdfa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史学并没有成为理学的附属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随着理学的兴起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史学虽受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其影响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但一直与其并轨发展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史学仍具有相当的独立性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诚如吴怀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祺先生所说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从理学在古史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史评及与史评有关著作中的浸透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到朱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熹的史学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都反映出宋代史学理学化运动的趋势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从司马光的涑水史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学到以二李为代表的蜀中史学和浙东史学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则是另一种情形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在思想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上既有理学化的一面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又有重考订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求致用的一面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都反映出宋代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史学在同理学又联系又矛盾的运动中向前发展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algn="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摘编自田志光、王柚程《两宋史家的修史观及其时代特征》）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_1#d2a84fbfe?pid=de6fe2533&amp;color=0,0,0&amp;vtp=1&amp;bt=1&amp;bbb=1"/>
          <p:cNvSpPr/>
          <p:nvPr/>
        </p:nvSpPr>
        <p:spPr>
          <a:xfrm>
            <a:off x="612648" y="466344"/>
            <a:ext cx="10963656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下列对材料相关内容的理解和分析，不正确的一项是（3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3_1#d2a84fbfe.bracket?pid=de6fe2533&amp;color=0,0,0&amp;vpa=1&amp;vtp=1"/>
          <p:cNvSpPr/>
          <p:nvPr/>
        </p:nvSpPr>
        <p:spPr>
          <a:xfrm>
            <a:off x="10592467" y="466344"/>
            <a:ext cx="495300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5_BD.2_2#d2a84fbfe.choices?pid=de6fe2533&amp;color=0,0,0&amp;vtp=1&amp;bbb=1&amp;hb=1"/>
          <p:cNvSpPr/>
          <p:nvPr/>
        </p:nvSpPr>
        <p:spPr>
          <a:xfrm>
            <a:off x="612648" y="1038490"/>
            <a:ext cx="10963656" cy="477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中国的信史传统历史悠久，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早在春秋时期就大致形成了相关的理念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并由宋代史家继承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，在史学活动中不断丰富、发展。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“史者，国家之法典也”较为典型地体现了欧阳修对信史的认识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直接反映出他以审美的态度追求历史之真的特点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注重考辨求实与史学义理化倾向是宋代史家修史观的两个特征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视史事考辨的史学传统与史学义理化之间存在矛盾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史学在发展的过程中仍然具备相当的独立性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并未完全受到理学的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制约而成为其附属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，而是与理学形成了联系且矛盾的关系。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_1#d2a84fbfe?pid=de6fe2533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B项，“并直接反映出他以审美的态度追求历史之真的特点”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错误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史者，国家之法典也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这一表述不能直接反映他以审美的态度追求历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史之真的特点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，而是强调了史书对治国的重要性。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f57634d42?pid=de6fe2533&amp;color=0,0,0&amp;vtp=1&amp;bt=1&amp;bbb=1"/>
          <p:cNvSpPr/>
          <p:nvPr/>
        </p:nvSpPr>
        <p:spPr>
          <a:xfrm>
            <a:off x="612648" y="466344"/>
            <a:ext cx="10963656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根据材料内容，下列说法不正确的一项是（3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6_1#f57634d42.bracket?pid=de6fe2533&amp;color=0,0,0&amp;vpa=2&amp;vtp=1"/>
          <p:cNvSpPr/>
          <p:nvPr/>
        </p:nvSpPr>
        <p:spPr>
          <a:xfrm>
            <a:off x="8801767" y="466344"/>
            <a:ext cx="515938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5_BD.5_2#f57634d42.choices?pid=de6fe2533&amp;color=0,0,0&amp;vtp=1&amp;bbb=1&amp;hb=1"/>
          <p:cNvSpPr/>
          <p:nvPr/>
        </p:nvSpPr>
        <p:spPr>
          <a:xfrm>
            <a:off x="612648" y="1038490"/>
            <a:ext cx="10963656" cy="477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宋代史家在史学活动中，从历史记录、历史撰述多个方面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不断丰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富和发展了信史理念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，也进一步丰富了信史的内涵。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宋代史学的义理化倾向主要表现为史学纪实与《春秋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所倡导的褒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贬书法的结合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，以及史家对隐藏的一般规律的探究。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朱熹反对以成败论是非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他认为修史应该透过历史现象去观察背后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蕴含的伦理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，而不应该仅着眼于表面上的治乱兴衰。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理学在宋朝的兴起影响了两宋史家的修史观念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理学家也都将眼光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转向了史学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，在史学的义理与考辨层面作出了贡献。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1#f57634d42?pid=de6fe2533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D项，“理学家也都将眼光转向了史学”错误。原文是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这一渐进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过程促使一部分理学家也开始关注史学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”，表明只是一部分理学家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并不是全部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8_1#d28f8c02c?pid=de6fe2533&amp;color=0,0,0&amp;vtp=1&amp;bt=1&amp;bbb=1&amp;hb=1"/>
          <p:cNvSpPr/>
          <p:nvPr/>
        </p:nvSpPr>
        <p:spPr>
          <a:xfrm>
            <a:off x="612648" y="468000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下列选项能体现材料二中“义理与考辨并重的修史观”的一项是（3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9_1#d28f8c02c.bracket?pid=de6fe2533&amp;color=0,0,0&amp;vpa=3&amp;vtp=1"/>
          <p:cNvSpPr/>
          <p:nvPr/>
        </p:nvSpPr>
        <p:spPr>
          <a:xfrm>
            <a:off x="889666" y="997336"/>
            <a:ext cx="515938" cy="495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5_BD.8_2#d28f8c02c.choices?pid=de6fe2533&amp;color=0,0,0&amp;vtp=1&amp;bbb=1&amp;hb=1"/>
          <p:cNvSpPr/>
          <p:nvPr/>
        </p:nvSpPr>
        <p:spPr>
          <a:xfrm>
            <a:off x="612648" y="1552654"/>
            <a:ext cx="10963656" cy="4165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李心传在《建炎以来系年要录》中，通过考证纠谬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逻辑推理的方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，指出了史料中的疑误，为后人纠谬提供线索。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《儒林公议》的作者田况批评徐铉《江南录》中的“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天命归于有宗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非人谋之所及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”，说其“隐恶太过，非直笔也”。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胡寅在《读史管见》中指出，理学与史学是“道”和“器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的性质与关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，并强调“以理揆之事，以事考诸理”。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朱熹认为《资治通鉴》“帝曹魏而寇蜀汉，帝朱梁而寇河东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不合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天理纲常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，对史事的记载不尽合《春秋》惩劝之法。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0_1#d28f8c02c?pid=de6fe2533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A项，表明李心传注重考辨。B项，田况批评徐铉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表明田况注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重考辨史事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。C项，强调义理与考辨结合，体现了材料二中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义理与考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辨并重的修史观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”。D项，朱熹强调义理。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80_1#3102531da?sp=1&amp;pid=de6fe2533&amp;color=0,0,0&amp;vtp=1&amp;bt=1&amp;bbb=1&amp;hb=1&amp;hltap=1"/>
          <p:cNvSpPr/>
          <p:nvPr/>
        </p:nvSpPr>
        <p:spPr>
          <a:xfrm>
            <a:off x="612648" y="468000"/>
            <a:ext cx="10963656" cy="4089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材料一和材料二都阐述了修史的观念，但阐述的侧重点有所不同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简要概括说明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S.82_1#3102531da?pid=de6fe2533&amp;color=0,0,0&amp;vtp=1&amp;bbb=1&amp;hb=1"/>
          <p:cNvSpPr/>
          <p:nvPr/>
        </p:nvSpPr>
        <p:spPr>
          <a:xfrm>
            <a:off x="612648" y="4562554"/>
            <a:ext cx="10963656" cy="1168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首先，在材料一、材料二中找出阐述修史观念的相关内容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然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，比较分析其阐述的侧重点；最后，总结概括。</a:t>
            </a:r>
            <a:endParaRPr lang="en-US" altLang="zh-CN" sz="2800" dirty="0"/>
          </a:p>
        </p:txBody>
      </p:sp>
      <p:sp>
        <p:nvSpPr>
          <p:cNvPr id="4" name="QB_5_AN.81_1#3102531da?sp=1&amp;pid=de6fe2533&amp;color=0,0,0&amp;vtp=1&amp;bt=1&amp;bbb=1&amp;hb=1&amp;hla=1"/>
          <p:cNvSpPr/>
          <p:nvPr/>
        </p:nvSpPr>
        <p:spPr>
          <a:xfrm>
            <a:off x="612648" y="1607444"/>
            <a:ext cx="10963656" cy="2921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①材料一主要阐述了信史的重要性及其在历史记录和撰述中的核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心地位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，并论说了宋代史家是如何继承并丰富、发展信史理念的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材料二侧重讨论宋代史学的义理化倾向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以及这种倾向如何与考辨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求实的传统相结合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从而形成了义理与考辨并重的修史观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80_1#db554fa85?sp=1&amp;pid=de6fe2533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北宋史学家范祖禹在评价史书优劣时，认为“良史之才，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博学善叙事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不虚美隐恶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，故传之简牍千余年而不磨灭”。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你如何理解范祖禹的观点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请结合材料谈谈你的看法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81_1#db554fa85?sp=1&amp;pid=de6fe2533&amp;color=0,0,0&amp;vtp=1&amp;bt=1&amp;bbb=1&amp;hb=1&amp;hla=1"/>
          <p:cNvSpPr/>
          <p:nvPr/>
        </p:nvSpPr>
        <p:spPr>
          <a:xfrm>
            <a:off x="612648" y="237554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优秀史家应具有相应的才华，范祖禹强调“良史之才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博学善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叙事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”，宋代史学能兼顾义理与考辨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这和史学家自身的史学素养息息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相关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。②范祖禹所强调的“不虚美隐恶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契合宋代史家继承并丰富的信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史理念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。③史书的价值在于其真实性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只有那些不虚美隐恶的史书才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能流传千古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，这与“信莫如史”的观点相呼应。（每点2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9c8c19b3b?pid=8ab5969ec&amp;color=0,0,0&amp;vtp=1&amp;bt=1&amp;bbb=1"/>
          <p:cNvSpPr/>
          <p:nvPr/>
        </p:nvSpPr>
        <p:spPr>
          <a:xfrm>
            <a:off x="612648" y="466344"/>
            <a:ext cx="10963656" cy="80365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7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一、现代文阅读（35</a:t>
            </a: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3200" dirty="0"/>
          </a:p>
        </p:txBody>
      </p:sp>
      <p:sp>
        <p:nvSpPr>
          <p:cNvPr id="3" name="C_3_BD#10c0fcdfa?pid=9c8c19b3b&amp;color=0,0,0&amp;vtp=1&amp;bbb=1"/>
          <p:cNvSpPr/>
          <p:nvPr/>
        </p:nvSpPr>
        <p:spPr>
          <a:xfrm>
            <a:off x="612648" y="1174321"/>
            <a:ext cx="10963656" cy="78536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（一）现代文阅读Ⅰ（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本题共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，19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3000" dirty="0"/>
          </a:p>
        </p:txBody>
      </p:sp>
      <p:sp>
        <p:nvSpPr>
          <p:cNvPr id="4" name="QM_4_BD.1_1#de6fe2533?pid=10c0fcdfa&amp;color=0,0,0&amp;vtp=1&amp;bbb=1&amp;hb=1"/>
          <p:cNvSpPr/>
          <p:nvPr/>
        </p:nvSpPr>
        <p:spPr>
          <a:xfrm>
            <a:off x="612648" y="1826593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阅读下面的文字，完成1—5题。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中国的信史传统历史悠久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早在春秋时期大致已形成了信史的理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司马迁的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史记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更是以直书实录为人们所称道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南北朝时期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文学批评家刘勰明确地提出了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文疑则阙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贵信史也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14_1#db554fa85?pid=de6fe2533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解答此题，首先，理解“良史之才，博学善叙事，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不虚美隐恶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故传之简牍千余年而不磨灭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”的内涵；然后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在材料一和材料二中找出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体现史学家范祖禹评价史书优劣标准的对应内容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；最后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根据范祖禹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评价史书优劣标准的内涵及其在材料中的对应内容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，阐述自己的看法。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2159fc9f6?pid=e9ea30c26&amp;color=0,0,0&amp;vtp=1&amp;bt=1&amp;bbb=1"/>
          <p:cNvSpPr/>
          <p:nvPr/>
        </p:nvSpPr>
        <p:spPr>
          <a:xfrm>
            <a:off x="612648" y="466344"/>
            <a:ext cx="10963656" cy="78536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（二）现代文阅读Ⅱ（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本题共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，16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3000" dirty="0"/>
          </a:p>
        </p:txBody>
      </p:sp>
      <p:sp>
        <p:nvSpPr>
          <p:cNvPr id="3" name="QM_4_BD.15_1#71bcf7b8b?pid=2159fc9f6&amp;color=0,0,0&amp;vtp=1&amp;bbb=1&amp;hb=1"/>
          <p:cNvSpPr/>
          <p:nvPr/>
        </p:nvSpPr>
        <p:spPr>
          <a:xfrm>
            <a:off x="612648" y="1115647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（2025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陕西榆林期中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阅读下面的文字，完成6—9题。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寻觅普希金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谢炜如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我从普希金博物馆蹒跚而出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走过一片橡树林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一尊黝黑的普希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金雕像就坐落在稀疏的草地上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。①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诗人在长椅上侧身倚坐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身旁和脚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下摆放着几束鲜花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1#71bcf7b8b?pid=2159fc9f6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注视着这尊黝黑的雕像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我感到普希金是那样的熟悉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小时候听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话剧团的姚锡娟老师给小伙伴们朗诵普希金的童话诗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渔夫和金鱼的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姚锡娟那柔和而有磁性的声音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令我记住了普希金的名字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许多年后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已是文学教书匠的我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进入了普希金的世界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除了课堂上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理论性地讲授普希金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我更喜欢那些充溢着情感的普希金诗歌朗诵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一盒由著名配音演员朗诵的录音磁带风靡一时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令我爱不释手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听乔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榛的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致大海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我仿佛听到了大海这个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自由元素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不羁放纵的喧腾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听童自荣的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致恰达耶夫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好像听到了普希金为正义而跳动的心音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1#71bcf7b8b?pid=2159fc9f6&amp;color=0,0,0&amp;vtp=1&amp;bbb=1&amp;hb=1"/>
          <p:cNvSpPr/>
          <p:nvPr/>
        </p:nvSpPr>
        <p:spPr>
          <a:xfrm>
            <a:off x="612648" y="468000"/>
            <a:ext cx="10963656" cy="5372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听乔榛的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致凯恩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仿佛感受到那个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纯洁之美的精灵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唤醒了处于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囚禁中的诗人的灵感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每当俄罗斯风格的配乐响起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随着那些浑厚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凝重而又富于情感的朗诵喷薄而出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我立刻就萌生出一种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未成曲调先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的感觉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孤独地向雕像行着注目礼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我把一束鲜花献到雕像身旁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再度凝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视着诗人那黝黑的面容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我又似乎觉得普希金是那样陌生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我无法感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受到他的目光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是冷峻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是热烈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是凝重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还是迷茫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？②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我想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倚托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着头颅若有所思的普希金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或许正在以怀疑和贬驳的目光审视着这个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奇异的世界与变幻的人生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1#71bcf7b8b?pid=2159fc9f6&amp;color=0,0,0&amp;vtp=1&amp;bbb=1&amp;hb=1"/>
          <p:cNvSpPr/>
          <p:nvPr/>
        </p:nvSpPr>
        <p:spPr>
          <a:xfrm>
            <a:off x="612648" y="468000"/>
            <a:ext cx="10963656" cy="5372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回望绿荫丛中的普希金村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俯瞰全村的东正教堂的洋葱头尖顶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在夕阳辉映下熠熠生辉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在这个烦嚣的世界上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普希金只行走了短短的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37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他为捍卫荣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誉决斗而死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当肇事者法国贵族丹特斯的枪弹击中他的一刹那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倒在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血泊中的普希金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，③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心中一闪而过的念头是什么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是仇恨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是爱情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是诗歌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还是他孜孜以求的真理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普希金离世之后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镇压十二月党人起义的新沙皇尼古拉一世禁止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人民为普希金举行葬礼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两年后友人们才为他树立了墓碑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墓碑上没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有墓志铭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只镌刻着三行字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1#71bcf7b8b?pid=2159fc9f6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亚历山大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谢尔盖耶维奇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普希金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1799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日生于莫斯科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1837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29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日殁于圣彼得堡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早在普希金决斗的前一年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他墓志铭式的抒情诗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纪念碑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就已经问世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彰显着他为自由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为真理而歌的一生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也表现出对专制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暴君的极大蔑视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屹立在冬宫广场上的纪念石柱被冠以沙皇的姓氏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石柱顶端的青铜天使则按照沙皇的样貌建造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普希金不愿意参加其揭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幕典礼而逃离了圣彼得堡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纪念碑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便喷涌而出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1#71bcf7b8b?pid=2159fc9f6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皇村学校一毕业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普希金就参加了十二月党人领导的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绿灯社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党人把他视为同志和杰出歌手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他抨击专制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歌颂自由的诗歌在贵族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青年和近卫军官兵中广泛流传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致恰达耶夫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发表后迅速以手抄本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的形式传遍了整个俄罗斯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连稍识几个字的士兵都能背诵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沙皇认为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普希金煽动性的诗歌在俄罗斯到处疯传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暗流汹涌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因而判处他流放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南俄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然而其诗歌的魅力却无法抹掉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起义失败后被流放的十二月党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人全都藏着一个徽章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上面刻着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致恰达耶夫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中的几句诗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俄罗斯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要从睡梦中苏醒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在专制暴政的废墟上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将会写上我们姓名的字样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1#71bcf7b8b?pid=2159fc9f6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几年之后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尼古拉一世为笼络人心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把流放中的普希金从南俄召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回到莫斯科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普希金与沙皇有一段意味深长的对话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被流放的人中不少是你的朋友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是的陛下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我与他们很要好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我敬仰过他们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至今依然如此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假如你在圣彼得堡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你也会参加那次起义吗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一定会的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陛下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我所有的朋友都参与谋事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我不会不参加的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spc="-5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普希金以平静的话语毫无畏惧地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高傲地表达了对专制暴君的极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大蔑视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诠释了反抗暴政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追求自由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热爱真理的价值观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1#71bcf7b8b?pid=2159fc9f6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这正是俄贵族精英的精神世界之精髓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在他们心中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爱国和追求真理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这两种思想是融合在一起的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真理高于国家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却是他们的最高价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值观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恰达耶夫这样说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我没有学会蒙着眼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低着头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闭着嘴巴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爱自己的祖国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我发现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一个人只有清晰地认识了自己的祖国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才能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成为一个对祖国有益的人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我认为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盲目钟情者的时代已经过去了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现在我们首先要献身于真理的祖国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这是何等掷地有声的箴言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作为恰达耶夫的好同学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普希金又何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尝不是这样认为的啊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只不过他是以诗歌来表达这一思想而已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1#71bcf7b8b?pid=2159fc9f6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在血腥和铁腕中成长起来的俄罗斯贵族精英深谙真理的价值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们是真理的朝圣者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普希金正是他们的代表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朝圣者绝不会匍匐在专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制暴君的脚下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他以傲然不羁的风骨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铁肩担道义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妙手作弦歌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构起藐视权势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坚持真理的风范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以普希金为代表的俄罗斯贵族精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英们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是追求真理的殉道者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是黑暗中照亮人们心灵的火炬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归途上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静静的白桦林在我眼前一掠而过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白玉般的树干挺拔魁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成排的白桦树如同倚立的诗神缪斯巨大的竖琴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在普希金的拨弄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奏响了多少俯仰沉浮世事的弦歌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1#de6fe2533?pid=10c0fcdfa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的理念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强调在无法确认历史事实的情况下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以存疑的态度留存信史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这是关于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信史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的较早的提法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唐人刘知几在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史通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采撰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篇中也认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为撰写历史一方面要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征求异说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采摭群言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另一方面要避免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苟出异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虚益新事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宋代史家继承了这一优良传统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并在史学活动中不断地丰富和发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展信史理念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首先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在历史记录层面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提出了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记注言动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信史之本原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编次论撰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所次非轻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的认识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从史料来源处着眼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倡议直书求真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保证历史撰述的信实可靠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在历史撰述层面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提出了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信莫如史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 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1#71bcf7b8b?pid=2159fc9f6&amp;color=0,0,0&amp;vtp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它们枝叶繁茂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蓬勃向上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令人感受到它们昂扬勃发的天然野性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如普希金宁折不弯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风骨凛然的品格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普希金诗歌中有毫不造作的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悲天悯人的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醉人心扉的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他只为苍生说人话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不为君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王唱赞歌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天堂上的普希金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也绝不会唱出有一点点媚骨和奴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性的诗歌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有删改）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6_1#77b14aba2?pid=71bcf7b8b&amp;color=0,0,0&amp;vtp=1&amp;bt=1&amp;bbb=1"/>
          <p:cNvSpPr/>
          <p:nvPr/>
        </p:nvSpPr>
        <p:spPr>
          <a:xfrm>
            <a:off x="612648" y="466344"/>
            <a:ext cx="10963656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下列对文章相关内容的理解与分析，不正确的一项是（3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17_1#77b14aba2.bracket?pid=71bcf7b8b&amp;color=0,0,0&amp;vpa=4&amp;vtp=1"/>
          <p:cNvSpPr/>
          <p:nvPr/>
        </p:nvSpPr>
        <p:spPr>
          <a:xfrm>
            <a:off x="10592467" y="409385"/>
            <a:ext cx="495300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5_BD.16_2#77b14aba2.choices?pid=71bcf7b8b&amp;color=0,0,0&amp;vtp=1&amp;bbb=1&amp;hb=1"/>
          <p:cNvSpPr/>
          <p:nvPr/>
        </p:nvSpPr>
        <p:spPr>
          <a:xfrm>
            <a:off x="612648" y="999755"/>
            <a:ext cx="10963656" cy="4800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普希金的《渔夫和金鱼的故事》《致大海》《致恰达耶夫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致凯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》等作品都给作者带来了审美的享受和精神的启迪。</a:t>
            </a:r>
            <a:endParaRPr lang="en-US" altLang="zh-CN" sz="2800" dirty="0"/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普希金的墓碑上没有墓志铭，只镌刻着他的姓名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出生的时间与地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点及死亡的时间与地点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，是因为他曾写过墓志铭式的抒情诗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纪念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》。</a:t>
            </a:r>
            <a:endParaRPr lang="en-US" altLang="zh-CN" sz="2800" dirty="0"/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普希金与沙皇的对话非常坦荡，表达了他对流放的朋友的敬仰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承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认自己若在圣彼得堡会参加起义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，表现出对专制暴君的极大蔑视。</a:t>
            </a:r>
            <a:endParaRPr lang="en-US" altLang="zh-CN" sz="2800" dirty="0"/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恰达耶夫认为要先清晰地认识自己的祖国，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再献身于真理的祖国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普希金与他持有同样的观点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，并用诗歌来表达这样的观点。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8_1#77b14aba2?pid=71bcf7b8b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B项，“是因为他曾写过墓志铭式的抒情诗《纪念碑》”错误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据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“普希金离世之后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墓碑上没有墓志铭，只镌刻着三行字”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可知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不是因为他曾写过墓志铭式的抒情诗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《纪念碑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而是因为当时的政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治形势不允许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9_1#fa6ecadeb?pid=71bcf7b8b&amp;color=0,0,0&amp;vtp=1&amp;bt=1&amp;bbb=1&amp;hb=1"/>
          <p:cNvSpPr/>
          <p:nvPr/>
        </p:nvSpPr>
        <p:spPr>
          <a:xfrm>
            <a:off x="612648" y="466344"/>
            <a:ext cx="10963656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下列对文章中画线句子的分析与鉴赏，不正确的一项是（3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 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20_1#fa6ecadeb.bracket?pid=71bcf7b8b&amp;color=0,0,0&amp;vpa=5&amp;vtp=1"/>
          <p:cNvSpPr/>
          <p:nvPr/>
        </p:nvSpPr>
        <p:spPr>
          <a:xfrm>
            <a:off x="11024267" y="466344"/>
            <a:ext cx="515938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5_BD.19_2#fa6ecadeb.choices?pid=71bcf7b8b&amp;color=0,0,0&amp;vtp=1&amp;bbb=1&amp;hb=1"/>
          <p:cNvSpPr/>
          <p:nvPr/>
        </p:nvSpPr>
        <p:spPr>
          <a:xfrm>
            <a:off x="612648" y="1038490"/>
            <a:ext cx="10963656" cy="477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句子①“摆放着几束鲜花”的细节，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表明了普希金死后所受到的尊崇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与后文作者献花相照应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句子②运用了神态描写，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展现了作者心目中的普希金的善于思考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敢于质疑的形象特征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句子③一连五问，前面是总问，后面是分说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表达了对普希金以死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来捍卫荣誉的大无畏精神的肯定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句子④从作为俄罗斯贵族精英代表的角度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高度评价了普希金对真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理的追求及给人们的精神鼓舞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1_1#fa6ecadeb?pid=71bcf7b8b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C项，“表达了对普希金以死来捍卫荣誉的大无畏精神的肯定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错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。一连串的发问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表现了作者对普希金在生命最后一刻复杂心情的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揣测和思考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，表达了对普希金死亡的惋惜之情。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80_1#468c3aea7?sp=1&amp;pid=71bcf7b8b&amp;color=0,0,0&amp;vtp=1&amp;bt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文章结尾写白桦林有什么作用？请结合文章内容简要分析。（4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81_1#468c3aea7?sp=1&amp;pid=71bcf7b8b&amp;color=0,0,0&amp;vtp=1&amp;bt=1&amp;bbb=1&amp;hb=1&amp;hla=1"/>
          <p:cNvSpPr/>
          <p:nvPr/>
        </p:nvSpPr>
        <p:spPr>
          <a:xfrm>
            <a:off x="612648" y="109538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用对白桦林的景物描写，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渲染普希金故地安静肃穆的氛围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用白桦树象征普希金宁折不弯、风骨凛然的品格。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将白桦树比喻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为诗神的竖琴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，赞美普希金的诗歌俯仰沉浮世事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表达了作者被普希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金精神感染的心情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。（每点2分，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答出两点即可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23_1#468c3aea7?pid=71bcf7b8b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①文中“归途上，静静的白桦林在我眼前一掠而过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弦歌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白桦林进行了细致的描写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，营造出一种安静肃穆的氛围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这种氛围让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读者仿佛置身于普希金的故地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，感受到了那种庄重和神圣。②文中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树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干挺拔魁伟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”“它们枝叶繁茂、蓬勃向上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令人感受到它们昂扬勃发的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天然野性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，一如普希金宁折不弯、风骨凛然的品格”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写白桦树挺拔魁伟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枝叶繁茂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、蓬勃向上，给人一种坚韧不拔、傲然挺立的感觉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这正好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和普希金宁折不弯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、风骨凛然的品格吻合。通过这种象征手法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读者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可以更加直观地感受到普希金的高尚品格。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23_1#468c3aea7?pid=71bcf7b8b&amp;color=0,0,0&amp;vtp=1&amp;bt=1&amp;bbb=1&amp;hb=1"/>
          <p:cNvSpPr/>
          <p:nvPr/>
        </p:nvSpPr>
        <p:spPr>
          <a:xfrm>
            <a:off x="612648" y="468000"/>
            <a:ext cx="10963656" cy="261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200"/>
              </a:lnSpc>
            </a:pPr>
            <a:endParaRPr lang="en-US" altLang="zh-CN" sz="100" b="0" i="0" spc="-990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成排的白桦树如同倚立的诗神缪斯巨大的竖琴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在普希金的拨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弄下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奏响了多少俯仰沉浮世事的弦歌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将白桦树比喻为诗神的竖琴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赞美普希金的诗歌俯仰沉浮世事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，歌颂“真”“善”“美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表达了作者被普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希金精神感染的心情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80_1#c29551d86?sp=1&amp;pid=71bcf7b8b&amp;color=0,0,0&amp;vtp=1&amp;bt=1&amp;bbb=1&amp;hb=1&amp;hltap=1"/>
          <p:cNvSpPr/>
          <p:nvPr/>
        </p:nvSpPr>
        <p:spPr>
          <a:xfrm>
            <a:off x="612648" y="468000"/>
            <a:ext cx="10963656" cy="5257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文章以“寻觅普希金”为线索构架全文，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请结合文章内容简要分析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81_1#c29551d86?sp=1&amp;pid=71bcf7b8b&amp;color=0,0,0&amp;vtp=1&amp;bt=1&amp;bbb=1&amp;hb=1&amp;hla=1"/>
          <p:cNvSpPr/>
          <p:nvPr/>
        </p:nvSpPr>
        <p:spPr>
          <a:xfrm>
            <a:off x="612648" y="1615953"/>
            <a:ext cx="10963656" cy="4089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文章随着探访普希金的足迹，展开所思所感。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作者从普希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金博物馆出来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，注视普希金雕像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回想普希金作品带给自己的精神影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。③作者凝视雕像，猜想普希金目光的内涵。④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作者回望普希金村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想起普希金为捍卫荣誉决斗而死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联想到普希金的墓碑及其抒情诗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纪念碑》。⑤作者回顾普希金与十二月党人的关系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以及与沙皇的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对话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，充分肯定了普希金反抗暴政、追求自由、热爱真理的精神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⑥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在归途中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，作者被普希金诗歌中的真善美感动。（每点1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25_1#c29551d86?pid=71bcf7b8b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①全文是围绕探访普希金的足迹展开的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作者在这个过程中不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断地思考和感受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，表达了对普希金的敬仰和怀念之情。②文中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我从普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希金博物馆蹒跚而出</a:t>
            </a: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一尊黝黑的普希金雕像就坐落在稀疏的草地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”“小时候听话剧团的姚锡娟老师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诗人的灵感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描述了作者在探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访普希金博物馆后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，对普希金雕像的注视和思考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以及普希金作品对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自己精神的影响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。③文中“孤独地向雕像行着注目礼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我无法感受到他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的目光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变幻的人生”，描述了作者对普希金雕像的凝视和思考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猜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想普希金目光中的内涵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。④文中“回望绿荫丛中的普希金村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他为捍卫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1#de6fe2533?pid=10c0fcdfa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的观点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看成史学的第一要义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册府元龟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的总主纂官王钦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若认为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简牍之兴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得失攸纪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善恶无隐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曲直遂分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是故劝沮于斯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见信于来裔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这既是治史的标准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也是衡量史书价值的标准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映出他对待历史和历史撰述的严肃态度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进一步丰富了信史的内涵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史学家欧阳修也从历史撰述层面论说信史问题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并在事实与文采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关系的论述中凸显出信史的意义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言之无文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行而不远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。’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君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子之所学也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言以载事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而文以饰言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事信言文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乃能表见于后世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 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这里的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是要求文字运用恰如其分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25_1#c29551d86?pid=71bcf7b8b&amp;color=0,0,0&amp;vtp=1&amp;bt=1&amp;bbb=1&amp;hb=1"/>
          <p:cNvSpPr/>
          <p:nvPr/>
        </p:nvSpPr>
        <p:spPr>
          <a:xfrm>
            <a:off x="612648" y="468000"/>
            <a:ext cx="10963656" cy="5461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3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荣誉决斗而死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”“早在普希金决斗的前一年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他墓志铭式的抒情诗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纪念碑》就已经问世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”描述了作者在回望普希金村时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想起了普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希金为捍卫荣誉而决斗致死的事情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，以及普希金的墓碑和抒情诗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纪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念碑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》。⑤文中“皇村学校一毕业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党人把他视为同志和杰出歌手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普希金与沙皇有一段意味深长的对话</a:t>
            </a: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回顾了普希金与十二月党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人的关系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，以及他与沙皇的对话，充分肯定了普希金反抗暴政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追求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自由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、热爱真理的精神。⑥文中“普希金诗歌中有毫不造作的‘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真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’</a:t>
            </a: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2800" b="0" i="0" smtClean="0">
              <a:solidFill>
                <a:srgbClr val="FF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不为君王唱赞歌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描述了作者在归途中被普希金诗歌中的真善美感动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这进一步展现了普希金作品的魅力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也体现了作者对普希金的深深敬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仰和怀念之情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816e87440?pid=8ab5969ec&amp;color=0,0,0&amp;vtp=1&amp;bt=1&amp;bbb=1"/>
          <p:cNvSpPr/>
          <p:nvPr/>
        </p:nvSpPr>
        <p:spPr>
          <a:xfrm>
            <a:off x="612648" y="466344"/>
            <a:ext cx="10963656" cy="72663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二、古代诗文阅读（35</a:t>
            </a: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3200" dirty="0"/>
          </a:p>
        </p:txBody>
      </p:sp>
      <p:sp>
        <p:nvSpPr>
          <p:cNvPr id="3" name="C_3_BD#ac8170cbc?pid=816e87440&amp;color=0,0,0&amp;vtp=1&amp;bbb=1"/>
          <p:cNvSpPr/>
          <p:nvPr/>
        </p:nvSpPr>
        <p:spPr>
          <a:xfrm>
            <a:off x="612648" y="1156984"/>
            <a:ext cx="10963656" cy="68122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（一）文言文阅读（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本题共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，20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3000" dirty="0"/>
          </a:p>
        </p:txBody>
      </p:sp>
      <p:sp>
        <p:nvSpPr>
          <p:cNvPr id="4" name="QM_4_BD.26_1#e78b33057?pid=ac8170cbc&amp;color=0,0,0&amp;vtp=1&amp;bbb=1&amp;hb=1"/>
          <p:cNvSpPr/>
          <p:nvPr/>
        </p:nvSpPr>
        <p:spPr>
          <a:xfrm>
            <a:off x="612648" y="1813828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阅读下面的文言文，完成10—14题。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然当此之时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秦国最雄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诸侯方弱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苏秦结之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时六国为一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傧背秦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秦人恐惧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不敢窥兵于关中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天下不交兵者二十有九年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秦国势便形利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权谋之士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咸先驰之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及苏秦死后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张仪连横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诸侯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听之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西向事秦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是故始皇因四塞之固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据崤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函之阻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跨陇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蜀之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5" name="QM_4_BD.26_1#e78b33057?pid=ac8170cbc&amp;color=0,0,0&amp;vtp=1&amp;bbb=1&amp;hb=1&amp;zzd= 6"/>
          <p:cNvSpPr/>
          <p:nvPr/>
        </p:nvSpPr>
        <p:spPr>
          <a:xfrm>
            <a:off x="8594630" y="441732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6_1#e78b33057?pid=ac8170cbc&amp;color=0,0,0&amp;vtp=1&amp;bbb=1&amp;hb=1"/>
          <p:cNvSpPr/>
          <p:nvPr/>
        </p:nvSpPr>
        <p:spPr>
          <a:xfrm>
            <a:off x="612648" y="361320"/>
            <a:ext cx="10963656" cy="548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8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听众人之策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乘六世之烈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以蚕食六国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兼诸侯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并有天下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仗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于谋诈之弊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终于信笃之诚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无道德之教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仁义之化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以缀天下之心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任刑罚以为治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信小术以为道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遂燔烧诗书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坑杀儒士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上小尧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下邈三王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二世愈甚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惠不下施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情不上达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君臣相疑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骨肉相疏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化道浅薄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纲纪坏败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民不见义而悬于不宁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抚天下十四岁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天下大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诈伪之弊也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孔子曰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道之以政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齐之以刑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民免而无耻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道之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以德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齐之以礼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有耻且格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夫使天下有所耻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故化可致也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苟以诈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伪偷活取容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自上为之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何以率下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秦之败也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不亦宜乎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algn="r" latinLnBrk="1">
              <a:lnSpc>
                <a:spcPts val="48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摘编自刘向《〈战国策〉书录》）</a:t>
            </a:r>
            <a:endParaRPr lang="en-US" altLang="zh-CN" sz="2800" dirty="0"/>
          </a:p>
        </p:txBody>
      </p:sp>
      <p:sp>
        <p:nvSpPr>
          <p:cNvPr id="3" name="QM_4_BD.26_1#e78b33057?pid=ac8170cbc&amp;color=0,0,0&amp;vtp=1&amp;bbb=1&amp;hb=1&amp;zzd= 3"/>
          <p:cNvSpPr/>
          <p:nvPr/>
        </p:nvSpPr>
        <p:spPr>
          <a:xfrm>
            <a:off x="10017030" y="23095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QM_4_BD.26_1#e78b33057?pid=ac8170cbc&amp;color=0,0,0&amp;vtp=1&amp;bbb=1&amp;hb=1&amp;zzd= 4"/>
          <p:cNvSpPr/>
          <p:nvPr/>
        </p:nvSpPr>
        <p:spPr>
          <a:xfrm>
            <a:off x="9661430" y="29191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M_4_BD.26_1#e78b33057?pid=ac8170cbc&amp;color=0,0,0&amp;vtp=1&amp;bbb=1&amp;hb=1&amp;zzd= 4"/>
          <p:cNvSpPr/>
          <p:nvPr/>
        </p:nvSpPr>
        <p:spPr>
          <a:xfrm>
            <a:off x="10017030" y="29191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6_2#e78b33057?pid=ac8170cbc&amp;color=0,0,0&amp;vtp=1&amp;bt=1&amp;bbb=1&amp;hb=1"/>
          <p:cNvSpPr/>
          <p:nvPr/>
        </p:nvSpPr>
        <p:spPr>
          <a:xfrm>
            <a:off x="612648" y="466344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借使子婴有庸主之才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仅得中佐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山东虽乱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秦之地可全而有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秦地被山带河以为固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四塞之国也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自缪公以来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至于秦王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二十余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常为诸侯雄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岂世世贤哉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其势居然也且天下尝同心并力而攻秦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矣然困于阻险而不能进岂勇力智慧不足哉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形不利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势不便也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诸侯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起于匹夫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以利合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非有素王之行也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其交未亲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其下未附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彼见秦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阻之难犯也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必退师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安土息民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以待其敝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收弱扶罢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以令大国之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君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不患不得意于海内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贵为天子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富有天下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而身为禽者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其救败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3" name="QM_4_BD.26_2#e78b33057?pid=ac8170cbc&amp;color=0,0,0&amp;vtp=1&amp;bt=1&amp;bbb=1&amp;hb=1&amp;zzd= 9"/>
          <p:cNvSpPr/>
          <p:nvPr/>
        </p:nvSpPr>
        <p:spPr>
          <a:xfrm>
            <a:off x="8950230" y="56733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6_2#e78b33057?pid=ac8170cbc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非也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秦王足己不问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遂过而不变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二世受之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因而不改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暴虐以重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祸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子婴孤立无亲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危弱无辅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三主惑而终身不悟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不亦宜乎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当此时也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世非无深虑知化之士也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然所以不敢尽忠拂过者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秦俗多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忌讳之禁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忠言未卒于口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而身为戮没矣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是以三主失道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忠臣不敢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智士不敢谋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天下已乱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奸不上闻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岂不哀哉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algn="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摘编自贾谊《过秦论》（下篇）］</a:t>
            </a:r>
            <a:endParaRPr lang="en-US" altLang="zh-CN" sz="2800" dirty="0"/>
          </a:p>
        </p:txBody>
      </p:sp>
      <p:sp>
        <p:nvSpPr>
          <p:cNvPr id="3" name="QM_4_BD.26_2#e78b33057?pid=ac8170cbc&amp;color=0,0,0&amp;vtp=1&amp;bt=1&amp;bbb=1&amp;hb=1&amp;zzd= 2"/>
          <p:cNvSpPr/>
          <p:nvPr/>
        </p:nvSpPr>
        <p:spPr>
          <a:xfrm>
            <a:off x="3260630" y="17761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QM_4_BD.26_2#e78b33057?pid=ac8170cbc&amp;color=0,0,0&amp;vtp=1&amp;bt=1&amp;bbb=1&amp;hb=1&amp;zzd= 4"/>
          <p:cNvSpPr/>
          <p:nvPr/>
        </p:nvSpPr>
        <p:spPr>
          <a:xfrm>
            <a:off x="5749830" y="30715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7_1#08e0d995a?pid=e78b33057&amp;color=0,0,0&amp;vtp=1&amp;bt=1&amp;bbb=1&amp;hb=1"/>
          <p:cNvSpPr/>
          <p:nvPr/>
        </p:nvSpPr>
        <p:spPr>
          <a:xfrm>
            <a:off x="612648" y="46634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材料二中画波浪线的部分有三处需要断句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这三处是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其势居然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且天下尝同心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并力而攻秦矣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然困于阻险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而不能进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</a:t>
            </a:r>
            <a:endParaRPr lang="en-US" altLang="zh-CN" sz="100" b="0" i="0" kern="0" spc="-99900" smtClean="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岂勇力智慧不足哉</a:t>
            </a:r>
            <a:endParaRPr lang="en-US" altLang="zh-CN" sz="2800" dirty="0"/>
          </a:p>
        </p:txBody>
      </p:sp>
      <p:sp>
        <p:nvSpPr>
          <p:cNvPr id="3" name="QB_5_AN.28_1#08e0d995a.blank?pid=e78b33057&amp;color=0,0,0&amp;vpa=6&amp;vtp=1&amp;bbb=1&amp;hb=1"/>
          <p:cNvSpPr/>
          <p:nvPr/>
        </p:nvSpPr>
        <p:spPr>
          <a:xfrm>
            <a:off x="612648" y="435864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 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BDF（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每答对一处给1分，超过三处不给分）</a:t>
            </a:r>
            <a:endParaRPr lang="en-US" altLang="zh-CN" sz="2800" dirty="0"/>
          </a:p>
        </p:txBody>
      </p:sp>
      <p:sp>
        <p:nvSpPr>
          <p:cNvPr id="4" name="QB_5_AS.29_1#08e0d995a?pid=e78b33057&amp;color=0,0,0&amp;vtp=1&amp;bbb=1&amp;hb=1"/>
          <p:cNvSpPr/>
          <p:nvPr/>
        </p:nvSpPr>
        <p:spPr>
          <a:xfrm>
            <a:off x="612648" y="308871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“其势居然也”判断句，“也”用于句尾，表判断语气，B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处断开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矣”语气词，用于句尾；“然”用于下句句首，表转折，D处断开。“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连接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“困于阻险”和“不能进”，中间不能断开；“岂”用于下句句首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表反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问语气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，F处断开。</a:t>
            </a:r>
            <a:endParaRPr lang="en-US" altLang="zh-CN" sz="2800" dirty="0"/>
          </a:p>
        </p:txBody>
      </p:sp>
      <p:sp>
        <p:nvSpPr>
          <p:cNvPr id="5" name="QB_5_BD.27_1#08e0d995a?pid=e78b33057&amp;color=0,0,0&amp;vtp=1&amp;bt=1&amp;bbb=1&amp;hb=1&amp;ib=1"/>
          <p:cNvSpPr/>
          <p:nvPr/>
        </p:nvSpPr>
        <p:spPr>
          <a:xfrm>
            <a:off x="2035048" y="1812544"/>
            <a:ext cx="257239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B_5_BD.27_1#08e0d995a?pid=e78b33057&amp;color=0,0,0&amp;vtp=1&amp;bt=1&amp;bbb=1&amp;hb=1&amp;ib=1"/>
          <p:cNvSpPr/>
          <p:nvPr/>
        </p:nvSpPr>
        <p:spPr>
          <a:xfrm>
            <a:off x="2647823" y="1812544"/>
            <a:ext cx="23660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B_5_BD.27_1#08e0d995a?pid=e78b33057&amp;color=0,0,0&amp;vtp=1&amp;bt=1&amp;bbb=1&amp;hb=1&amp;ib=1"/>
          <p:cNvSpPr/>
          <p:nvPr/>
        </p:nvSpPr>
        <p:spPr>
          <a:xfrm>
            <a:off x="5017961" y="1812544"/>
            <a:ext cx="23660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5_BD.27_1#08e0d995a?pid=e78b33057&amp;color=0,0,0&amp;vtp=1&amp;bt=1&amp;bbb=1&amp;hb=1&amp;ib=1"/>
          <p:cNvSpPr/>
          <p:nvPr/>
        </p:nvSpPr>
        <p:spPr>
          <a:xfrm>
            <a:off x="7388098" y="1812544"/>
            <a:ext cx="257239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5_BD.27_1#08e0d995a?pid=e78b33057&amp;color=0,0,0&amp;vtp=1&amp;bt=1&amp;bbb=1&amp;hb=1&amp;ib=1"/>
          <p:cNvSpPr/>
          <p:nvPr/>
        </p:nvSpPr>
        <p:spPr>
          <a:xfrm>
            <a:off x="9423273" y="1812544"/>
            <a:ext cx="21755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5_BD.27_1#08e0d995a?pid=e78b33057&amp;color=0,0,0&amp;vtp=1&amp;bt=1&amp;bbb=1&amp;hb=1&amp;ib=1"/>
          <p:cNvSpPr/>
          <p:nvPr/>
        </p:nvSpPr>
        <p:spPr>
          <a:xfrm>
            <a:off x="11063161" y="1812544"/>
            <a:ext cx="19850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0_1#2a2fc1560?pid=e78b33057&amp;color=0,0,0&amp;vtp=1&amp;bt=1&amp;bbb=1&amp;hb=1"/>
          <p:cNvSpPr/>
          <p:nvPr/>
        </p:nvSpPr>
        <p:spPr>
          <a:xfrm>
            <a:off x="612648" y="468000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下列对材料中加点词语的相关内容的解说，不正确的一项是（3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31_1#2a2fc1560.bracket?pid=e78b33057&amp;color=0,0,0&amp;vpa=7&amp;vtp=1"/>
          <p:cNvSpPr/>
          <p:nvPr/>
        </p:nvSpPr>
        <p:spPr>
          <a:xfrm>
            <a:off x="889666" y="997336"/>
            <a:ext cx="515938" cy="495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5_BD.30_2#2a2fc1560.choices?pid=e78b33057&amp;color=0,0,0&amp;vtp=1&amp;bbb=1&amp;hb=1"/>
          <p:cNvSpPr/>
          <p:nvPr/>
        </p:nvSpPr>
        <p:spPr>
          <a:xfrm>
            <a:off x="612648" y="1552654"/>
            <a:ext cx="10963656" cy="4165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者，代词，指人或事物，与《爱莲说》“莲，花之君子者也”的“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者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用法相同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小，形容词用作动词，此处指轻视，与《大学之道》“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大学之道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在明明德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”中的第一个“明”的用法相同。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为，介词，相当于现代汉语中的“被”，与下文的“忠言未卒于口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身为戮没矣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”的“为”意思和用法相同。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亲，原指父母，此处指亲近可靠的人，与材料一“骨肉相疏”中的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”意思不完全相同。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2_1#2a2fc1560?pid=e78b33057&amp;color=0,0,0&amp;vtp=1&amp;bt=1&amp;bbb=1"/>
          <p:cNvSpPr/>
          <p:nvPr/>
        </p:nvSpPr>
        <p:spPr>
          <a:xfrm>
            <a:off x="612648" y="468000"/>
            <a:ext cx="10963656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800" b="1" i="0" spc="-10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spc="-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10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A项，“用法相同”错误。者，代词，指人或事物/语气助词，表判断。</a:t>
            </a:r>
            <a:endParaRPr lang="en-US" altLang="zh-CN" sz="2800" spc="-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3_1#bea20e429?pid=e78b33057&amp;color=0,0,0&amp;vtp=1&amp;bt=1&amp;bbb=1"/>
          <p:cNvSpPr/>
          <p:nvPr/>
        </p:nvSpPr>
        <p:spPr>
          <a:xfrm>
            <a:off x="612648" y="466344"/>
            <a:ext cx="10963656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下列对材料有关内容的概述，不正确的一项是（3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34_1#bea20e429.bracket?pid=e78b33057&amp;color=0,0,0&amp;vpa=8&amp;vtp=1"/>
          <p:cNvSpPr/>
          <p:nvPr/>
        </p:nvSpPr>
        <p:spPr>
          <a:xfrm>
            <a:off x="9690767" y="466344"/>
            <a:ext cx="515938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5_BD.33_2#bea20e429.choices?pid=e78b33057&amp;color=0,0,0&amp;vtp=1&amp;bbb=1&amp;hb=1"/>
          <p:cNvSpPr/>
          <p:nvPr/>
        </p:nvSpPr>
        <p:spPr>
          <a:xfrm>
            <a:off x="612648" y="1038490"/>
            <a:ext cx="10963656" cy="477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刘向认为，始皇能兼并天下，一方面是利用了秦国的地理优势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另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一方面也和前代国君的功业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、谋士的智慧有关。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刘向引用孔子的观点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阐述了用刑罚和用礼教两种治民之道的不同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，肯定了德教和礼教对于教化民众的重要性。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贾谊认为，六国诸侯如果能采用保持国内安定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休养生息的爱民政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，就可以趁秦国疲惫的时候一举打败它。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贾谊认为，子婴只要有一般君主的才能，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仅仅得到中等的辅助者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凭借秦国险要的地势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，三秦之地是可以保有的。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5_1#bea20e429?pid=e78b33057&amp;color=0,0,0&amp;vtp=1&amp;bt=1&amp;bbb=1&amp;hb=1"/>
          <p:cNvSpPr/>
          <p:nvPr/>
        </p:nvSpPr>
        <p:spPr>
          <a:xfrm>
            <a:off x="612648" y="468000"/>
            <a:ext cx="10963656" cy="1193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D项，“凭借秦国险要的地势，三秦之地是可以保有的”错误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原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文是说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“借使子婴有庸主之才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秦之地可全而有”。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1#de6fe2533?pid=10c0fcdfa&amp;color=0,0,0&amp;vtp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则指认识主体对历史的客观表述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这反映了他以审美的态度追求历史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之真的特点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也说明他对于文采的追求首先是以信史原则为基础的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从而得出了处理二者关系的正确答案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史者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国家之法典也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认识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正是建立在对二者关系正确认识的基础上的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而且把信史提高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到了国法的认识高度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求真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存信是历史撰述的最根本原则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它反映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了史家对历史事实的判定是否客观真实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摘编自宋馥香《宋代史家对信史传统的继承和发展》）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6_1#2c317188f?pid=e78b33057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把材料中画横线的句子翻译成现代汉语。（8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6_BD.37_1#a3de0ce8a?sp=1&amp;pid=2c317188f&amp;color=0,0,0&amp;vtp=1&amp;bbb=1&amp;hb=1"/>
          <p:cNvSpPr/>
          <p:nvPr/>
        </p:nvSpPr>
        <p:spPr>
          <a:xfrm>
            <a:off x="612648" y="108523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道之以德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齐之以礼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有耻且格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</a:t>
            </a:r>
            <a:endParaRPr lang="en-US" altLang="zh-CN" sz="2800" dirty="0"/>
          </a:p>
        </p:txBody>
      </p:sp>
      <p:sp>
        <p:nvSpPr>
          <p:cNvPr id="4" name="QB_6_AN.38_1#a3de0ce8a.blank?pid=2c317188f&amp;color=0,0,0&amp;vpa=9&amp;vtp=1&amp;bbb=1&amp;hb=1"/>
          <p:cNvSpPr/>
          <p:nvPr/>
        </p:nvSpPr>
        <p:spPr>
          <a:xfrm>
            <a:off x="612648" y="1702451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用德行来引导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，用礼仪来整治，（这样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百姓就会有羞愧之心并且人心归服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。（“道”“耻”“格”各1分，大意1分）</a:t>
            </a:r>
            <a:endParaRPr lang="en-US" altLang="zh-CN" sz="2800" dirty="0"/>
          </a:p>
        </p:txBody>
      </p:sp>
      <p:sp>
        <p:nvSpPr>
          <p:cNvPr id="5" name="QB_6_AS.39_1#a3de0ce8a?pid=2c317188f&amp;color=0,0,0&amp;vtp=1&amp;bbb=1"/>
          <p:cNvSpPr/>
          <p:nvPr/>
        </p:nvSpPr>
        <p:spPr>
          <a:xfrm>
            <a:off x="612648" y="3066431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“道”，同“导”，引导；“耻”，羞愧之心；“格”，归服。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0_1#10cc727c5?sp=1&amp;pid=2c317188f&amp;color=0,0,0&amp;vtp=1&amp;bt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安土息民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以待其敝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收弱扶罢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以令大国之君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不患不得意于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海内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S.82_1#10cc727c5?pid=2c317188f&amp;color=0,0,0&amp;vtp=1&amp;bbb=1"/>
          <p:cNvSpPr/>
          <p:nvPr/>
        </p:nvSpPr>
        <p:spPr>
          <a:xfrm>
            <a:off x="612648" y="372435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“息民”，使民休养生息；“罢”，疲乏的人；“患”，担忧。</a:t>
            </a:r>
            <a:endParaRPr lang="en-US" altLang="zh-CN" sz="2800" dirty="0"/>
          </a:p>
        </p:txBody>
      </p:sp>
      <p:sp>
        <p:nvSpPr>
          <p:cNvPr id="4" name="QB_6_AN.81_1#10cc727c5?sp=1&amp;pid=2c317188f&amp;color=0,0,0&amp;vtp=1&amp;bt=1&amp;bbb=1&amp;hb=1&amp;hla=1"/>
          <p:cNvSpPr/>
          <p:nvPr/>
        </p:nvSpPr>
        <p:spPr>
          <a:xfrm>
            <a:off x="612648" y="173546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如果他们能安定本土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，使民休养生息，等待秦的衰败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收容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弱小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，帮助疲乏的人，凭借这些来号令强大的诸侯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就不用担忧在天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下实现不了自己的愿望了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。（“息民”“罢”“患”各1分，大意1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2_1#845f61b40?sp=1&amp;pid=e78b33057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材料二中，导致子婴“孤立无亲，危弱无辅”的原因是什么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请简要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</a:t>
            </a:r>
            <a:endParaRPr lang="en-US" altLang="zh-CN" sz="2800" dirty="0"/>
          </a:p>
        </p:txBody>
      </p:sp>
      <p:sp>
        <p:nvSpPr>
          <p:cNvPr id="3" name="QB_5_AN.43_1#845f61b40.blank?pid=e78b33057&amp;color=0,0,0&amp;vpa=10&amp;vtp=1&amp;bbb=1&amp;hb=1"/>
          <p:cNvSpPr/>
          <p:nvPr/>
        </p:nvSpPr>
        <p:spPr>
          <a:xfrm>
            <a:off x="612648" y="1732920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自身才能平庸；②前二主暴政埋下祸根；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秦俗导致忠臣不敢谏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，智士不敢谋。（每点1分）</a:t>
            </a:r>
            <a:endParaRPr lang="en-US" altLang="zh-CN" sz="2800" dirty="0"/>
          </a:p>
        </p:txBody>
      </p:sp>
      <p:sp>
        <p:nvSpPr>
          <p:cNvPr id="4" name="QB_5_AS.44_1#845f61b40?pid=e78b33057&amp;color=0,0,0&amp;vtp=1&amp;bbb=1&amp;hb=1"/>
          <p:cNvSpPr/>
          <p:nvPr/>
        </p:nvSpPr>
        <p:spPr>
          <a:xfrm>
            <a:off x="612648" y="308935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首先，找出导致子婴“孤立无亲，危弱无辅”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的原因的对应内容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借使子婴有庸主之才，仅得中佐，山东虽乱，秦之地可全而有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秦王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足己不问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暴虐以重祸”“秦俗多忌讳之禁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智士不敢谋”。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然后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根据筛选出的内容分条概括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44_2#845f61b40?pid=e78b33057&amp;color=0,0,0&amp;mp=1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［参考译文］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然而在当时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，秦国最强大，其他诸侯国正弱小，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苏秦联合诸侯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那时六国一体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，来对抗秦国。秦国人害怕，不敢在关中炫耀武力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天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下有二十九年没有战争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。然而秦国地理位置优越，形势有利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善于权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术的谋士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，都争着投奔秦国。等到苏秦死后，张仪献计连横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诸侯采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纳了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，于是向西讨好秦国。因此秦始皇凭借四面险要的地势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坚固的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城郭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，占据崤山、函谷关的天险，兼有陇、蜀二地的富饶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采纳众人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44_2#845f61b40?pid=e78b33057&amp;color=0,0,0&amp;mp=1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的计策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，依仗六代的功业积淀，去逐步侵占六国，兼并诸侯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吞并天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。（秦统一六国之后，）依仗阴谋诡计这种治术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抛弃诚信笃厚的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正道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，不去施行仁义道德的教化，来凝聚天下人心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使用刑罚管理百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姓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，崇信权谋作为治国方略；于是焚烧书籍，活埋读书人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向上小看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、舜，向下轻视三王。秦二世更是变本加厉，对臣下不施恩惠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情就不能向上传达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；君臣互相猜疑，兄弟互相疏远；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教化之道变浅薄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法律制度被毁坏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；百姓见不到大义之举，生活动荡不得安宁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统治天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下十四年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，国家大动荡，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这就是狡诈虚伪的弊端啊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44_2#845f61b40?pid=e78b33057&amp;color=0,0,0&amp;mp=1&amp;vtp=1&amp;bt=1&amp;bbb=1&amp;hb=1"/>
          <p:cNvSpPr/>
          <p:nvPr/>
        </p:nvSpPr>
        <p:spPr>
          <a:xfrm>
            <a:off x="612648" y="468000"/>
            <a:ext cx="10963656" cy="326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200"/>
              </a:lnSpc>
            </a:pPr>
            <a:endParaRPr lang="en-US" altLang="zh-CN" sz="100" b="0" i="0" spc="-990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孔子说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用政令来治理百姓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，用刑法来整顿他们，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百姓仅能免于惩罚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却没有羞愧之心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用德行来引导，用礼仪来整治，（这样</a:t>
            </a: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百姓就会</a:t>
            </a:r>
            <a:endParaRPr lang="en-US" altLang="zh-CN" sz="2800" b="0" i="0" u="sng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有羞愧之心并且人心归服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。”能使天下人有羞愧之心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教化因此就可以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达成了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如果用狡诈虚伪的方法苟且迎合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，取悦于人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从君主和公卿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就这么做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又怎么能给臣下做表率呢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？秦的破灭，不也是应该的吗？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44_3#845f61b40?pid=e78b33057&amp;color=0,0,0&amp;mp=1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假如子婴有一般君主的才能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，仅仅得到中等的辅助者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东方六国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虽然动乱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，但三秦之地也可以保全占有。秦地靠山环河，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形势险固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是个四面有屏障的国家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。从秦穆公以来，直到秦王，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二十多代君王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常常是诸侯中的雄杰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难道是因为他们代代都贤明吗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u="wavy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这是因为地势</a:t>
            </a:r>
            <a:endParaRPr lang="en-US" altLang="zh-CN" sz="2800" b="0" i="0" u="wavy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有利才这样的</a:t>
            </a:r>
            <a:r>
              <a:rPr lang="en-US" altLang="zh-CN" sz="2800" b="0" i="0" u="wavy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。而且天下诸侯曾经同心协力进攻过秦国</a:t>
            </a: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但都为险阻</a:t>
            </a:r>
            <a:endParaRPr lang="en-US" altLang="zh-CN" sz="2800" b="0" i="0" u="wavy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所困而不能前进</a:t>
            </a:r>
            <a:r>
              <a:rPr lang="en-US" altLang="zh-CN" sz="2800" b="0" i="0" u="wavy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，这难道是因为勇气、力量</a:t>
            </a: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u="wavy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智慧不够吗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？是因为地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形地势不利啊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。诸侯起于民间，因为利益而结盟，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并没有帝王的品德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44_3#845f61b40?pid=e78b33057&amp;color=0,0,0&amp;mp=1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他们的结交不亲密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，人民也不归顺他们。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他们见到秦国关隘难以攻下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一定会撤军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如果他们能安定本土，使民休养生息，</a:t>
            </a: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等待秦的衰败</a:t>
            </a: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0" i="0" u="sng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收容弱小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，帮助疲乏的人，凭借这些来号令强大的诸侯</a:t>
            </a: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就不用担忧</a:t>
            </a:r>
            <a:endParaRPr lang="en-US" altLang="zh-CN" sz="2800" b="0" i="0" u="sng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在天下实现不了自己的愿望了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。但是他们贵为天子，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拥有整个天下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却被人擒获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，这是因为他们挽救败局的政策是错误的啊。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秦王自满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不听取群臣的意见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，于是坚持错误不去改变。秦二世即位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又沿袭这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些错误政策不加改变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，并且更加凶残暴虐，从而加重了灾祸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子婴孤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立而身边没有亲近可靠的人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危弱而无人辅佐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44_3#845f61b40?pid=e78b33057&amp;color=0,0,0&amp;mp=1&amp;vtp=1&amp;bt=1&amp;bbb=1&amp;hb=1"/>
          <p:cNvSpPr/>
          <p:nvPr/>
        </p:nvSpPr>
        <p:spPr>
          <a:xfrm>
            <a:off x="612648" y="468000"/>
            <a:ext cx="10963656" cy="391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200"/>
              </a:lnSpc>
            </a:pPr>
            <a:endParaRPr lang="en-US" altLang="zh-CN" sz="100" b="0" i="0" spc="-990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这三代君王昏庸糊涂，终身没有醒悟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，灭亡不也是应该的吗？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当时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国家不是没有深谋远虑、洞察世变的人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，然而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他们之所以不敢竭尽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忠诚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、纠正过失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是因为秦政有许多忌讳禁条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还不等忠言说出口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自己却被杀死了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所以三代君王施政错误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，忠臣不敢直言劝谏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智士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不敢为之谋划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天下已动乱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，奸行邪恶传不到君王耳朵里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这难道不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是很可悲的吗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6c44a4703?pid=816e87440&amp;color=0,0,0&amp;vtp=1&amp;bt=1&amp;bbb=1"/>
          <p:cNvSpPr/>
          <p:nvPr/>
        </p:nvSpPr>
        <p:spPr>
          <a:xfrm>
            <a:off x="612648" y="466344"/>
            <a:ext cx="10963656" cy="78536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（二）古代诗歌阅读（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本题共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，9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3000" dirty="0"/>
          </a:p>
        </p:txBody>
      </p:sp>
      <p:sp>
        <p:nvSpPr>
          <p:cNvPr id="3" name="QM_4_BD.45_1#120373057?pid=6c44a4703&amp;color=0,0,0&amp;vtp=1&amp;bbb=1"/>
          <p:cNvSpPr/>
          <p:nvPr/>
        </p:nvSpPr>
        <p:spPr>
          <a:xfrm>
            <a:off x="612648" y="1115647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阅读下面这首宋诗，完成15—16题。</a:t>
            </a:r>
            <a:endParaRPr lang="en-US" altLang="zh-CN" sz="2800" dirty="0"/>
          </a:p>
        </p:txBody>
      </p:sp>
      <p:sp>
        <p:nvSpPr>
          <p:cNvPr id="4" name="QM_4_BD.45_2#120373057?sp=1&amp;pid=6c44a4703&amp;color=0,0,0&amp;vtp=1&amp;bbb=1"/>
          <p:cNvSpPr/>
          <p:nvPr/>
        </p:nvSpPr>
        <p:spPr>
          <a:xfrm>
            <a:off x="612648" y="1738069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读五代史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曾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巩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唐衰非一日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远自开元中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尚传十四帝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始告历数穷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由来根本强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暴戾岂易攻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嗟哉梁周间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卒莫相始终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兴无累世德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灭若烛向风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当时积薪</a:t>
            </a:r>
            <a:r>
              <a:rPr lang="en-US" altLang="zh-CN" sz="2800" b="0" i="0" baseline="300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2800" b="0" i="0" baseline="300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注</a:t>
            </a:r>
            <a:r>
              <a:rPr lang="en-US" altLang="zh-CN" sz="2800" b="0" i="0" baseline="300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曾宁废歌钟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积薪：比喻隐伏的危机。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2#de6fe2533?pid=10c0fcdfa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两宋时期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随着史学义理化倾向的出现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在史家修史过程中逐渐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形成义理与考辨并重的修史观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理学在宋代兴起发展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反映到史学上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则表现出史学的义理化倾向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这种倾向的主要表现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一是将史学纪实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春秋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所提倡的褒贬书法结合起来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如欧阳修在参与编修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新唐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曾在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进修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唐书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盖又百有五十年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克备一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家之史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以为万世之传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成之至难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理若有待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欧阳修在继承前书的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基础上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笔削旧书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勒成一家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在书中增加表十五卷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创设了前代史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6_1#e91704757?pid=120373057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下列对这首诗的理解和赏析，不正确的一项是（3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47_1#e91704757.bracket?pid=120373057&amp;color=0,0,0&amp;vpa=11&amp;vtp=1"/>
          <p:cNvSpPr/>
          <p:nvPr/>
        </p:nvSpPr>
        <p:spPr>
          <a:xfrm>
            <a:off x="9703467" y="466344"/>
            <a:ext cx="49530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5_BD.46_2#e91704757.choices?pid=120373057&amp;color=0,0,0&amp;vtp=1&amp;bbb=1&amp;hb=1"/>
          <p:cNvSpPr/>
          <p:nvPr/>
        </p:nvSpPr>
        <p:spPr>
          <a:xfrm>
            <a:off x="612648" y="1084591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诗人开篇指出：唐代衰败非一日之因，从开元时就有隐患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却未得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到统治者的重视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诗人认为，国家即使根基牢固，但是面对强大武力，依然容易被攻破。</a:t>
            </a:r>
            <a:endParaRPr lang="en-US" altLang="zh-CN" sz="2800" spc="-5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“嗟哉”表达诗人的感慨之意，他在惋惜五代时期国家不能善始善终。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诗人所说五代各国灭亡的原因，和《五代史伶官传序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中后唐灭亡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有相似之处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8_1#e91704757?pid=120373057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B项，“即使根基牢固，但是面对强大武力，依然容易被攻破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错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。“暴戾岂易攻”是说“暴戾”不容易攻下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而唐代自衰败开始依然传了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十四代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，说明了根基强大的国家不容易灭亡。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80_1#05c6d0315?sp=1&amp;pid=120373057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诗的最后四句对于治国者有哪些启示？请简要分析。（6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81_1#05c6d0315?sp=1&amp;pid=120373057&amp;color=0,0,0&amp;vtp=1&amp;bt=1&amp;bbb=1&amp;hb=1&amp;hla=1"/>
          <p:cNvSpPr/>
          <p:nvPr/>
        </p:nvSpPr>
        <p:spPr>
          <a:xfrm>
            <a:off x="612648" y="109538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治国者要懂得国家应该世代积累德义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诗人运用了比喻的修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辞手法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形象地刻画了没有世德累积的国家会像风中的烛火一样快速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灭亡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。②治国者不能耽于享乐，要有危机意识。诗人用“积薪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比喻隐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藏的危机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，而君主如果不能察觉，仍然沉溺于歌舞之中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灭亡便难以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避免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50_1#05c6d0315?pid=120373057&amp;color=0,0,0&amp;vtp=1&amp;bt=1&amp;bbb=1&amp;hb=1"/>
          <p:cNvSpPr/>
          <p:nvPr/>
        </p:nvSpPr>
        <p:spPr>
          <a:xfrm>
            <a:off x="612648" y="468000"/>
            <a:ext cx="10963656" cy="5372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“兴无累世德”直接点明国家兴盛离不开世代积累的德行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回顾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历史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，诸多前期兴盛的王朝因前代积累下一定善政、德风，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凝聚民心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受到百姓的拥护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，而得以延续，反之则易衰败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这是对治国者品德修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、治国方略层面的要求。“灭若烛向风”运用比喻的修辞手法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形象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地说明了德行不厚的国家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，就像风中的烛火一样，容易走向覆灭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时积薪上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”运用比喻的修辞手法，将隐伏的危机比作积薪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形象地说明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繁荣背后可能潜伏危险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，治国者身处高位，要具备敏锐的洞察力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曾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宁废歌钟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”描绘了不顾隐忧依旧沉迷享乐的场景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警示治国者只有摒弃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奢靡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，专注国事，才能避免重蹈覆辙。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50_2#05c6d0315?pid=120373057&amp;color=0,0,0&amp;mp=1&amp;vtp=1&amp;bt=1&amp;bbb=1&amp;hb=1"/>
          <p:cNvSpPr/>
          <p:nvPr/>
        </p:nvSpPr>
        <p:spPr>
          <a:xfrm>
            <a:off x="612648" y="468000"/>
            <a:ext cx="10963656" cy="5257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［读懂诗歌］</a:t>
            </a:r>
            <a:endParaRPr lang="en-US" altLang="zh-CN" sz="2800" dirty="0"/>
          </a:p>
          <a:p>
            <a:pPr algn="ctr"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读五代史</a:t>
            </a:r>
            <a:endParaRPr lang="en-US" altLang="zh-CN" sz="2800" dirty="0"/>
          </a:p>
          <a:p>
            <a:pPr algn="ctr"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曾</a:t>
            </a: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巩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唐朝的衰落并非一日之间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，其根源可追溯到开元年间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历史上记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载了十四位皇帝的传世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，最终历数耗尽。唐朝自建立以来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一直有着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强大的根基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，然而，暴戾之风怎么能轻易消除？可悲的是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在梁周之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，最终没有一位皇帝能够守住朝纲，全都走向了没落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兴盛时期没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有累世的功德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，灭亡时就如风中的烛火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当时的朝廷中已经有许多隐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伏的危机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，但统治者仍然沉迷歌舞享乐。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4c15d75f7?pid=816e87440&amp;color=0,0,0&amp;vtp=1&amp;bt=1&amp;bbb=1"/>
          <p:cNvSpPr/>
          <p:nvPr/>
        </p:nvSpPr>
        <p:spPr>
          <a:xfrm>
            <a:off x="612648" y="466344"/>
            <a:ext cx="10963656" cy="78536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（三）名篇名句默写（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本题共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，6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3000" dirty="0"/>
          </a:p>
        </p:txBody>
      </p:sp>
      <p:sp>
        <p:nvSpPr>
          <p:cNvPr id="3" name="QO_4_BD.51_1#82aa4aa16?pid=4c15d75f7&amp;color=0,0,0&amp;vtp=1&amp;bbb=1"/>
          <p:cNvSpPr/>
          <p:nvPr/>
        </p:nvSpPr>
        <p:spPr>
          <a:xfrm>
            <a:off x="612648" y="1115647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补写出下列句子中的空缺部分。（6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4" name="QB_5_BD.52_1#efe519071?pid=82aa4aa16&amp;color=0,0,0&amp;vtp=1&amp;bbb=1&amp;hb=1"/>
          <p:cNvSpPr/>
          <p:nvPr/>
        </p:nvSpPr>
        <p:spPr>
          <a:xfrm>
            <a:off x="612648" y="1723909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古之君子谨小慎微，重视“小”处，如司马迁在《屈原列传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一句，表达深远的意义；又如欧阳修在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五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代史伶官传序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中以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一句，指出“小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也会酿成大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的祸患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5" name="QB_5_AN.53_1#efe519071.blank?pid=82aa4aa16&amp;color=0,0,0&amp;vpa=12&amp;vtp=1&amp;bbb=1"/>
          <p:cNvSpPr/>
          <p:nvPr/>
        </p:nvSpPr>
        <p:spPr>
          <a:xfrm>
            <a:off x="780129" y="2341129"/>
            <a:ext cx="34734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其称文小而其指极大</a:t>
            </a:r>
            <a:endParaRPr lang="en-US" altLang="zh-CN" sz="2800" dirty="0"/>
          </a:p>
        </p:txBody>
      </p:sp>
      <p:sp>
        <p:nvSpPr>
          <p:cNvPr id="6" name="QB_5_AN.54_1#efe519071.blank?pid=82aa4aa16&amp;color=0,0,0&amp;vpa=13&amp;vtp=1&amp;bbb=1"/>
          <p:cNvSpPr/>
          <p:nvPr/>
        </p:nvSpPr>
        <p:spPr>
          <a:xfrm>
            <a:off x="3980530" y="2988829"/>
            <a:ext cx="311626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夫祸患常积于忽微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5_1#5844c6444?pid=82aa4aa16&amp;color=0,0,0&amp;mp=1&amp;vtp=1&amp;bt=1&amp;bbb=1&amp;hb=1"/>
          <p:cNvSpPr/>
          <p:nvPr/>
        </p:nvSpPr>
        <p:spPr>
          <a:xfrm>
            <a:off x="612648" y="46634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spc="-5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2）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贾谊《过秦论》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中的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i="0" spc="-5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 spc="-5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pc="-5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两句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，从秦和诸侯两方面对比描述了九国联合进攻秦国这场战争的结局。</a:t>
            </a:r>
            <a:endParaRPr lang="en-US" altLang="zh-CN" sz="2800" spc="-50" dirty="0"/>
          </a:p>
        </p:txBody>
      </p:sp>
      <p:sp>
        <p:nvSpPr>
          <p:cNvPr id="3" name="QB_5_AN.56_1#5844c6444.blank?pid=82aa4aa16&amp;color=0,0,0&amp;mp=1&amp;vpa=14&amp;vtp=1&amp;bbb=1"/>
          <p:cNvSpPr/>
          <p:nvPr/>
        </p:nvSpPr>
        <p:spPr>
          <a:xfrm>
            <a:off x="4771105" y="435864"/>
            <a:ext cx="30591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秦无亡矢遗镞之费</a:t>
            </a:r>
            <a:endParaRPr lang="en-US" altLang="zh-CN" sz="2800" spc="-50" dirty="0"/>
          </a:p>
        </p:txBody>
      </p:sp>
      <p:sp>
        <p:nvSpPr>
          <p:cNvPr id="4" name="QB_5_AN.57_1#5844c6444.blank?pid=82aa4aa16&amp;color=0,0,0&amp;mp=1&amp;vpa=15&amp;vtp=1&amp;bbb=1"/>
          <p:cNvSpPr/>
          <p:nvPr/>
        </p:nvSpPr>
        <p:spPr>
          <a:xfrm>
            <a:off x="8206455" y="435864"/>
            <a:ext cx="30591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而天下诸侯已困矣</a:t>
            </a:r>
            <a:endParaRPr lang="en-US" altLang="zh-CN" sz="2800" spc="-50" dirty="0"/>
          </a:p>
        </p:txBody>
      </p:sp>
      <p:sp>
        <p:nvSpPr>
          <p:cNvPr id="5" name="QB_5_BD.58_1#fb7edfc18?pid=82aa4aa16&amp;color=0,0,0&amp;vtp=1&amp;bbb=1&amp;hb=1"/>
          <p:cNvSpPr/>
          <p:nvPr/>
        </p:nvSpPr>
        <p:spPr>
          <a:xfrm>
            <a:off x="612648" y="180601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誓师大会上，高老师使用《五代史伶官传序》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强调了人的作为和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成功的关系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，启示同学们谋事在人。</a:t>
            </a:r>
            <a:endParaRPr lang="en-US" altLang="zh-CN" sz="2800" dirty="0"/>
          </a:p>
        </p:txBody>
      </p:sp>
      <p:sp>
        <p:nvSpPr>
          <p:cNvPr id="6" name="QB_5_AN.59_1#fb7edfc18.blank?pid=82aa4aa16&amp;color=0,0,0&amp;vpa=16&amp;vtp=1&amp;bbb=1"/>
          <p:cNvSpPr/>
          <p:nvPr/>
        </p:nvSpPr>
        <p:spPr>
          <a:xfrm>
            <a:off x="9136730" y="1775534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虽曰天命</a:t>
            </a:r>
            <a:endParaRPr lang="en-US" altLang="zh-CN" sz="2800" dirty="0"/>
          </a:p>
        </p:txBody>
      </p:sp>
      <p:sp>
        <p:nvSpPr>
          <p:cNvPr id="7" name="QB_5_AN.60_1#fb7edfc18.blank?pid=82aa4aa16&amp;color=0,0,0&amp;vpa=17&amp;vtp=1&amp;bbb=1"/>
          <p:cNvSpPr/>
          <p:nvPr/>
        </p:nvSpPr>
        <p:spPr>
          <a:xfrm>
            <a:off x="610267" y="2423234"/>
            <a:ext cx="65087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岂非人事哉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（每空1分，写错字不得分）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63a137481?pid=914f99a8d&amp;color=0,0,0&amp;vtp=1&amp;bt=1&amp;bbb=1"/>
          <p:cNvSpPr/>
          <p:nvPr/>
        </p:nvSpPr>
        <p:spPr>
          <a:xfrm>
            <a:off x="612648" y="466344"/>
            <a:ext cx="10963656" cy="80365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7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三、语言文字运用（</a:t>
            </a: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本题共</a:t>
            </a: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，20</a:t>
            </a: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3200" dirty="0"/>
          </a:p>
        </p:txBody>
      </p:sp>
      <p:sp>
        <p:nvSpPr>
          <p:cNvPr id="3" name="QM_3_BD.60_1#f96432e28?pid=63a137481&amp;color=0,0,0&amp;vtp=1&amp;bbb=1&amp;hb=1"/>
          <p:cNvSpPr/>
          <p:nvPr/>
        </p:nvSpPr>
        <p:spPr>
          <a:xfrm>
            <a:off x="612648" y="1178391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阅读下面的文字，完成18—22题。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西方人关心为什么活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中国人关心怎么活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西方人关心生命的超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希望活得明白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中国人关心现世的享受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，（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甲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怎样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才能既活得明白又活得痛快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我认为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人应该追求精神的高贵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高贵不是脱离世俗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不是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而是一种精神的独立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人格的高标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是一种潇洒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从容的人生态度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60_1#f96432e28?pid=63a137481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人的崇高与伟大不在于地位的高显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不在于物质的富有和奢侈的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享受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而在于心灵的高贵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中华文化很现实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我们特别关心俗世的幸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福与享受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这和农业文化的世俗与功利密不可分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这种实用主义文化使得许多人把功名利禄这些外在的东西当作人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生追求的目标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而淡忘了心灵的目标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这就给人生带来很多误导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给生命带来不少麻烦甚至灾难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人人都追求成功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尤其是年轻人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乙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对这个问题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的人有不同的看法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的字面意思就是完成功业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  <p:sp>
        <p:nvSpPr>
          <p:cNvPr id="3" name="QM_3_BD.60_1#f96432e28?pid=63a137481&amp;color=0,0,0&amp;vtp=1&amp;bbb=1&amp;hb=1&amp;zzd= 2"/>
          <p:cNvSpPr/>
          <p:nvPr/>
        </p:nvSpPr>
        <p:spPr>
          <a:xfrm>
            <a:off x="6816630" y="17761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QM_3_BD.60_1#f96432e28?pid=63a137481&amp;color=0,0,0&amp;vtp=1&amp;bbb=1&amp;hb=1&amp;zzd= 2"/>
          <p:cNvSpPr/>
          <p:nvPr/>
        </p:nvSpPr>
        <p:spPr>
          <a:xfrm>
            <a:off x="7172230" y="17761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60_1#f96432e28?pid=63a137481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由于每个人的功业不同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成功自然也不可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你能说一个著名影星比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一个普通教师更成功吗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中国有个成语叫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有学者认为这个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追求所谓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是一个庸俗的社会学名词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它的副产品就是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名和利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林语堂先生在晚年将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称作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骗子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就是说人们在向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外追逐中失去了自我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忘记了自己是谁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一些人不按照自己的实际需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要生活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只为别人的喝彩和议论而活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不自觉地为外物所驱使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名与利的奴隶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所以事业成功不代表人生成功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2#de6fe2533?pid=10c0fcdfa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书中没有的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兵志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仪卫志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选举志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欧阳修自己对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春秋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的理解也在一定程度上影响了其史观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他提倡修史要善恶并书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不文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过饰非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二是修史应与义理联系起来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历史撰述不仅是单纯地进行记录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考证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而且要探究其隐藏的一般规律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刘连开说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宋代具有义理化倾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向的史家们不再满足于过去的记载史迹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而要赋予历史事实以新的含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并把事实作为归纳的材料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进而确定支配这些历史现象发生的抽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象规则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即他们常说的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’。”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朱熹就反对以成败论是非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他认为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60_1#f96432e28?pid=63a137481&amp;color=0,0,0&amp;vtp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人生有一千种活法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人生成功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丙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我们不能用一种活法去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否定其他活法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在现实生活中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人们追求成功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这很正常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而且人生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得有一个向前的目标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不然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否则可能很无聊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u="wavy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61_1#ce7c89ef3?sp=1&amp;pid=f96432e28&amp;color=0,0,0&amp;vtp=1&amp;bt=1&amp;bb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请在文中横线处填入恰当的成语。（3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</a:t>
            </a:r>
            <a:endParaRPr lang="en-US" altLang="zh-CN" sz="2800" dirty="0"/>
          </a:p>
        </p:txBody>
      </p:sp>
      <p:sp>
        <p:nvSpPr>
          <p:cNvPr id="3" name="QB_4_AN.62_1#ce7c89ef3.blank?pid=f96432e28&amp;color=0,0,0&amp;vpa=17&amp;vtp=1&amp;bbb=1"/>
          <p:cNvSpPr/>
          <p:nvPr/>
        </p:nvSpPr>
        <p:spPr>
          <a:xfrm>
            <a:off x="1499267" y="1085220"/>
            <a:ext cx="93678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（示例）①自命清高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②一概而论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③大器晚成（每处1分）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63_1#ce7c89ef3?pid=f96432e28&amp;color=0,0,0&amp;vtp=1&amp;bt=1&amp;bbb=1&amp;hb=1"/>
          <p:cNvSpPr/>
          <p:nvPr/>
        </p:nvSpPr>
        <p:spPr>
          <a:xfrm>
            <a:off x="612648" y="372750"/>
            <a:ext cx="10963656" cy="5372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spc="-5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①处，前文谈高贵不是脱离世俗，这里的成语与“脱离世俗”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搭配</a:t>
            </a: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pc="-5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对照后文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“而是一种精神的独立</a:t>
            </a:r>
            <a:r>
              <a:rPr lang="en-US" altLang="zh-CN" sz="2800" b="0" i="0" spc="-5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从容的人生态度”，可填“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自命清高</a:t>
            </a: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b="0" i="0" spc="-5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自命清高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：自以为很高尚。②处，成语所在句子承接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每个人的功业不</a:t>
            </a:r>
            <a:endParaRPr lang="en-US" altLang="zh-CN" sz="2800" b="0" i="0" spc="-5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”这一原因，谈“成功”的结果，；结合“对这个问题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不同的人有不同</a:t>
            </a:r>
            <a:endParaRPr lang="en-US" altLang="zh-CN" sz="2800" b="0" i="0" spc="-5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的看法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”可知，对“成功”的认识不是相同的，要区别对待，可填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一概而</a:t>
            </a:r>
            <a:endParaRPr lang="en-US" altLang="zh-CN" sz="2800" b="0" i="0" spc="-5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论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”。一概而论：用同一标准来对待或处理（多用于否定式）。③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处</a:t>
            </a: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pc="-5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结合后文可知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，所填成语与“成功”这个话题有关，且含有“晚”和“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大器</a:t>
            </a: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endParaRPr lang="en-US" altLang="zh-CN" sz="2800" b="0" i="0" spc="-5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可填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，“大器晚成”。大器晚成：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能担当大事的人物要经过长期的锻炼</a:t>
            </a: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pc="-5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所以成就比较晚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，后来也指年纪较大后才成才或成名。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64_1#ffdb1b269?sp=1&amp;pid=f96432e28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请在文中括号处补写恰当的语句，使整段文字语意完整连贯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内容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贴切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，逻辑严密，每处不超过10个字。（6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endParaRPr lang="en-US" altLang="zh-CN" sz="2800" dirty="0"/>
          </a:p>
        </p:txBody>
      </p:sp>
      <p:sp>
        <p:nvSpPr>
          <p:cNvPr id="3" name="QB_4_AN.65_1#ffdb1b269.blank?pid=f96432e28&amp;color=0,0,0&amp;vpa=18&amp;vtp=1&amp;bbb=1&amp;hb=1"/>
          <p:cNvSpPr/>
          <p:nvPr/>
        </p:nvSpPr>
        <p:spPr>
          <a:xfrm>
            <a:off x="612648" y="1732920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示例）甲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希望活得痛快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乙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但什么是成功呢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丙</a:t>
            </a: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只是其中的一种活法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（每处2分）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66_1#ffdb1b269?pid=f96432e28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甲处，结合后文“怎样才能既活得明白又活得痛快”及前文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西方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希望活得明白”可知，中国人应该是关心活得痛快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甲处应该填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希望活得痛快”。乙处，前文讲“人人都追求成功”，后文先说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对这个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问题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，不同的人有不同的看法”，然后说明对“成功”的理解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由此可推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，甲处是关于“成功”的设问句，可填“但什么是成功呢”。丙处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前文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“人生有一千种活法”，联系后文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我们不能用一种活法去否定其他活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法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”可知，“追求成功”是其中的一种活法，可推知“人生成功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后面应该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填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“只是其中的一种活法”。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67_1#eea4fd837?pid=f96432e28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下列各项中的“现实”与文中加点的“现实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意义和用法相同的一项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68_1#eea4fd837.bracket?pid=f96432e28&amp;color=0,0,0&amp;vpa=19&amp;vtp=1"/>
          <p:cNvSpPr/>
          <p:nvPr/>
        </p:nvSpPr>
        <p:spPr>
          <a:xfrm>
            <a:off x="2489867" y="1123320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4_BD.67_2#eea4fd837.choices?pid=f96432e28&amp;color=0,0,0&amp;vtp=1&amp;bbb=1"/>
          <p:cNvSpPr/>
          <p:nvPr/>
        </p:nvSpPr>
        <p:spPr>
          <a:xfrm>
            <a:off x="612648" y="180665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“轰”的一声，一个响雷将他惊醒，让他从梦中回到现实。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当我是个孩童时我做了许多梦，如今很多梦都已成为现实。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他这个人比较现实，不会轻易答应帮别人的忙。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这部电影反映了不少很现实的问题，深受观众好评。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69_1#eea4fd837?pid=f96432e28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文中加点的“现实”是形容词，作谓语，意思是“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讲究实际功利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项，“现实”是名词，意思是“客观世界”。B项，“现实”是名词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意思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“客观存在的事物”。C项，“现实”是形容词，意思是“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讲究实际功利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与文中加点的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“现实”意义和用法相同。D项，“现实”是形容词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意思是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合于客观情况”。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0_1#ab711458f?sp=1&amp;pid=f96432e28&amp;color=0,0,0&amp;vtp=1&amp;bt=1&amp;bbb=1&amp;hb=1"/>
          <p:cNvSpPr/>
          <p:nvPr/>
        </p:nvSpPr>
        <p:spPr>
          <a:xfrm>
            <a:off x="612648" y="468000"/>
            <a:ext cx="10963656" cy="2336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文中画波浪线的句子有两处表述不当，请进行修改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使语言表达准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确流畅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。可少量增删词语，不得改变原意。（4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</a:t>
            </a:r>
            <a:endParaRPr lang="en-US" altLang="zh-CN" sz="2800" dirty="0"/>
          </a:p>
        </p:txBody>
      </p:sp>
      <p:sp>
        <p:nvSpPr>
          <p:cNvPr id="3" name="QB_4_AN.71_1#ab711458f.blank?pid=f96432e28&amp;color=0,0,0&amp;vpa=20&amp;vtp=1&amp;bbb=1&amp;hb=1"/>
          <p:cNvSpPr/>
          <p:nvPr/>
        </p:nvSpPr>
        <p:spPr>
          <a:xfrm>
            <a:off x="612648" y="1606428"/>
            <a:ext cx="10963656" cy="115214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5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示例）在现实生活中，人们追求成功，这很正常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因为人生得有一个向前的目标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，不然，可能很无聊。（每处2分）</a:t>
            </a:r>
            <a:endParaRPr lang="en-US" altLang="zh-CN" sz="2800" dirty="0"/>
          </a:p>
        </p:txBody>
      </p:sp>
      <p:sp>
        <p:nvSpPr>
          <p:cNvPr id="4" name="QB_4_AS.72_1#ab711458f?pid=f96432e28&amp;color=0,0,0&amp;vtp=1&amp;bbb=1&amp;hb=1"/>
          <p:cNvSpPr/>
          <p:nvPr/>
        </p:nvSpPr>
        <p:spPr>
          <a:xfrm>
            <a:off x="612648" y="2835354"/>
            <a:ext cx="10963656" cy="2921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①关联词语搭配不当。“而且”表递进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人生得有一个向前的目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标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”与前文“人们追求成功，这很正常”之间不是递进关系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而是因果关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，前文是果，此处是因，应该将“而且”改为“因为”。②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语意重复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不然”，意为如果不是这样，与“否则”表达的是同一个意思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可删去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否则”。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80_1#2a9b34d4f?sp=1&amp;pid=f96432e28&amp;color=0,0,0&amp;vtp=1&amp;bt=1&amp;bbb=1&amp;hb=1&amp;hltap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第五段最后一句话“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你能说一个著名影星比一个普通教师更成功吗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是个问句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，却并不表疑问，它起到了什么作用？（4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81_1#2a9b34d4f?sp=1&amp;pid=f96432e28&amp;color=0,0,0&amp;vtp=1&amp;bt=1&amp;bbb=1&amp;hb=1&amp;hla=1"/>
          <p:cNvSpPr/>
          <p:nvPr/>
        </p:nvSpPr>
        <p:spPr>
          <a:xfrm>
            <a:off x="612648" y="173546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这句话是一个无疑而问的反问句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明知故问的设置有利于引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起读者的思考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，增强情感的力度。②强调由于每个人的功业不同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功自然也不同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，表达了作者对成功的独特理解。③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直接跟读者对话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吸引读者注意力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。（答出一点得2分，答出两点得3分，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答出三点得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4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74_1#2a9b34d4f?pid=f96432e28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①结合“你能说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吗”的句子形式可知，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最后一句话是反问句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反问句的特点是明知故问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，意在引起读者的思考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可以起到强调的作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，增强情感的力度。②从语意上看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这句话是以举例的方式表达作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者对成功的独特思考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，以强调前文的结论——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由于每个人的功业不同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成功自然也不同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。③此外，用“你能说”开头，有对话的感觉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可以有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效地吸引读者的注意力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2#de6fe2533?pid=10c0fcdfa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这样就失去了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义理之正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他曾批评左氏说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左氏之病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是以成败论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而不本于义理之正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在朱熹看来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修史应该透过现象去观察背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后的大伦理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不能仅着眼于表面上的成败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治乱兴衰等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当然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也应看到史学的义理化倾向所带来的弊端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一些史家专注褒</a:t>
            </a:r>
            <a:endParaRPr lang="en-US" altLang="zh-CN" sz="2800" b="0" i="0" spc="-5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贬议论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不论史事的真假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甚至会用一些史料来牵强附会自己的议论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spc="-5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与此同时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注重考辨求实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也是宋代史家修史观的主要特征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同于以往的史评类史书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北宋史学家吴缜的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新唐书纠谬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在评论史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事的同时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还对其进行考证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纠误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堪称宋代考据学的一部佳作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4cb39e61b?pid=8ab5969ec&amp;color=0,0,0&amp;vtp=1&amp;bt=1&amp;bbb=1"/>
          <p:cNvSpPr/>
          <p:nvPr/>
        </p:nvSpPr>
        <p:spPr>
          <a:xfrm>
            <a:off x="612648" y="466345"/>
            <a:ext cx="10963656" cy="65836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四、写作（60</a:t>
            </a: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3200" dirty="0"/>
          </a:p>
        </p:txBody>
      </p:sp>
      <p:sp>
        <p:nvSpPr>
          <p:cNvPr id="3" name="QO_3_BD.75_1#0f0a5988f?sp=1&amp;pid=4cb39e61b&amp;color=0,0,0&amp;vtp=1&amp;bbb=1&amp;hb=1"/>
          <p:cNvSpPr/>
          <p:nvPr/>
        </p:nvSpPr>
        <p:spPr>
          <a:xfrm>
            <a:off x="612648" y="1108668"/>
            <a:ext cx="10963656" cy="4673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阅读下面的材料，根据要求写作。（60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欧阳修说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智勇多困于所溺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提醒我们不要沉迷于所爱的事物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而林语堂说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人生必有痴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而后有成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提醒我们必须有所沉迷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才能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有所精进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作为新时代青年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，上述材料对你有哪些启示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请结合材料写一篇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，体现你的感受与思考。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：选准角度，确定立意，明确文体，自拟标题；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不要套作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不得抄袭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；不得泄露个人信息；不少于800个字。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EX.76_1#0f0a5988f?pid=4cb39e61b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［写作指导］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材料中的两个观点在一定程度上呈对立关系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所以这道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题带有很强的思辨性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。第一种观点以《五代史伶官传序》为素材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欧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阳修认为后唐庄宗亡国的原因在于沉迷听戏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，偏爱伶人，以此论证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勇多困于所溺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”的道理，由此可见，欧阳修对“沉迷”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享乐持反对态度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第二种观点则借助林语堂的话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，强调对于一部分人而言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沉迷于心爱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，努力钻研，反而能有所收获，有所成就。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两者都以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“沉迷”为中心，却形成了鲜明的对比，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其主要区别在于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“沉迷”的对象不同。后唐庄宗身为帝王，沉迷的是玩乐之事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而林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EX.76_1#0f0a5988f?pid=4cb39e61b&amp;color=0,0,0&amp;vtp=1&amp;bt=1&amp;bbb=1&amp;hb=1"/>
          <p:cNvSpPr/>
          <p:nvPr/>
        </p:nvSpPr>
        <p:spPr>
          <a:xfrm>
            <a:off x="612648" y="468000"/>
            <a:ext cx="10963656" cy="5372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语堂所说沉迷的事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，是自己喜爱的并且能让自己有收获之事。②“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沉迷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的目的不同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。前者沉迷是为了享乐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而后者则多是为了个人提升和国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家发展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。③“沉迷”的结果不同。前者因为沉迷导致国家覆灭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而后者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却可以在不同领域作出重要贡献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题目要求结合青年的时代使命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、成长环境、理想追求等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思考如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何在青春的道路上正确对待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“沉迷”。写作时，需综合材料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探讨两者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的关系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。一方面，青年要警惕对不良嗜好的沉迷，避免消耗青春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迷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失方向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；另一方面，要有正向的“沉迷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即找到热爱并执着追求的领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，为成长赋能。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EX.76_1#0f0a5988f?pid=4cb39e61b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参考立意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：①执青春之痴，破沉迷之茧；②明辨所痴，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不负韶华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坚守正道，不迷歧途。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AN.77_1#0f0a5988f?pid=4cb39e61b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［佳作展台］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在痴迷与沉溺间寻找平衡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在历史的长河中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，先贤们的智慧如同璀璨星辰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照亮了后人前行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的道路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。欧阳修曾言：“智勇多困于所溺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它警示我们不可沉溺于所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爱之物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，以免迷失自我；而林语堂则提出“人生必有痴，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而后有成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鼓励我们要有痴迷之心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，方能有所精进。作为新时代青年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我们该如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何在这两者之间找到平衡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，既不失热爱，又不至沉溺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要解答这个问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，我们首先需要更深入地分析沉溺和痴迷的异同。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AN.77_1#0f0a5988f?pid=4cb39e61b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从本质上看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痴迷与沉溺都源于对某一事物的强烈兴趣或热爱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然而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，由它们所产生的行为和结果却大相径庭。痴迷，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是一种积极的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建设性的情感投入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。它驱使我们不断学习、探索，激发潜能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助力个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人成长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。痴迷者往往能够保持理性，将心中热爱转化为实际行动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断提升自我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，实现个人价值。比如艺术家对美的追求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科学家对真理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的探索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，都是痴迷精神的体现。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相比之下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，沉溺则是一种消极的、破坏性的情感依赖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它让人陷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入一种无法自拔的状态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，从而忽视现实，丧失理智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甚至损害身心健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AN.77_1#0f0a5988f?pid=4cb39e61b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康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。沉溺者往往被短暂的快乐或欲望迷惑，无法自我约束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最终陷入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困境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。比如一些同学沉溺于网络游戏、过度追星等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都是沉溺的典型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。沉溺不仅无法带来真正的成长，反而可能让人陷入困境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甚至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毁掉人的一生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痴迷与沉溺在行为模式上也存在显著差异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痴迷者往往能够保持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自律和节制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，他们知道如何合理安排时间，平衡学习、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工作与娱乐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他们不会因为热爱某一事物而忽视其他方面的发展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而会将热爱转化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为前进的动力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不断追求更高的目标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AN.77_1#0f0a5988f?pid=4cb39e61b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但沉溺者往往缺乏自我约束能力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，他们无法抵制诱惑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容易陷入一种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无法自拔”的状态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他们可能会因为追求短暂的快乐而牺牲其他方面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的利益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甚至不惜损害身心健康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这种行为模式不仅无法带来真正的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成长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反而可能让人陷入恶性循环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作为新时代青年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，我们应当以痴迷之心追求梦想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以自我约束之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力避免沉溺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。只有在痴迷与沉溺之间找到平衡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我们才能在人生的道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路上走得更远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、更稳。让我们以青春之名，拥抱热爱，拒绝沉溺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共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同书写属于我们的精彩篇章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EX.78_1#0f0a5988f?pid=4cb39e61b&amp;color=0,0,0&amp;vtp=1&amp;bt=1&amp;bb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［作文等级评分标准］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见</a:t>
            </a:r>
            <a:r>
              <a:rPr lang="zh-CN" altLang="en-US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综合检测卷（一）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2#de6fe2533?pid=10c0fcdfa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史学义理化的一个突出特征就是脱离具体的史事空发褒贬议论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用以贴合义理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如朱熹提倡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凡观书史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只有个是与不是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观其是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求其不是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观其不是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求其是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然后便见得义理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只注重追求义理的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是与不是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将史事置于次要位置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这与重视史事考辨的史学传统是相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互矛盾的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宋代史学却能兼顾义理与考辨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究其原因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有以下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三方面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理学的出现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兴起是一个渐进的过程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这一渐进过程促使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一部分理学家也开始关注史学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史学义理与考辨在相互竞争中发展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ADA3"/>
      </a:hlink>
      <a:folHlink>
        <a:srgbClr val="00ADA3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18983</Words>
  <Application>WPS 演示</Application>
  <PresentationFormat>宽屏</PresentationFormat>
  <Paragraphs>840</Paragraphs>
  <Slides>88</Slides>
  <Notes>54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88</vt:i4>
      </vt:variant>
    </vt:vector>
  </HeadingPairs>
  <TitlesOfParts>
    <vt:vector size="100" baseType="lpstr">
      <vt:lpstr>Arial</vt:lpstr>
      <vt:lpstr>宋体</vt:lpstr>
      <vt:lpstr>Wingdings</vt:lpstr>
      <vt:lpstr>Times New Roman</vt:lpstr>
      <vt:lpstr>微软雅黑</vt:lpstr>
      <vt:lpstr>Times New Roman</vt:lpstr>
      <vt:lpstr>楷体</vt:lpstr>
      <vt:lpstr>宋体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21</cp:revision>
  <dcterms:created xsi:type="dcterms:W3CDTF">2025-04-01T09:44:00Z</dcterms:created>
  <dcterms:modified xsi:type="dcterms:W3CDTF">2025-09-02T09:37:52Z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4C8E44E425C74A20997ABB3762308783_12</vt:lpwstr>
  </property>
  <property fmtid="{D5CDD505-2E9C-101B-9397-08002B2CF9AE}" pid="3" name="KSOProductBuildVer">
    <vt:lpwstr>2052-12.1.0.22529</vt:lpwstr>
  </property>
</Properties>
</file>