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314" r:id="rId6"/>
    <p:sldId id="315" r:id="rId7"/>
    <p:sldId id="316" r:id="rId8"/>
    <p:sldId id="258" r:id="rId9"/>
    <p:sldId id="317" r:id="rId10"/>
    <p:sldId id="318" r:id="rId11"/>
    <p:sldId id="319" r:id="rId12"/>
    <p:sldId id="320" r:id="rId13"/>
    <p:sldId id="321" r:id="rId14"/>
    <p:sldId id="259" r:id="rId15"/>
    <p:sldId id="322" r:id="rId16"/>
    <p:sldId id="323" r:id="rId17"/>
    <p:sldId id="260" r:id="rId18"/>
    <p:sldId id="261" r:id="rId19"/>
    <p:sldId id="262" r:id="rId20"/>
    <p:sldId id="263" r:id="rId21"/>
    <p:sldId id="264" r:id="rId22"/>
    <p:sldId id="265" r:id="rId23"/>
    <p:sldId id="266" r:id="rId24"/>
    <p:sldId id="267" r:id="rId25"/>
    <p:sldId id="268" r:id="rId26"/>
    <p:sldId id="269" r:id="rId27"/>
    <p:sldId id="324" r:id="rId28"/>
    <p:sldId id="325" r:id="rId29"/>
    <p:sldId id="270" r:id="rId30"/>
    <p:sldId id="326" r:id="rId31"/>
    <p:sldId id="327" r:id="rId32"/>
    <p:sldId id="328" r:id="rId33"/>
    <p:sldId id="329" r:id="rId34"/>
    <p:sldId id="330" r:id="rId35"/>
    <p:sldId id="271" r:id="rId36"/>
    <p:sldId id="272" r:id="rId37"/>
    <p:sldId id="273" r:id="rId38"/>
    <p:sldId id="274" r:id="rId39"/>
    <p:sldId id="275" r:id="rId40"/>
    <p:sldId id="276" r:id="rId41"/>
    <p:sldId id="277" r:id="rId42"/>
    <p:sldId id="278" r:id="rId43"/>
    <p:sldId id="331" r:id="rId44"/>
    <p:sldId id="279" r:id="rId45"/>
    <p:sldId id="332" r:id="rId46"/>
    <p:sldId id="333" r:id="rId47"/>
    <p:sldId id="280" r:id="rId48"/>
    <p:sldId id="334" r:id="rId49"/>
    <p:sldId id="281" r:id="rId50"/>
    <p:sldId id="282" r:id="rId51"/>
    <p:sldId id="283" r:id="rId52"/>
    <p:sldId id="284" r:id="rId53"/>
    <p:sldId id="285" r:id="rId54"/>
    <p:sldId id="286" r:id="rId55"/>
    <p:sldId id="287" r:id="rId56"/>
    <p:sldId id="288" r:id="rId57"/>
    <p:sldId id="335" r:id="rId58"/>
    <p:sldId id="336" r:id="rId59"/>
    <p:sldId id="337" r:id="rId60"/>
    <p:sldId id="289" r:id="rId61"/>
    <p:sldId id="338" r:id="rId62"/>
    <p:sldId id="339" r:id="rId63"/>
    <p:sldId id="290" r:id="rId64"/>
    <p:sldId id="291" r:id="rId65"/>
    <p:sldId id="292" r:id="rId66"/>
    <p:sldId id="293" r:id="rId67"/>
    <p:sldId id="294" r:id="rId68"/>
    <p:sldId id="295" r:id="rId69"/>
    <p:sldId id="296" r:id="rId70"/>
    <p:sldId id="297" r:id="rId71"/>
    <p:sldId id="298" r:id="rId72"/>
    <p:sldId id="340" r:id="rId73"/>
    <p:sldId id="341" r:id="rId74"/>
    <p:sldId id="299" r:id="rId75"/>
    <p:sldId id="300" r:id="rId76"/>
    <p:sldId id="301" r:id="rId77"/>
    <p:sldId id="302" r:id="rId78"/>
    <p:sldId id="303" r:id="rId79"/>
    <p:sldId id="304" r:id="rId80"/>
    <p:sldId id="305" r:id="rId81"/>
    <p:sldId id="306" r:id="rId82"/>
    <p:sldId id="307" r:id="rId83"/>
    <p:sldId id="308" r:id="rId84"/>
    <p:sldId id="342" r:id="rId85"/>
    <p:sldId id="309" r:id="rId86"/>
    <p:sldId id="343" r:id="rId87"/>
    <p:sldId id="344" r:id="rId88"/>
    <p:sldId id="345" r:id="rId89"/>
    <p:sldId id="346" r:id="rId90"/>
    <p:sldId id="310" r:id="rId91"/>
    <p:sldId id="311" r:id="rId92"/>
    <p:sldId id="312" r:id="rId9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6" Type="http://schemas.openxmlformats.org/officeDocument/2006/relationships/tableStyles" Target="tableStyles.xml"/><Relationship Id="rId95" Type="http://schemas.openxmlformats.org/officeDocument/2006/relationships/viewProps" Target="viewProps.xml"/><Relationship Id="rId94" Type="http://schemas.openxmlformats.org/officeDocument/2006/relationships/presProps" Target="presProps.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35.xml"/><Relationship Id="rId8" Type="http://schemas.openxmlformats.org/officeDocument/2006/relationships/slide" Target="../slides/slide33.xml"/><Relationship Id="rId7" Type="http://schemas.openxmlformats.org/officeDocument/2006/relationships/slide" Target="../slides/slide22.xml"/><Relationship Id="rId6" Type="http://schemas.openxmlformats.org/officeDocument/2006/relationships/slide" Target="../slides/slide21.xml"/><Relationship Id="rId5" Type="http://schemas.openxmlformats.org/officeDocument/2006/relationships/slide" Target="../slides/slide19.xml"/><Relationship Id="rId4" Type="http://schemas.openxmlformats.org/officeDocument/2006/relationships/slide" Target="../slides/slide17.xml"/><Relationship Id="rId3" Type="http://schemas.openxmlformats.org/officeDocument/2006/relationships/slide" Target="../slides/slide15.xml"/><Relationship Id="rId25" Type="http://schemas.openxmlformats.org/officeDocument/2006/relationships/slide" Target="../slides/slide80.xml"/><Relationship Id="rId24" Type="http://schemas.openxmlformats.org/officeDocument/2006/relationships/slide" Target="../slides/slide78.xml"/><Relationship Id="rId23" Type="http://schemas.openxmlformats.org/officeDocument/2006/relationships/slide" Target="../slides/slide76.xml"/><Relationship Id="rId22" Type="http://schemas.openxmlformats.org/officeDocument/2006/relationships/slide" Target="../slides/slide75.xml"/><Relationship Id="rId21" Type="http://schemas.openxmlformats.org/officeDocument/2006/relationships/slide" Target="../slides/slide73.xml"/><Relationship Id="rId20" Type="http://schemas.openxmlformats.org/officeDocument/2006/relationships/slide" Target="../slides/slide72.xml"/><Relationship Id="rId2" Type="http://schemas.openxmlformats.org/officeDocument/2006/relationships/image" Target="../media/image4.jpeg"/><Relationship Id="rId19" Type="http://schemas.openxmlformats.org/officeDocument/2006/relationships/slide" Target="../slides/slide67.xml"/><Relationship Id="rId18" Type="http://schemas.openxmlformats.org/officeDocument/2006/relationships/slide" Target="../slides/slide64.xml"/><Relationship Id="rId17" Type="http://schemas.openxmlformats.org/officeDocument/2006/relationships/slide" Target="../slides/slide62.xml"/><Relationship Id="rId16" Type="http://schemas.openxmlformats.org/officeDocument/2006/relationships/slide" Target="../slides/slide53.xml"/><Relationship Id="rId15" Type="http://schemas.openxmlformats.org/officeDocument/2006/relationships/slide" Target="../slides/slide51.xml"/><Relationship Id="rId14" Type="http://schemas.openxmlformats.org/officeDocument/2006/relationships/slide" Target="../slides/slide49.xml"/><Relationship Id="rId13" Type="http://schemas.openxmlformats.org/officeDocument/2006/relationships/slide" Target="../slides/slide48.xml"/><Relationship Id="rId12" Type="http://schemas.openxmlformats.org/officeDocument/2006/relationships/slide" Target="../slides/slide47.xml"/><Relationship Id="rId11" Type="http://schemas.openxmlformats.org/officeDocument/2006/relationships/slide" Target="../slides/slide39.xml"/><Relationship Id="rId10" Type="http://schemas.openxmlformats.org/officeDocument/2006/relationships/slide" Target="../slides/slide37.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ded3b01d9be91800a4c#tid=67ea661486574f0009e16f0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选择性必修中册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d68d9f5d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3b98f0ef9&amp;cid=3b98f0ef9&amp;vtp=1">
            <a:hlinkClick r:id="rId3" action="ppaction://hlinksldjump"/>
          </p:cNvPr>
          <p:cNvSpPr/>
          <p:nvPr/>
        </p:nvSpPr>
        <p:spPr>
          <a:xfrm>
            <a:off x="33832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d3c076115&amp;cid=d3c076115&amp;vtp=1">
            <a:hlinkClick r:id="rId4" action="ppaction://hlinksldjump"/>
          </p:cNvPr>
          <p:cNvSpPr/>
          <p:nvPr/>
        </p:nvSpPr>
        <p:spPr>
          <a:xfrm>
            <a:off x="91440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292e933e5&amp;cid=292e933e5&amp;vtp=1">
            <a:hlinkClick r:id="rId5" action="ppaction://hlinksldjump"/>
          </p:cNvPr>
          <p:cNvSpPr/>
          <p:nvPr/>
        </p:nvSpPr>
        <p:spPr>
          <a:xfrm>
            <a:off x="149047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e761307cf&amp;cid=e761307cf&amp;vtp=1">
            <a:hlinkClick r:id="rId6" action="ppaction://hlinksldjump"/>
          </p:cNvPr>
          <p:cNvSpPr/>
          <p:nvPr/>
        </p:nvSpPr>
        <p:spPr>
          <a:xfrm>
            <a:off x="206654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2116ea090&amp;cid=2116ea090&amp;vtp=1">
            <a:hlinkClick r:id="rId7" action="ppaction://hlinksldjump"/>
          </p:cNvPr>
          <p:cNvSpPr/>
          <p:nvPr/>
        </p:nvSpPr>
        <p:spPr>
          <a:xfrm>
            <a:off x="264261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86b8d92ae&amp;cid=86b8d92ae&amp;vtp=1">
            <a:hlinkClick r:id="rId8" action="ppaction://hlinksldjump"/>
          </p:cNvPr>
          <p:cNvSpPr/>
          <p:nvPr/>
        </p:nvSpPr>
        <p:spPr>
          <a:xfrm>
            <a:off x="321868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0b509aae9&amp;cid=0b509aae9&amp;vtp=1">
            <a:hlinkClick r:id="rId9" action="ppaction://hlinksldjump"/>
          </p:cNvPr>
          <p:cNvSpPr/>
          <p:nvPr/>
        </p:nvSpPr>
        <p:spPr>
          <a:xfrm>
            <a:off x="379476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e64eaed26&amp;cid=e64eaed26&amp;vtp=1">
            <a:hlinkClick r:id="rId10" action="ppaction://hlinksldjump"/>
          </p:cNvPr>
          <p:cNvSpPr/>
          <p:nvPr/>
        </p:nvSpPr>
        <p:spPr>
          <a:xfrm>
            <a:off x="437083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943cd5558&amp;cid=943cd5558&amp;vtp=1">
            <a:hlinkClick r:id="rId11" action="ppaction://hlinksldjump"/>
          </p:cNvPr>
          <p:cNvSpPr/>
          <p:nvPr/>
        </p:nvSpPr>
        <p:spPr>
          <a:xfrm>
            <a:off x="494690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f4f0cd83d&amp;cid=f4f0cd83d&amp;vtp=1">
            <a:hlinkClick r:id="rId12" action="ppaction://hlinksldjump"/>
          </p:cNvPr>
          <p:cNvSpPr/>
          <p:nvPr/>
        </p:nvSpPr>
        <p:spPr>
          <a:xfrm>
            <a:off x="552297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
        <p:nvSpPr>
          <p:cNvPr id="14" name="C_0#auto_editor_catalog_0?lid=20477eb29&amp;cid=20477eb29&amp;vtp=1">
            <a:hlinkClick r:id="rId13" action="ppaction://hlinksldjump"/>
          </p:cNvPr>
          <p:cNvSpPr/>
          <p:nvPr/>
        </p:nvSpPr>
        <p:spPr>
          <a:xfrm>
            <a:off x="609904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sz="2200" dirty="0"/>
          </a:p>
        </p:txBody>
      </p:sp>
      <p:sp>
        <p:nvSpPr>
          <p:cNvPr id="15" name="C_0#auto_editor_catalog_0?lid=13d8c29e0&amp;cid=13d8c29e0&amp;vtp=1">
            <a:hlinkClick r:id="rId14" action="ppaction://hlinksldjump"/>
          </p:cNvPr>
          <p:cNvSpPr/>
          <p:nvPr/>
        </p:nvSpPr>
        <p:spPr>
          <a:xfrm>
            <a:off x="667512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sz="2200" dirty="0"/>
          </a:p>
        </p:txBody>
      </p:sp>
      <p:sp>
        <p:nvSpPr>
          <p:cNvPr id="16" name="C_0#auto_editor_catalog_0?lid=f1797b4c0&amp;cid=f1797b4c0&amp;vtp=1">
            <a:hlinkClick r:id="rId15" action="ppaction://hlinksldjump"/>
          </p:cNvPr>
          <p:cNvSpPr/>
          <p:nvPr/>
        </p:nvSpPr>
        <p:spPr>
          <a:xfrm>
            <a:off x="724204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sz="2200" dirty="0"/>
          </a:p>
        </p:txBody>
      </p:sp>
      <p:sp>
        <p:nvSpPr>
          <p:cNvPr id="17" name="C_0#auto_editor_catalog_0?lid=1043991dd&amp;cid=1043991dd&amp;vtp=1">
            <a:hlinkClick r:id="rId16" action="ppaction://hlinksldjump"/>
          </p:cNvPr>
          <p:cNvSpPr/>
          <p:nvPr/>
        </p:nvSpPr>
        <p:spPr>
          <a:xfrm>
            <a:off x="781812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sz="2200" dirty="0"/>
          </a:p>
        </p:txBody>
      </p:sp>
      <p:sp>
        <p:nvSpPr>
          <p:cNvPr id="18" name="C_0#auto_editor_catalog_0?lid=814bd800b&amp;cid=814bd800b&amp;vtp=1">
            <a:hlinkClick r:id="rId17" action="ppaction://hlinksldjump"/>
          </p:cNvPr>
          <p:cNvSpPr/>
          <p:nvPr/>
        </p:nvSpPr>
        <p:spPr>
          <a:xfrm>
            <a:off x="839419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sz="2200" dirty="0"/>
          </a:p>
        </p:txBody>
      </p:sp>
      <p:sp>
        <p:nvSpPr>
          <p:cNvPr id="19" name="C_0#auto_editor_catalog_0?lid=7d5bc06c1&amp;cid=7d5bc06c1&amp;vtp=1">
            <a:hlinkClick r:id="rId18" action="ppaction://hlinksldjump"/>
          </p:cNvPr>
          <p:cNvSpPr/>
          <p:nvPr/>
        </p:nvSpPr>
        <p:spPr>
          <a:xfrm>
            <a:off x="897026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sz="2200" dirty="0"/>
          </a:p>
        </p:txBody>
      </p:sp>
      <p:sp>
        <p:nvSpPr>
          <p:cNvPr id="20" name="C_0#auto_editor_catalog_0?lid=79c004d4a&amp;cid=79c004d4a&amp;vtp=1">
            <a:hlinkClick r:id="rId19" action="ppaction://hlinksldjump"/>
          </p:cNvPr>
          <p:cNvSpPr/>
          <p:nvPr/>
        </p:nvSpPr>
        <p:spPr>
          <a:xfrm>
            <a:off x="954633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sz="2200" dirty="0"/>
          </a:p>
        </p:txBody>
      </p:sp>
      <p:sp>
        <p:nvSpPr>
          <p:cNvPr id="21" name="C_0#auto_editor_catalog_0?lid=a743ffc18&amp;cid=a743ffc18&amp;vtp=1">
            <a:hlinkClick r:id="rId20" action="ppaction://hlinksldjump"/>
          </p:cNvPr>
          <p:cNvSpPr/>
          <p:nvPr/>
        </p:nvSpPr>
        <p:spPr>
          <a:xfrm>
            <a:off x="1012240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sz="2200" dirty="0"/>
          </a:p>
        </p:txBody>
      </p:sp>
      <p:sp>
        <p:nvSpPr>
          <p:cNvPr id="22" name="C_0#auto_editor_catalog_0?lid=6d4e383ff&amp;cid=6d4e383ff&amp;vtp=1">
            <a:hlinkClick r:id="rId21" action="ppaction://hlinksldjump"/>
          </p:cNvPr>
          <p:cNvSpPr/>
          <p:nvPr/>
        </p:nvSpPr>
        <p:spPr>
          <a:xfrm>
            <a:off x="1069848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19</a:t>
            </a:r>
            <a:endParaRPr lang="en-US" sz="2200" dirty="0"/>
          </a:p>
        </p:txBody>
      </p:sp>
      <p:sp>
        <p:nvSpPr>
          <p:cNvPr id="23" name="C_0#auto_editor_catalog_0?lid=e62af99a1&amp;cid=e62af99a1&amp;vtp=1">
            <a:hlinkClick r:id="rId22" action="ppaction://hlinksldjump"/>
          </p:cNvPr>
          <p:cNvSpPr/>
          <p:nvPr/>
        </p:nvSpPr>
        <p:spPr>
          <a:xfrm>
            <a:off x="1127455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a:t>
            </a:r>
            <a:endParaRPr lang="en-US" sz="2200" dirty="0"/>
          </a:p>
        </p:txBody>
      </p:sp>
      <p:sp>
        <p:nvSpPr>
          <p:cNvPr id="24" name="C_0#auto_editor_catalog_0?lid=33d93e8f0&amp;cid=33d93e8f0&amp;vtp=1">
            <a:hlinkClick r:id="rId23"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21</a:t>
            </a:r>
            <a:endParaRPr lang="en-US" sz="2200" dirty="0"/>
          </a:p>
        </p:txBody>
      </p:sp>
      <p:sp>
        <p:nvSpPr>
          <p:cNvPr id="25" name="C_0#auto_editor_catalog_0?lid=765b4e8bf&amp;cid=765b4e8bf&amp;vtp=1">
            <a:hlinkClick r:id="rId24"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22</a:t>
            </a:r>
            <a:endParaRPr lang="en-US" sz="2200" dirty="0"/>
          </a:p>
        </p:txBody>
      </p:sp>
      <p:sp>
        <p:nvSpPr>
          <p:cNvPr id="26" name="C_0#auto_editor_catalog_0?lid=5475edbb8&amp;cid=5475edbb8&amp;vtp=1">
            <a:hlinkClick r:id="rId25"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23</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d68d9f5d9.fixed?color=0,173,163&amp;vtp=1&amp;bbb=1"/>
          <p:cNvSpPr/>
          <p:nvPr/>
        </p:nvSpPr>
        <p:spPr>
          <a:xfrm>
            <a:off x="0" y="1956816"/>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配套试卷</a:t>
            </a:r>
            <a:endParaRPr lang="en-US" altLang="zh-CN" sz="5000" dirty="0"/>
          </a:p>
        </p:txBody>
      </p:sp>
      <p:sp>
        <p:nvSpPr>
          <p:cNvPr id="3" name="C_1_BD#d68d9f5d9.fixed?color=0,173,163&amp;vtp=1&amp;bbb=1"/>
          <p:cNvSpPr/>
          <p:nvPr/>
        </p:nvSpPr>
        <p:spPr>
          <a:xfrm>
            <a:off x="603504" y="3383280"/>
            <a:ext cx="10872216" cy="795528"/>
          </a:xfrm>
          <a:prstGeom prst="rect">
            <a:avLst/>
          </a:prstGeom>
          <a:noFill/>
        </p:spPr>
        <p:txBody>
          <a:bodyPr wrap="none" lIns="0" tIns="0" rIns="0" bIns="0" rtlCol="0" anchor="ctr"/>
          <a:lstStyle/>
          <a:p>
            <a:pPr algn="ctr" latinLnBrk="1">
              <a:lnSpc>
                <a:spcPts val="5000"/>
              </a:lnSpc>
            </a:pPr>
            <a:r>
              <a:rPr lang="zh-CN" altLang="en-US" sz="40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综合</a:t>
            </a:r>
            <a:r>
              <a:rPr lang="en-US" altLang="zh-CN" sz="40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检测卷</a:t>
            </a:r>
            <a:r>
              <a:rPr lang="zh-CN" altLang="en-US" sz="40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40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zh-CN" altLang="en-US" sz="40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9f440fad?pid=235acdaf4&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和治理能力现代化的总体目标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该改的必须坚决改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但对有些不能改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什么时候都坚决不改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这就是坚定理论自信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发挥马克思主义指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导作用的体现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坚持理论指导和实践探索辩证统一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必须推动实践基础上的理论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马克思主义具有与时俱进的理论品质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它给我们提供的是科学</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指南而不是具体教条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坚持马克思主义必须在坚持中发展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在发展中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如果没有发展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就脱离了时代和实践要求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生机就会停止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能发挥应有的指导作用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也就谈不上坚持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9f440fad?pid=235acdaf4&amp;color=0,0,0&amp;vtp=1&amp;bt=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只有发展才能更好地坚持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近百年来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我们党不断推进马克思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主义与中国实际相结合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先后形成了毛泽东思想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邓小平理论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重要思想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科学发展观和习近平新时代中国特色社会主义思想等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创新理论成果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对引领中国革命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建设和改革实践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发挥了巨大指导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摘编自戚义明《坚持理论和实践的辩证统一》）</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f9f440fad?pid=235acdaf4&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自中国的</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普罗米修斯</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们从遥远的欧洲</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盗来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思想火种</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马克思主</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义与中国具体实际相结合的程度就一直在深层次上决定着中国的发展节</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奏</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而以实践作为检验真理的标准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达到了对马克思主义</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毛泽东思想</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的完整准确的理解</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促成了对中国国情及中国社会主义所处历史阶段的</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正确认识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在当年的时空背景下</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正是真理标准大讨论所创设的这些条</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件的有机耦合</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开启了马克思主义同中国实际相结合的新阶段</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f9f440fad?pid=235acdaf4&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一个中心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两个基本点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五位一体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总体布局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四个全面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略布局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基本实现社会主义现代化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富强民主文明和谐美丽的社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会主义现代化强国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什么是社会主义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怎样建设社会主义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续思考中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解放和发展生产力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消灭贫穷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的持续探索中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主义中国化不断推进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中国特色社会主义理论引领这项伟大而崭新的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接续照亮民族复兴的伟大历程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大锅饭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大包干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以阶级斗争为纲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以经济建设为中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单一公有制转化为公有制为主体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多种所有制经济共同发展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f9f440fad?pid=235acdaf4&amp;color=0,0,0&amp;vtp=1&amp;bt=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国大地上划出了一个个经济特区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社会主义国家形成了市场经济体系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凭借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大胆地试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大胆地闯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的实践勇气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凭借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摸着石头过河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的实践智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改革开放实现了观念创新和实践探索相互促进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回答了中国发展</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回应了时代向马克思主义中国化提出的现实命题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摘编自关铭闻《坚定改革开放再出发的信念——纪念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实践是检验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真理的唯一标准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〉刊发四十周年》）</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3b98f0ef9?pid=f9f440fad&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下列对材料相关内容的理解和分析，正确的一项是（3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_1#3b98f0ef9.bracket?pid=f9f440fad&amp;color=0,0,0&amp;vpa=1&amp;vtp=1"/>
          <p:cNvSpPr/>
          <p:nvPr/>
        </p:nvSpPr>
        <p:spPr>
          <a:xfrm>
            <a:off x="102241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5_BD.2_2#3b98f0ef9.choices?pid=f9f440fad&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作为我国制度优势的最佳证明，“中国之治”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不仅符合我国的国情</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还有着深厚的实践基础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马克思认为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那些具备一定思想认识的人一定能成为实践这一全部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社会生活本质的主体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只要能坚定“四个自信”，尊重群众首创精神与推动理论创新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就能</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落实理论和实践的统一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中国发展节奏不仅证明中国特色社会主义制度具有优越性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还影响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着马克思主义与中国实际相结合的程度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3b98f0ef9?pid=f9f440fad&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B项，“那些具备一定思想认识的人一定能成为</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的主体”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材料二说的是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“马克思主义认为，全部社会生活在本质上是实践的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实践的主体是具有一定思想认识的人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并不是说有一定思想认识的人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一定能成为实践的主体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。C项，“只要</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”的表述过于绝对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，坚持理论指导和实践探索辩证统一，不仅要坚定</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四个自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”，尊重群众首创精神与推动理论创新，还有其他方面。D项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。材料三说的是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马克思主义与中国具体实际相结合的程度就一直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在深层次上决定着中国的发展节奏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3c076115?pid=f9f440fad&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根据三则材料，下列说法不正确的一项是（3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6_1#d3c076115.bracket?pid=f9f440fad&amp;color=0,0,0&amp;vpa=2&amp;vtp=1"/>
          <p:cNvSpPr/>
          <p:nvPr/>
        </p:nvSpPr>
        <p:spPr>
          <a:xfrm>
            <a:off x="88017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5_BD.5_2#d3c076115.choices?pid=f9f440fad&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一种社会制度如果能够得到人民的拥护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即表明该制度不仅符合具</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体的国情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，还有效管用。</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具有强大生命力的中国特色社会主义制度使我们创造出经济快速发</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、社会长期稳定的奇迹。</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不论是革命战争年代的毛泽东还是改革开放之初的邓小平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都强调</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从中国的实际出发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，反对教条主义。</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马克思主义中国化不断推进的根本目标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就是实现观念创新和实践</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探索相互促进的改革开放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d3c076115?pid=f9f440fad&amp;color=0,0,0&amp;vtp=1&amp;bt=1&amp;bbb=1&amp;hb=1"/>
          <p:cNvSpPr/>
          <p:nvPr/>
        </p:nvSpPr>
        <p:spPr>
          <a:xfrm>
            <a:off x="612648" y="468000"/>
            <a:ext cx="10963656" cy="11938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D项，理解错误。从材料三可以看出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改革开放是马克思主义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中国化不断推进的具体体现之一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，不是其“根本目标”。</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292e933e5?pid=f9f440fad&amp;color=0,0,0&amp;vtp=1&amp;bt=1&amp;bbb=1"/>
          <p:cNvSpPr/>
          <p:nvPr/>
        </p:nvSpPr>
        <p:spPr>
          <a:xfrm>
            <a:off x="612648" y="466344"/>
            <a:ext cx="10963656" cy="508000"/>
          </a:xfrm>
          <a:prstGeom prst="rect">
            <a:avLst/>
          </a:prstGeom>
          <a:noFill/>
        </p:spPr>
        <p:txBody>
          <a:bodyPr wrap="none" lIns="0" tIns="0" rIns="0" bIns="0" rtlCol="0" anchor="t"/>
          <a:lstStyle/>
          <a:p>
            <a:pPr algn="l" latinLnBrk="1">
              <a:lnSpc>
                <a:spcPts val="4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下列说法中，不能用来支撑材料二观点的一项是（3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9_1#292e933e5.bracket?pid=f9f440fad&amp;color=0,0,0&amp;vpa=3&amp;vtp=1"/>
          <p:cNvSpPr/>
          <p:nvPr/>
        </p:nvSpPr>
        <p:spPr>
          <a:xfrm>
            <a:off x="9868567" y="409385"/>
            <a:ext cx="515938" cy="520700"/>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5_BD.8_2#292e933e5.choices?pid=f9f440fad&amp;color=0,0,0&amp;vtp=1&amp;bbb=1&amp;hb=1"/>
          <p:cNvSpPr/>
          <p:nvPr/>
        </p:nvSpPr>
        <p:spPr>
          <a:xfrm>
            <a:off x="612648" y="999755"/>
            <a:ext cx="10963656" cy="4800600"/>
          </a:xfrm>
          <a:prstGeom prst="rect">
            <a:avLst/>
          </a:prstGeom>
          <a:noFill/>
        </p:spPr>
        <p:txBody>
          <a:bodyPr wrap="none" lIns="0" tIns="0" rIns="0" bIns="0" rtlCol="0" anchor="t"/>
          <a:lstStyle/>
          <a:p>
            <a:pPr algn="l" latinLnBrk="1">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实践出真知，离开了实践，理论就成了无源之水、无本之木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离开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了实践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，理论就成了自说自话的空洞说教。</a:t>
            </a:r>
            <a:endParaRPr lang="en-US" altLang="zh-CN" sz="2800" dirty="0"/>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敢于和善于分析回答现实生活中和群众思想上迫切需要解决的问题</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不断深化改革开放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，不断有所发现、有所创造、有所前进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不断推进</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理论创新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、实践创新、制度创新。</a:t>
            </a:r>
            <a:endParaRPr lang="en-US" altLang="zh-CN" sz="2800" dirty="0"/>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我们一方面要坚持用新思想武装头脑、指导实践、推动工作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，也要坚持发展的眼光，实现理论创新和实践创新的良性互动。</a:t>
            </a:r>
            <a:endParaRPr lang="en-US" altLang="zh-CN" sz="2800" dirty="0"/>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人类必须依赖自然界才能生存和发展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但自然界的天然状态并不完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全适合人类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，人类通过改造自然的实践来满足自身生存和发展的需要。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a989eba32?pid=d68d9f5d9&amp;color=0,0,0&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一、阅读（70</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C_3_BD#235acdaf4?pid=a989eba32&amp;color=0,0,0&amp;vtp=1&amp;bbb=1"/>
          <p:cNvSpPr/>
          <p:nvPr/>
        </p:nvSpPr>
        <p:spPr>
          <a:xfrm>
            <a:off x="612648" y="1174321"/>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（一）阅读Ⅰ（</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4" name="QM_4_BD.1_1#f9f440fad?pid=235acdaf4&amp;color=0,0,0&amp;vtp=1&amp;bbb=1&amp;hb=1"/>
          <p:cNvSpPr/>
          <p:nvPr/>
        </p:nvSpPr>
        <p:spPr>
          <a:xfrm>
            <a:off x="612648" y="1826593"/>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阅读下面的文字，完成1—5题。</a:t>
            </a:r>
            <a:endParaRPr lang="en-US" altLang="zh-CN" sz="2800" dirty="0"/>
          </a:p>
          <a:p>
            <a:pPr latinLnBrk="1">
              <a:lnSpc>
                <a:spcPts val="5100"/>
              </a:lnSpc>
            </a:pPr>
            <a:r>
              <a:rPr lang="en-US" altLang="zh-CN" sz="2800" b="1"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现实的成功是最好的理论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中国之治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是我国制度优势的最佳证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也是我们坚定制度自信的现实根基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习近平总书记强调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衡量一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个社会制度是否科学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是否先进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主要看是否符合国情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是否有效管</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292e933e5?pid=f9f440fad&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材料二的观点是，建设中国特色社会主义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需要坚持理论和实</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践的辩证统一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项说的是人类通过实践满足自身生存和发展的需要</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强调的是实践的重要意义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，没有提到理论与实践的辩证统一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无法支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撑材料二的观点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e761307cf?sp=1&amp;pid=f9f440fad&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请简要概括材料一和材料二在论证方面的异同。（4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S.81_1#e761307cf?pid=f9f440fad&amp;color=0,0,0&amp;vtp=1&amp;bbb=1&amp;hb=1"/>
          <p:cNvSpPr/>
          <p:nvPr/>
        </p:nvSpPr>
        <p:spPr>
          <a:xfrm>
            <a:off x="612648" y="4372054"/>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本题要求分析两则材料在论证方面的异同，可从论证结构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证方法等方面进行分析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80_1#e761307cf?sp=1&amp;pid=f9f440fad&amp;color=0,0,0&amp;vtp=1&amp;bt=1&amp;bbb=1&amp;hb=1&amp;hla=1"/>
          <p:cNvSpPr/>
          <p:nvPr/>
        </p:nvSpPr>
        <p:spPr>
          <a:xfrm>
            <a:off x="612648" y="109538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相同点：在论证结构上，都采用了总分总式论证结构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分述</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部分又采用并列式结构展开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，思路清晰，结构严谨；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在论证方法上</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都采用了道理论证的方法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，增强了文章的说服力。②不同点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在论证</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方法上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，材料一重在引用名言，侧重道理论证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材料二注重道理论证</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与举例论证相结合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wipe(left)">
                                      <p:cBhvr>
                                        <p:cTn id="24" dur="500"/>
                                        <p:tgtEl>
                                          <p:spTgt spid="4">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wipe(left)">
                                      <p:cBhvr>
                                        <p:cTn id="29" dur="500"/>
                                        <p:tgtEl>
                                          <p:spTgt spid="3">
                                            <p:bg/>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wipe(left)">
                                      <p:cBhvr>
                                        <p:cTn id="32" dur="500"/>
                                        <p:tgtEl>
                                          <p:spTgt spid="3">
                                            <p:txEl>
                                              <p:pRg st="0" end="0"/>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wipe(left)">
                                      <p:cBhvr>
                                        <p:cTn id="3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2116ea090?sp=1&amp;pid=f9f440fad&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spc="-5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这三则材料均探讨了理论与实践的关系，其侧重点有什么不同？（6</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S.81_1#2116ea090?pid=f9f440fad&amp;color=0,0,0&amp;vtp=1&amp;bbb=1&amp;hb=1"/>
          <p:cNvSpPr/>
          <p:nvPr/>
        </p:nvSpPr>
        <p:spPr>
          <a:xfrm>
            <a:off x="612648" y="4372054"/>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要概括三则材料的侧重点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需要把握三则材料的论点与论证过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，还需要抓住材料中的关键句。</a:t>
            </a:r>
            <a:endParaRPr lang="en-US" altLang="zh-CN" sz="2800" dirty="0"/>
          </a:p>
        </p:txBody>
      </p:sp>
      <p:sp>
        <p:nvSpPr>
          <p:cNvPr id="4" name="QB_5_AN.80_1#2116ea090?sp=1&amp;pid=f9f440fad&amp;color=0,0,0&amp;vtp=1&amp;bt=1&amp;bbb=1&amp;hb=1&amp;hla=1"/>
          <p:cNvSpPr/>
          <p:nvPr/>
        </p:nvSpPr>
        <p:spPr>
          <a:xfrm>
            <a:off x="612648" y="109538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材料一从三个“是否</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的实际内容方面重点探讨了习近平总书</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记关于社会制度的理论的深刻性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材料二重点探讨了立足于实践基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础上的理论创新应该坚持的原则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材料三重点探讨了马克思主义与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中国具体实际相结合的程度对中国的发展节奏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、中国国情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中国社会</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主义所处历史阶段的认识方面的意义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wipe(left)">
                                      <p:cBhvr>
                                        <p:cTn id="27" dur="500"/>
                                        <p:tgtEl>
                                          <p:spTgt spid="3">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left)">
                                      <p:cBhvr>
                                        <p:cTn id="30" dur="500"/>
                                        <p:tgtEl>
                                          <p:spTgt spid="3">
                                            <p:txEl>
                                              <p:pRg st="0" end="0"/>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left)">
                                      <p:cBhvr>
                                        <p:cTn id="3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4bdf46159?pid=a989eba32&amp;color=0,0,0&amp;vtp=1&amp;bt=1&amp;bbb=1"/>
          <p:cNvSpPr/>
          <p:nvPr/>
        </p:nvSpPr>
        <p:spPr>
          <a:xfrm>
            <a:off x="612648" y="466344"/>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（二）阅读Ⅱ（</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M_4_BD.15_1#3c08af8d0?pid=4bdf46159&amp;color=0,0,0&amp;vtp=1&amp;bbb=1&amp;hb=1"/>
          <p:cNvSpPr/>
          <p:nvPr/>
        </p:nvSpPr>
        <p:spPr>
          <a:xfrm>
            <a:off x="612648" y="1115647"/>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阅读下面的文字，完成6—9题。</a:t>
            </a:r>
            <a:endParaRPr lang="en-US" altLang="zh-CN" sz="2800" dirty="0"/>
          </a:p>
          <a:p>
            <a:pPr algn="ctr" latinLnBrk="1">
              <a:lnSpc>
                <a:spcPts val="5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苏堤听雨</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曹积三</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淅淅沥沥地飘洒着</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漫步苏堤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身旁桃花默默地吐着红晕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柳枝静静地垂着新绿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遭的世界好似都在聆听着雨声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只有湖中的画船在慢慢地移动着</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p:txBody>
      </p:sp>
    </p:spTree>
  </p:cSld>
  <p:clrMapOvr>
    <a:masterClrMapping/>
  </p:clrMapOvr>
  <p:transition>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3c08af8d0?pid=4bdf46159&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雨声很奇妙</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朝远听</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让人想起孵蛋时</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大鸟在巢中翻动草枝</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发出的</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窸窸窣窣</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的动静</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听近处</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传来的是那蚕儿嚼食桑叶的</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沙沙</a:t>
            </a:r>
            <a:r>
              <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响</a:t>
            </a:r>
            <a:r>
              <a:rPr lang="en-US" altLang="zh-CN" sz="2800" b="0" i="0" u="sng"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湖面漫起了乳白色的水汽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画船的轮廓变得越来越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模糊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渐渐地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隐没在雾霭中了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四下里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白茫茫一片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刹那间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佛红尘不再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飘飘然进入了幻境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一个嗓音压过了雨声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水光潋滟晴方好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山色空蒙雨亦奇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欲把西湖比西子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淡妆浓抹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总相宜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3c08af8d0?pid=4bdf46159&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是大诗人苏东坡吗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还是有谁在吟唱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抑或是我产生了幻觉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这情境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就像那年在黄山伫立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始信峰前听雨一样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听着那响脆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的雨滴落在千峰万仞的松枝上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噗噗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的回响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就在这当儿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见着那滚滚的雾涛似奔腾的潮头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从远处的山边涌来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瞬息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便将自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己吞没其中了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那一刻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觉得天地皆无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脑际淡定而洁静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仿佛飘浮</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于物我两忘的境界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兀地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传来吟诵之声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日照香炉生紫烟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遥看瀑布挂前川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飞流直下三千尺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疑是银河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落九天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3c08af8d0?pid=4bdf46159&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随着那声音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依稀看见一位仙风道骨的老者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捋着一缕银须飘然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而至</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待雾气慢慢散去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哪有什么老者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仍是我也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3c08af8d0?pid=4bdf46159&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我一直以为</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雨丝是连接上苍与红尘的精灵</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而那雨中的雾幔</a:t>
            </a:r>
            <a:r>
              <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便是它精心设计的一个让人奇遇的幻境</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是人与遐想对话的时空隧道</a:t>
            </a:r>
            <a:r>
              <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我总愿听雨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希冀邂逅奇迹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母亲百年诞辰的那天清晨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星星点点地落着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我坐在哥伦比</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亚河畔公园的长椅上听着雨声</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不过丈许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便是缓缓流淌的哥伦比亚河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我多么希望这雨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能下得大些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再大些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令河面上腾起浓浓的大雾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好让我在雾中能与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日夜思念的母亲相见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我默默地祈祷着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等待着</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3c08af8d0?pid=4bdf46159&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终于大了起来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豆大的雨点儿砸在树叶上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砸在河面上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啪啪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的响声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听这雨声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陡然叫我想起童年的雨夜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每逢外面响起雨声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便漏成一片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母亲为了让我能睡得安生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把我送到邻居家去寄宿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在祖大娘的炕上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我却难以入睡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满耳都是外面的雨声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那雨滴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似一支支箭矢扎在心头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我担心那大雨会把家里的房子漏塌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砸到母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许多次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我被恐怖的电闪雷鸣惊醒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趴在祖大娘家的窗上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哭喊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着妈妈</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3c08af8d0?pid=4bdf46159&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从那时起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我害怕雨声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不愿听到雨声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母亲辛劳一生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儿是多么想让娘过上几天舒心的日子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可母亲</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还是乘鹤而去了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我祈盼着哥伦比亚河上漫起大雾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能让我向母亲倾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诉一腔的思念和无尽的感激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河上始终没有起雾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雨倒是愈下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愈大了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变成了滂沱大雨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我坐在长椅上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任雨浇淋着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念着母亲的恩情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眼前是母亲的面容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雨水和泪水流在了一起</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因为雨声牵系着对母亲的绵绵思念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我渐渐地成为痴情的听雨者</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更不知从何时起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我突然觉得听雨是美妙的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雨声充满了诗意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f9f440fad?pid=235acdaf4&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是否得到人民拥护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这句话理论内涵极其深刻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对我们增强制度</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自信具有重要指导意义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是否符合国情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这是最具根本意义的条件和标准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正如习近平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总书记所强调的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鞋子合不合脚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自己穿了才知道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我们的自信建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立在对自己国情的深刻了解上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建立在自己真真切切的感受上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深厚实践基础的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故能有定力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故应坚定不移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是否有效管用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这是个硬道理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直指制度的功能和作用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是检验真理的唯一标准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也是检验一种社会制度是否可取的唯一标准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3c08af8d0?pid=4bdf46159&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那一年</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去长江三峡体验生活</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船过巫峡</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淫雨霏霏</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神女峰上薄</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雾缭绕</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千年的神女独守在这寂寞的巫山之上</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该有几多惆怅和哀怨</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我伫立在甲板上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靠着船舷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望着峰头的神女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谛听着雨声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管浪滔声喧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使雨声变得有些孱弱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但那雨滴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滴滴如泪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那雨声</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声声如泣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让我依稀听到了神女凄婉的倾诉</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傍晚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船泊中堡岛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我宿在江边的竹楼上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那竹楼的二层竟别出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从岸边探到江中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滔滔的江水就在它的下方奔流而去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我等于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悬空躺在江面上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枕着滚滚的波涛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如何能入得了梦乡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3c08af8d0?pid=4bdf46159&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夜半时分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竹楼顶上突然传来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哗哗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的响声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我一惊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这是来了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暴雨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连忙起身走到窗前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外面没有一星亮光</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峡江中的涛声和雨</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都被染成了漆漆的黑色</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暴雨和江涛像是一对歌手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在联袂为我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演唱着一首惊天地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泣鬼神的大江之歌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在享受震撼的同时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我的脑际沧桑闪过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仿佛看到一队队赤身裸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体的纤夫汉子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在江边苦苦地拉着纤绳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悲怆的川江号子伴随着他们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艰难前行的脚步</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是有颜色的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3c08af8d0?pid=4bdf46159&amp;color=0,0,0&amp;vtp=1&amp;bt=1&amp;bbb=1&amp;hb=1"/>
          <p:cNvSpPr/>
          <p:nvPr/>
        </p:nvSpPr>
        <p:spPr>
          <a:xfrm>
            <a:off x="612648" y="468000"/>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你瞧</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苏堤上</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当雾幔隐退</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满目都是绿色</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西湖的雨</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绿得</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清秀</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响得婉约且隽永</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似采莲抚琴的江南女儿家</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86b8d92ae?pid=3c08af8d0&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下列对文中相关内容的理解，不正确的一项是（3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17_1#86b8d92ae.bracket?pid=3c08af8d0&amp;color=0,0,0&amp;vpa=4&amp;vtp=1"/>
          <p:cNvSpPr/>
          <p:nvPr/>
        </p:nvSpPr>
        <p:spPr>
          <a:xfrm>
            <a:off x="9525667" y="466344"/>
            <a:ext cx="495300"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16_2#86b8d92ae.choices?pid=3c08af8d0&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文章开篇写雨声和听雨，既紧承标题中的“听雨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又引出下文作者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在不同场合的听雨及由此带来的不同感受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作者漫步苏堤，由倾听雨声进入雨中西湖的奇异世界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并瞬间联想</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到苏轼和李白吟诵各自的诗篇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，过渡非常自然。</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作者希望哥伦比亚河畔的大雨能带来漫天大雾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好让自己在雾中见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到母亲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，向母亲倾诉一腔的思念和无尽的感激。</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在长江三峡的船上，浪涛下的雨声仿佛神女的凄婉倾诉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而夜宿竹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，暴雨和江涛共鸣，好像纤夫伴着号子艰难前行。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86b8d92ae?pid=3c08af8d0&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B项，“并瞬间联想到苏轼和李白吟诵各自的诗篇”错误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西湖雨声联想到苏轼吟诵自己的诗作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而李白吟诵自己的诗作的情景</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是作者由当年于黄山听到雨声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、看到雨景联想到的。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0b509aae9?pid=3c08af8d0&amp;color=0,0,0&amp;vtp=1&amp;bt=1&amp;bbb=1"/>
          <p:cNvSpPr/>
          <p:nvPr/>
        </p:nvSpPr>
        <p:spPr>
          <a:xfrm>
            <a:off x="612648" y="466344"/>
            <a:ext cx="10963656" cy="508000"/>
          </a:xfrm>
          <a:prstGeom prst="rect">
            <a:avLst/>
          </a:prstGeom>
          <a:noFill/>
        </p:spPr>
        <p:txBody>
          <a:bodyPr wrap="none" lIns="0" tIns="0" rIns="0" bIns="0" rtlCol="0" anchor="t"/>
          <a:lstStyle/>
          <a:p>
            <a:pPr algn="l" latinLnBrk="1">
              <a:lnSpc>
                <a:spcPts val="4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对文中画线句子的分析与鉴赏，不正确的一项是（3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20_1#0b509aae9.bracket?pid=3c08af8d0&amp;color=0,0,0&amp;vpa=5&amp;vtp=1"/>
          <p:cNvSpPr/>
          <p:nvPr/>
        </p:nvSpPr>
        <p:spPr>
          <a:xfrm>
            <a:off x="9868567" y="409385"/>
            <a:ext cx="515938" cy="520700"/>
          </a:xfrm>
          <a:prstGeom prst="rect">
            <a:avLst/>
          </a:prstGeom>
          <a:noFill/>
        </p:spPr>
        <p:txBody>
          <a:bodyPr wrap="none" lIns="0" tIns="0" rIns="0" bIns="0" rtlCol="0" anchor="t"/>
          <a:lstStyle/>
          <a:p>
            <a:pPr algn="ctr"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5_BD.19_2#0b509aae9.choices?pid=3c08af8d0&amp;color=0,0,0&amp;vtp=1&amp;bbb=1&amp;hb=1"/>
          <p:cNvSpPr/>
          <p:nvPr/>
        </p:nvSpPr>
        <p:spPr>
          <a:xfrm>
            <a:off x="612648" y="999755"/>
            <a:ext cx="10963656" cy="4800600"/>
          </a:xfrm>
          <a:prstGeom prst="rect">
            <a:avLst/>
          </a:prstGeom>
          <a:noFill/>
        </p:spPr>
        <p:txBody>
          <a:bodyPr wrap="none" lIns="0" tIns="0" rIns="0" bIns="0" rtlCol="0" anchor="t"/>
          <a:lstStyle/>
          <a:p>
            <a:pPr algn="l" latinLnBrk="1">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第①句写西湖的雨声，运用生活中常见的声音来作比，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配以拟声词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恰当地描摹出了雨声远听和近听的区别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，突出了雨声的奇妙。</a:t>
            </a:r>
            <a:endParaRPr lang="en-US" altLang="zh-CN" sz="2800" dirty="0"/>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第②句在文中起承上启下的作用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既上承作者于雨声中联想到苏轼</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和李白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又引出下文作者于哥伦比亚河畔雨中想要向去世的母亲倾诉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衷肠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第③句运用了通感的手法，用“漆漆的黑色”写雨声和涛声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既写出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了漆黑的雨夜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，又写出了雨声和涛声之骇人。</a:t>
            </a:r>
            <a:endParaRPr lang="en-US" altLang="zh-CN" sz="2800" dirty="0"/>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第④句呼应文章开篇，使作者天马行空的思绪回到现实中来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似</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采莲抚琴的江南女儿家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”运用拟人的修辞手法，赞美了西湖景色的美好。</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0b509aae9?pid=3c08af8d0&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D项，“运用拟人的修辞手法，赞美了西湖景色的美好”错误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是运用比喻的修辞手法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，将“西湖的雨”比作“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采莲抚琴的江南女儿家</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表达了对雨声的赞美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e64eaed26?sp=1&amp;pid=3c08af8d0&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文章的标题和“听雨”有关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请结合全文简要分析作者在不同人生阶段</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“听雨”的感受。（4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80_1#e64eaed26?sp=1&amp;pid=3c08af8d0&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童年的时候，作者寄宿在邻居家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因担心母亲安危而害怕听</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到雨声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。②在国外的时候，作者愿意听雨，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希望雨雾中有奇迹发生</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能与逝去的母亲相见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。③在长江三峡的船上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浪涛下的雨声仿佛神女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的凄婉倾诉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，作者感受到的是寂寞、惆怅和哀怨。④夜宿竹楼</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暴雨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和江涛共鸣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，好像纤夫伴着号子前行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作者感受到的是震撼与人世沧</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23_1#e64eaed26?pid=3c08af8d0&amp;color=0,0,0&amp;mp=1&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首先从文中找出作者在不同人生阶段“听雨”的内容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然后分析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“听雨”的感受，最后概括作答。</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943cd5558?sp=1&amp;pid=3c08af8d0&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文章中现实与回忆交织穿插，这种叙述方式有哪些好处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请结合全文</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80_1#943cd5558?sp=1&amp;pid=3c08af8d0&amp;color=0,0,0&amp;vtp=1&amp;bt=1&amp;bbb=1&amp;hb=1&amp;hla=1"/>
          <p:cNvSpPr/>
          <p:nvPr/>
        </p:nvSpPr>
        <p:spPr>
          <a:xfrm>
            <a:off x="612648" y="173546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既让“苏堤听雨”这一现实主线清晰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又穿插了和听雨相关的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，使文章内容更丰富。②拉开时空距离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让读者更好地见证作者</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丰富的人生经历并理解其情感的变化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，突出主题。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增强文章的感染</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力和可读性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。现实与回忆穿插，两者相互烘托，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产生回环往复的效果</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更能吸引读者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f9f440fad?pid=235acdaf4&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现实的成功是最好的理论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没有一种抽象的教条能够和它辩论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是我国制度优势的最佳证明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也是我们坚定制度自信的现实根基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是否得到人民拥护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是制度的价值体现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也是一种社会制度是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否符合国情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是否有效管用的最终评判标准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正如邓小平同志指出的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我们的制度将一天天完善起来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它将吸收我们可以从世界各国吸收的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进步因素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成为世界上最好的制度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这是资本主义所绝对不可能做到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我国之所以能够创造出经济快速发展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社会长期稳定的奇迹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在于我们党在古老的东方大国建立起保证亿万人民当家作主的新型国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25_1#943cd5558?pid=3c08af8d0&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①文章以“苏堤听雨”这一现实场景为线索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在描述当下听雨感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受的同时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，穿插了作者的回忆。例如，在苏堤听雨时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作者回忆起了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在黄山始信峰前听雨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，丰富了文章的意境，使文章内容更加丰富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通过现实与回忆的交织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，拉开了时空距离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让读者更好地见证作者丰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富的人生经历并理解其情感的变化</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。从童年对雨声的害怕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到长大后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在不同地方听雨的各种感受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，展现了作者在不同人生阶段对生活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亲情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、对自然和历史的理解和感悟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这种情感的变化和丰富的人生体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，共同突出了文章的主题，即通过听雨表达对生活、对亲人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25_1#943cd5558?pid=3c08af8d0&amp;color=0,0,0&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然和历史的深刻感悟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。③现实与回忆的穿插</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使文章在叙述上产生回</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环往复的效果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，增强了文章的感染力。不同场景的切换和对比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让读</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者在阅读过程中产生更多的联想和情感共鸣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这种叙述方式更能吸引</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读者的注意力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，提高了文章的可读性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读者仿佛跟随作者一同穿越时</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，体验不同的人生阶段和情感世界，增加了阅读的趣味性和吸引力。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c6987fdb?pid=d68d9f5d9&amp;color=0,0,0&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endParaRPr lang="en-US" altLang="zh-CN" sz="3200" dirty="0"/>
          </a:p>
        </p:txBody>
      </p:sp>
      <p:sp>
        <p:nvSpPr>
          <p:cNvPr id="3" name="C_3_BD#5950f1ed8?pid=0c6987fdb&amp;color=0,0,0&amp;vtp=1&amp;bbb=1"/>
          <p:cNvSpPr/>
          <p:nvPr/>
        </p:nvSpPr>
        <p:spPr>
          <a:xfrm>
            <a:off x="612648" y="383746"/>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a:t>
            </a:r>
            <a:r>
              <a:rPr lang="en-US" altLang="zh-CN" sz="3000" b="1" i="0" dirty="0">
                <a:solidFill>
                  <a:srgbClr val="000000"/>
                </a:solidFill>
                <a:latin typeface="微软雅黑" panose="020B0503020204020204" pitchFamily="34" charset="-122"/>
                <a:ea typeface="微软雅黑" panose="020B0503020204020204" pitchFamily="34" charset="-122"/>
                <a:cs typeface="Times New Roman" panose="02020603050405020304" pitchFamily="34" charset="-120"/>
              </a:rPr>
              <a:t>Ⅲ</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4" name="QM_4_BD.26_1#cc4938004?pid=5950f1ed8&amp;color=0,0,0&amp;vtp=1&amp;bbb=1&amp;hb=1"/>
          <p:cNvSpPr/>
          <p:nvPr/>
        </p:nvSpPr>
        <p:spPr>
          <a:xfrm>
            <a:off x="612648" y="1036018"/>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阅读下面的文言文，完成10—14题。</a:t>
            </a:r>
            <a:endParaRPr lang="en-US" altLang="zh-CN" sz="2800" dirty="0"/>
          </a:p>
          <a:p>
            <a:pPr latinLnBrk="1">
              <a:lnSpc>
                <a:spcPts val="5100"/>
              </a:lnSpc>
            </a:pPr>
            <a:r>
              <a:rPr lang="en-US" altLang="zh-CN" sz="2800" b="1"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衣食者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民之本也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国之本也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民恃衣食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犹鱼之须水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国之恃民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如人之倚足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鱼无水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则不可以生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人失足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必不可以步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国失民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亦不可以治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先王知其如此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而给民衣食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1#cc4938004?pid=5950f1ed8&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雕文刻镂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伤于农事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锦绣綦组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害于女工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农事伤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则饥之本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女工害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则寒之源也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饥寒并至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而欲禁人为盗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是扬火而欲无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挠水而望其静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不可得也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衣食足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知荣辱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仓廪实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知礼节</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故建国者必务田蚕之实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弃美丽之华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以谷帛为珍宝</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比珠玉于粪土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珠玉止于虚玩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而谷帛有实用也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假使天下瓦砾悉化为和璞</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砂石皆变为隋珠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如值水旱之岁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琼粒之年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则璧不可以御寒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可以充饥也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虽有夺日之鉴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代月之光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归于无用也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何异画为西施</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美而不可悦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刻作桃李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似而不可食也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衣之与食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唯生人之所由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
        <p:nvSpPr>
          <p:cNvPr id="3" name="QM_4_BD.26_1#cc4938004?pid=5950f1ed8&amp;color=0,0,0&amp;vtp=1&amp;bbb=1&amp;hb=1&amp;zzd= 4"/>
          <p:cNvSpPr/>
          <p:nvPr/>
        </p:nvSpPr>
        <p:spPr>
          <a:xfrm>
            <a:off x="9305830" y="30715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4_BD.26_1#cc4938004?pid=5950f1ed8&amp;color=0,0,0&amp;vtp=1&amp;bbb=1&amp;hb=1&amp;zzd= 6"/>
          <p:cNvSpPr/>
          <p:nvPr/>
        </p:nvSpPr>
        <p:spPr>
          <a:xfrm>
            <a:off x="3971830" y="4366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1#cc4938004?pid=5950f1ed8&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先王治国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有九年之储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可以备非常救灾厄也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尧汤之时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年之蓄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及遭九年洪水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七载大旱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不闻饥馑相望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捐弃沟壑者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积多故也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谷之所以不积者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在于游食者多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而农人少故也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夫螟螣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baseline="300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baseline="300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2800" b="0" i="0" baseline="30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秋生而秋死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一时为灾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而数年乏食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今一人耕而百人食之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为螟螣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亦以甚矣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是以先王敬授民时</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劝课农桑</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省游食之人</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减</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徭役之费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则仓廪充实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颂声作矣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摘编自《刘子·贵农》）</a:t>
            </a:r>
            <a:endParaRPr lang="en-US" altLang="zh-CN" sz="2800" dirty="0"/>
          </a:p>
        </p:txBody>
      </p:sp>
      <p:sp>
        <p:nvSpPr>
          <p:cNvPr id="3" name="QM_4_BD.26_1#cc4938004?pid=5950f1ed8&amp;color=0,0,0&amp;vtp=1&amp;bbb=1&amp;hb=1&amp;zzd= 2"/>
          <p:cNvSpPr/>
          <p:nvPr/>
        </p:nvSpPr>
        <p:spPr>
          <a:xfrm>
            <a:off x="7172230" y="17761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4_BD.26_1#cc4938004?pid=5950f1ed8&amp;color=0,0,0&amp;vtp=1&amp;bbb=1&amp;hb=1&amp;zzd= 2"/>
          <p:cNvSpPr/>
          <p:nvPr/>
        </p:nvSpPr>
        <p:spPr>
          <a:xfrm>
            <a:off x="7527830" y="17761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4_BD.26_1#cc4938004?pid=5950f1ed8&amp;color=0,0,0&amp;vtp=1&amp;bbb=1&amp;hb=1&amp;zzd= 2"/>
          <p:cNvSpPr/>
          <p:nvPr/>
        </p:nvSpPr>
        <p:spPr>
          <a:xfrm>
            <a:off x="8950230" y="17761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2#cc4938004?pid=5950f1ed8&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天下之本也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而王政所由起也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古之为国者未尝敢忽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今之为吏者不然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薄书听断而已矣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闻有道农之事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则相与笑之曰鄙</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夫知赋敛移用之为急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不知务农为先者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是未原为政之本末也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知务</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农而不知节用以爱农</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是未尽务农之方也</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古之为政者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上下相移用以济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下之用力者甚勤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上之用物者有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民无遗力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国不过费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上爱其下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下给其上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使不相困</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一夫之</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力督之必尽其所任一日之用节之必量其所入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2#cc4938004?pid=5950f1ed8&amp;color=0,0,0&amp;vtp=1&amp;bt=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一岁之耕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供公与民食皆出其间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而常有余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故三年而余一年之备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今乃不然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耕者不复督其力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用者不复计其出入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一岁之耕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供公仅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而民食不过数月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场功甫毕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簸糠麸而食秕稗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或采橡实</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畜菜根以延冬春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不幸一水旱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则相枕为饿殍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此甚可叹也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摘编自欧阳修《原弊》）</a:t>
            </a:r>
            <a:endParaRPr lang="en-US" altLang="zh-CN" sz="2800" dirty="0"/>
          </a:p>
          <a:p>
            <a:pPr latinLnBrk="1">
              <a:lnSpc>
                <a:spcPts val="5100"/>
              </a:lnSpc>
            </a:pPr>
            <a:r>
              <a:rPr lang="en-US" altLang="zh-CN" sz="2800" b="1"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螟螣：蛀食禾苗的害虫。</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7_1#f4f0cd83d?sp=1&amp;pid=cc4938004&amp;color=0,0,0&amp;mp=1&amp;vtp=1&amp;bt=1&amp;bbb=1&amp;hb=1"/>
          <p:cNvSpPr/>
          <p:nvPr/>
        </p:nvSpPr>
        <p:spPr>
          <a:xfrm>
            <a:off x="612648" y="46634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材料二画波浪线的部分有三处需要断句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这三处是</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一夫之A力B督之C必尽其所D任E一日之F用G节之H必量其所I入</a:t>
            </a:r>
            <a:endParaRPr lang="en-US" altLang="zh-CN" sz="2800" dirty="0"/>
          </a:p>
        </p:txBody>
      </p:sp>
      <p:sp>
        <p:nvSpPr>
          <p:cNvPr id="3" name="QB_5_AN.28_1#f4f0cd83d.blank?pid=cc4938004&amp;color=0,0,0&amp;mp=1&amp;vpa=6&amp;vtp=1&amp;bbb=1&amp;hb=1"/>
          <p:cNvSpPr/>
          <p:nvPr/>
        </p:nvSpPr>
        <p:spPr>
          <a:xfrm>
            <a:off x="612648" y="435864"/>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BEG（</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每答对一处给1分，超过三处不给分）</a:t>
            </a:r>
            <a:endParaRPr lang="en-US" altLang="zh-CN" sz="2800" dirty="0"/>
          </a:p>
        </p:txBody>
      </p:sp>
      <p:sp>
        <p:nvSpPr>
          <p:cNvPr id="4" name="QB_5_AS.29_1#f4f0cd83d?pid=cc4938004&amp;color=0,0,0&amp;vtp=1&amp;bbb=1&amp;hb=1"/>
          <p:cNvSpPr/>
          <p:nvPr/>
        </p:nvSpPr>
        <p:spPr>
          <a:xfrm>
            <a:off x="612648" y="244101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“一夫之力”与“一日之用”结构相同，各自独立，其后停顿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B、G处断开；“督之必尽其所任”与“节之必量其所入”结构相同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自独立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，其后停顿，故在E处断开。</a:t>
            </a:r>
            <a:endParaRPr lang="en-US" altLang="zh-CN" sz="2800" dirty="0"/>
          </a:p>
        </p:txBody>
      </p:sp>
      <p:sp>
        <p:nvSpPr>
          <p:cNvPr id="5" name="QB_5_BD.27_1#f4f0cd83d?sp=1&amp;pid=cc4938004&amp;color=0,0,0&amp;mp=1&amp;vtp=1&amp;bt=1&amp;bbb=1&amp;hb=1&amp;ib=1"/>
          <p:cNvSpPr/>
          <p:nvPr/>
        </p:nvSpPr>
        <p:spPr>
          <a:xfrm>
            <a:off x="1679448" y="1812544"/>
            <a:ext cx="257239"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B_5_BD.27_1#f4f0cd83d?sp=1&amp;pid=cc4938004&amp;color=0,0,0&amp;mp=1&amp;vtp=1&amp;bt=1&amp;bbb=1&amp;hb=1&amp;ib=1"/>
          <p:cNvSpPr/>
          <p:nvPr/>
        </p:nvSpPr>
        <p:spPr>
          <a:xfrm>
            <a:off x="2292223" y="1812544"/>
            <a:ext cx="2366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B_5_BD.27_1#f4f0cd83d?sp=1&amp;pid=cc4938004&amp;color=0,0,0&amp;mp=1&amp;vtp=1&amp;bt=1&amp;bbb=1&amp;hb=1&amp;ib=1"/>
          <p:cNvSpPr/>
          <p:nvPr/>
        </p:nvSpPr>
        <p:spPr>
          <a:xfrm>
            <a:off x="3239961" y="1812544"/>
            <a:ext cx="2366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5_BD.27_1#f4f0cd83d?sp=1&amp;pid=cc4938004&amp;color=0,0,0&amp;mp=1&amp;vtp=1&amp;bt=1&amp;bbb=1&amp;hb=1&amp;ib=1"/>
          <p:cNvSpPr/>
          <p:nvPr/>
        </p:nvSpPr>
        <p:spPr>
          <a:xfrm>
            <a:off x="4898898" y="1812544"/>
            <a:ext cx="257239"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5_BD.27_1#f4f0cd83d?sp=1&amp;pid=cc4938004&amp;color=0,0,0&amp;mp=1&amp;vtp=1&amp;bt=1&amp;bbb=1&amp;hb=1&amp;ib=1"/>
          <p:cNvSpPr/>
          <p:nvPr/>
        </p:nvSpPr>
        <p:spPr>
          <a:xfrm>
            <a:off x="5511673" y="1812544"/>
            <a:ext cx="21755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5_BD.27_1#f4f0cd83d?sp=1&amp;pid=cc4938004&amp;color=0,0,0&amp;mp=1&amp;vtp=1&amp;bt=1&amp;bbb=1&amp;hb=1&amp;ib=1"/>
          <p:cNvSpPr/>
          <p:nvPr/>
        </p:nvSpPr>
        <p:spPr>
          <a:xfrm>
            <a:off x="6795961" y="1812544"/>
            <a:ext cx="1985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5_BD.27_1#f4f0cd83d?sp=1&amp;pid=cc4938004&amp;color=0,0,0&amp;mp=1&amp;vtp=1&amp;bt=1&amp;bbb=1&amp;hb=1&amp;ib=1"/>
          <p:cNvSpPr/>
          <p:nvPr/>
        </p:nvSpPr>
        <p:spPr>
          <a:xfrm>
            <a:off x="7349998" y="1812544"/>
            <a:ext cx="257239"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5_BD.27_1#f4f0cd83d?sp=1&amp;pid=cc4938004&amp;color=0,0,0&amp;mp=1&amp;vtp=1&amp;bt=1&amp;bbb=1&amp;hb=1&amp;ib=1"/>
          <p:cNvSpPr/>
          <p:nvPr/>
        </p:nvSpPr>
        <p:spPr>
          <a:xfrm>
            <a:off x="8318373" y="1812544"/>
            <a:ext cx="257239"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5_BD.27_1#f4f0cd83d?sp=1&amp;pid=cc4938004&amp;color=0,0,0&amp;mp=1&amp;vtp=1&amp;bt=1&amp;bbb=1&amp;hb=1&amp;ib=1"/>
          <p:cNvSpPr/>
          <p:nvPr/>
        </p:nvSpPr>
        <p:spPr>
          <a:xfrm>
            <a:off x="9997948" y="1812544"/>
            <a:ext cx="119126"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20477eb29?pid=cc4938004&amp;color=0,0,0&amp;vtp=1&amp;bt=1&amp;bbb=1&amp;hb=1"/>
          <p:cNvSpPr/>
          <p:nvPr/>
        </p:nvSpPr>
        <p:spPr>
          <a:xfrm>
            <a:off x="612648" y="468000"/>
            <a:ext cx="10963656" cy="11430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下列对材料中加点的词语及相关内容的解说,不正确的一项是（3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1_1#20477eb29.bracket?pid=cc4938004&amp;color=0,0,0&amp;vpa=7&amp;vtp=1"/>
          <p:cNvSpPr/>
          <p:nvPr/>
        </p:nvSpPr>
        <p:spPr>
          <a:xfrm>
            <a:off x="902366" y="1047755"/>
            <a:ext cx="495300" cy="546100"/>
          </a:xfrm>
          <a:prstGeom prst="rect">
            <a:avLst/>
          </a:prstGeom>
          <a:noFill/>
        </p:spPr>
        <p:txBody>
          <a:bodyPr wrap="none" lIns="0" tIns="0" rIns="0" bIns="0" rtlCol="0" anchor="t"/>
          <a:lstStyle/>
          <a:p>
            <a:pPr algn="ctr" latinLnBrk="1">
              <a:lnSpc>
                <a:spcPts val="43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30_2#20477eb29.choices?pid=cc4938004&amp;color=0,0,0&amp;vtp=1&amp;bbb=1&amp;hb=1"/>
          <p:cNvSpPr/>
          <p:nvPr/>
        </p:nvSpPr>
        <p:spPr>
          <a:xfrm>
            <a:off x="612648" y="1654254"/>
            <a:ext cx="10963656" cy="3429000"/>
          </a:xfrm>
          <a:prstGeom prst="rect">
            <a:avLst/>
          </a:prstGeom>
          <a:noFill/>
        </p:spPr>
        <p:txBody>
          <a:bodyPr wrap="none" lIns="0" tIns="0" rIns="0" bIns="0" rtlCol="0" anchor="t"/>
          <a:lstStyle/>
          <a:p>
            <a:pPr algn="l" latinLnBrk="1">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比，指齐等，与《核舟记》“其两膝相比者”中的“比”词义不同。</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值，指遇到，与《出师表》“后值倾覆，受任于败军之际”中的“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值</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饥馑，泛指饥荒，与《子路、曾皙、冉有、公西华侍坐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因之以</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饥馑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”中的“饥馑”词义相同。</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捐，指舍弃，与成语“捐躯赴难”“细大不捐”中的“捐”词义相同。</a:t>
            </a:r>
            <a:endParaRPr lang="en-US" altLang="zh-CN" sz="2800" dirty="0"/>
          </a:p>
        </p:txBody>
      </p:sp>
      <p:sp>
        <p:nvSpPr>
          <p:cNvPr id="5" name="QC_5_AS.32_1#20477eb29?pid=cc4938004&amp;color=0,0,0&amp;vtp=1&amp;bbb=1"/>
          <p:cNvSpPr/>
          <p:nvPr/>
        </p:nvSpPr>
        <p:spPr>
          <a:xfrm>
            <a:off x="612648" y="5095954"/>
            <a:ext cx="10963656" cy="558800"/>
          </a:xfrm>
          <a:prstGeom prst="rect">
            <a:avLst/>
          </a:prstGeom>
          <a:noFill/>
        </p:spPr>
        <p:txBody>
          <a:bodyPr wrap="none" lIns="0" tIns="0" rIns="0" bIns="0" rtlCol="0" anchor="t"/>
          <a:lstStyle/>
          <a:p>
            <a:pPr algn="l" latinLnBrk="1">
              <a:lnSpc>
                <a:spcPts val="44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B项，“词义不同”错误。词义相同，均为“遇到”之意。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13d8c29e0?pid=cc4938004&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下列对材料有关内容的概述，不正确的一项是（3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4_1#13d8c29e0.bracket?pid=cc4938004&amp;color=0,0,0&amp;vpa=8&amp;vtp=1"/>
          <p:cNvSpPr/>
          <p:nvPr/>
        </p:nvSpPr>
        <p:spPr>
          <a:xfrm>
            <a:off x="96907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5_BD.33_2#13d8c29e0.choices?pid=cc4938004&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刘子认为雕琢刻镂妨害农业生产，农事受损会使粮食歉收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绣彩织</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锦影响纺纱织布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，纺织业受害会使百姓受冻。</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刘子认为不可御寒的和氏璧、不能充饥的隋侯珠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正如画中西施和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雕刻的桃李一样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，只能用来把玩却无实际用途。</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欧阳修认为如今的为官者鄙夷谈农业，忽视农业发展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却把征收赋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税当成重要的事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，这是错误的做法。</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材料二从“民无遗力”至“使不相困”一连五句，反复强调了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农业是天</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下的根本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,是施行王政的基础”这一观点。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f9f440fad?pid=235acdaf4&amp;color=0,0,0&amp;vtp=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家制度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使中国特色社会主义制度成为具有显著优越性和强大生命力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的制度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面向中华民族伟大复兴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我们应有这样的制度自信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在这种制度</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的基础上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我国人民能够发挥其无穷无尽的力量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这种力量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是任何</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人都不能战胜的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摘编自陈耀辉《我们的制度具有无穷力量》）</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13d8c29e0?pid=cc4938004&amp;color=0,0,0&amp;vtp=1&amp;bt=1&amp;bbb=1&amp;hb=1"/>
          <p:cNvSpPr/>
          <p:nvPr/>
        </p:nvSpPr>
        <p:spPr>
          <a:xfrm>
            <a:off x="612648" y="468000"/>
            <a:ext cx="10963656" cy="11938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D项，“反复强调了‘农业是天下的根本，是施行王政的基础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”错误。反复强调的是“国家与人民上下协调的重要性”。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9_1#f1797b4c0?pid=cc4938004&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把材料中画横线的句子翻译成现代汉语。（8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BD.80_1#829f56518?sp=1&amp;pid=f1797b4c0&amp;color=0,0,0&amp;vtp=1&amp;bbb=1&amp;hb=1&amp;hltap=1"/>
          <p:cNvSpPr/>
          <p:nvPr/>
        </p:nvSpPr>
        <p:spPr>
          <a:xfrm>
            <a:off x="612648" y="1085231"/>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是以先王敬授民时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劝课农桑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省游食之人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减徭役之费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S.82_1#829f56518?pid=f1797b4c0&amp;color=0,0,0&amp;vtp=1&amp;bbb=1&amp;hb=1"/>
          <p:cNvSpPr/>
          <p:nvPr/>
        </p:nvSpPr>
        <p:spPr>
          <a:xfrm>
            <a:off x="612648" y="3701431"/>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“劝”，勉励；“课”，督促（完成指定的工作）；“游食”，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不生产</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到处游荡求食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6_AN.81_1#829f56518?sp=1&amp;pid=f1797b4c0&amp;color=0,0,0&amp;vtp=1&amp;bbb=1&amp;hb=1&amp;hla=1"/>
          <p:cNvSpPr/>
          <p:nvPr/>
        </p:nvSpPr>
        <p:spPr>
          <a:xfrm>
            <a:off x="612648" y="1712611"/>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因此先王将天时节令颁告给百姓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勉励并督促耕田与植桑</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减少游荡求食的人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，降低征发劳役对人力的耗费。（“劝”“课”“</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游食</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1分，大意1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wipe(left)">
                                      <p:cBhvr>
                                        <p:cTn id="21" dur="500"/>
                                        <p:tgtEl>
                                          <p:spTgt spid="4">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wipe(left)">
                                      <p:cBhvr>
                                        <p:cTn id="24" dur="500"/>
                                        <p:tgtEl>
                                          <p:spTgt spid="4">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left)">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9_1#7b07ab13a?sp=1&amp;pid=f1797b4c0&amp;color=0,0,0&amp;vtp=1&amp;bt=1&amp;bbb=1&amp;hb=1&amp;hltap=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知务农而不知节用以爱农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是未尽务农之方也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S.81_1#7b07ab13a?pid=f1797b4c0&amp;color=0,0,0&amp;vtp=1&amp;bbb=1&amp;hb=1"/>
          <p:cNvSpPr/>
          <p:nvPr/>
        </p:nvSpPr>
        <p:spPr>
          <a:xfrm>
            <a:off x="612648" y="3089354"/>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“务”，专力从事；“节”，节约；“是未尽务农之方也”，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判断句</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也”表判断。</a:t>
            </a:r>
            <a:endParaRPr lang="en-US" altLang="zh-CN" sz="2800" dirty="0"/>
          </a:p>
        </p:txBody>
      </p:sp>
      <p:sp>
        <p:nvSpPr>
          <p:cNvPr id="4" name="QB_6_AN.80_1#7b07ab13a?sp=1&amp;pid=f1797b4c0&amp;color=0,0,0&amp;vtp=1&amp;bt=1&amp;bbb=1&amp;hb=1&amp;hla=1"/>
          <p:cNvSpPr/>
          <p:nvPr/>
        </p:nvSpPr>
        <p:spPr>
          <a:xfrm>
            <a:off x="612648" y="1095380"/>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懂得专力从事农业生产却不知道节约用度来爱惜农力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这也是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没能彻底落实专力从事农业生产的方略啊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。（“务”“节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是未尽务农之</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方也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”各1分，大意1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wipe(left)">
                                      <p:cBhvr>
                                        <p:cTn id="21" dur="500"/>
                                        <p:tgtEl>
                                          <p:spTgt spid="3">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left)">
                                      <p:cBhvr>
                                        <p:cTn id="24" dur="500"/>
                                        <p:tgtEl>
                                          <p:spTgt spid="3">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ipe(left)">
                                      <p:cBhvr>
                                        <p:cTn id="2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1043991dd?sp=1&amp;pid=cc4938004&amp;color=0,0,0&amp;vtp=1&amp;bt=1&amp;bbb=1&amp;hb=1&amp;hltap=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关于造成粮食短缺的原因，两则材料的认识有何不同？（3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S.81_1#1043991dd?pid=cc4938004&amp;color=0,0,0&amp;vtp=1&amp;bbb=1&amp;hb=1"/>
          <p:cNvSpPr/>
          <p:nvPr/>
        </p:nvSpPr>
        <p:spPr>
          <a:xfrm>
            <a:off x="612648" y="372435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根据“谷之所以不积者，在于游食者多，而农人少故也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省游食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之人</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则仓廪充实”可得出材料一的观点。根据“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耕者不复督其力</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用者不复计其出入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”可得出材料二的观点。</a:t>
            </a:r>
            <a:endParaRPr lang="en-US" altLang="zh-CN" sz="2800" dirty="0"/>
          </a:p>
        </p:txBody>
      </p:sp>
      <p:sp>
        <p:nvSpPr>
          <p:cNvPr id="4" name="QB_5_AN.80_1#1043991dd?sp=1&amp;pid=cc4938004&amp;color=0,0,0&amp;vtp=1&amp;bt=1&amp;bbb=1&amp;hb=1&amp;hla=1"/>
          <p:cNvSpPr/>
          <p:nvPr/>
        </p:nvSpPr>
        <p:spPr>
          <a:xfrm>
            <a:off x="612648" y="109538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材料一：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粮食短缺的原因是游荡求食的人多而务农的人少</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多徭役之费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。②材料二：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粮食短缺的原因是农民不再被督责尽力耕种</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统治者过度浪费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，不再根据收入确定支出。（答出一点得2分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答出两</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wipe(left)">
                                      <p:cBhvr>
                                        <p:cTn id="24" dur="500"/>
                                        <p:tgtEl>
                                          <p:spTgt spid="3">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left)">
                                      <p:cBhvr>
                                        <p:cTn id="30" dur="500"/>
                                        <p:tgtEl>
                                          <p:spTgt spid="3">
                                            <p:txEl>
                                              <p:pRg st="1" end="1"/>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wipe(left)">
                                      <p:cBhvr>
                                        <p:cTn id="3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2_2#1043991dd?pid=cc4938004&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［参考译文］</a:t>
            </a:r>
            <a:endParaRPr lang="en-US" altLang="zh-CN" sz="2800" dirty="0"/>
          </a:p>
          <a:p>
            <a:pPr latinLnBrk="1">
              <a:lnSpc>
                <a:spcPts val="5100"/>
              </a:lnSpc>
            </a:pPr>
            <a:r>
              <a:rPr lang="en-US" altLang="zh-CN" sz="2800" b="1"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衣食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，是人民的根本；人民，是国家的根本</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人民依赖衣服和食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，就像鱼需要水一样；国家依赖人民，就像人依靠脚一样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鱼没有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，就不能生存；人失去脚，就一定无法行走；国家失去人民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无法安定太平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。先王明白这样的道理，所以使人民衣食丰足。</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精雕细刻奢侈品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，就会妨害农业生产；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编织华美高贵的丝织品</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就会妨碍纺织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、缝纫等事。农事被妨害是饥饿产生的根本，纺织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2_2#1043991dd?pid=cc4938004&amp;color=0,0,0&amp;mp=1&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纫等事被妨碍是受冻产生的根源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。挨饿和受冻同时到来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却想要禁止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人们偷窃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，这就像煽动火却不想让它燃烧，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搅动水却希望让它平静</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这都是不可能的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。吃饱穿暖，才能懂得荣耀和耻辱；粮仓充实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才能顾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及礼仪和规矩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。所以施政者一定要重视耕种蚕桑这些实在的事情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抛弃华而不实的事情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，把粮食和布帛当作珍宝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把珠宝和玉石与粪土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齐等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。为什么呢？珠宝玉石仅可用来把玩观赏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而粮食和布帛却有实</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际的用途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。就算让天下的瓦砾都变成和氏璧，砂石都变成隋侯珠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果遇到水涝或者干旱的年份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，米粒贵如珠玉的时候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那么和氏璧也无</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2_2#1043991dd?pid=cc4938004&amp;color=0,0,0&amp;mp=1&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法用来御寒</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，隋侯珠也不可用来充饥。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它们即使有能胜过太阳的光亮</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有能取代月亮的光芒</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，终归也是没有用处的，这与画出的西施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美丽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却无法使人高兴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；雕刻的桃李，形似却不可食用又有什么区别呢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穿</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衣与吃饭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，是人们生存所依赖的。</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先王治理国家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，有九年的粮食储备，可以防备意外情况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摆脱灾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难和困苦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。尧、汤时代有十年的粮食储备，等到遭遇九年的洪水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年的干旱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，也没有听说有饥荒，或者把人遗弃在沟渠中的情况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是积蓄充足的缘故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。之所以没有粮食储备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是因为游荡求食的人多而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2_2#1043991dd?pid=cc4938004&amp;color=0,0,0&amp;mp=1&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务农的人少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。蛀食禾苗的螟、螣秋天生而秋天死，一时成为灾患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会</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使很多年都粮食匮乏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。现在一人耕种供百人享用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这就像蛀食禾苗的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、螣，也很严重啊！</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因此先王将天时节令颁告给百姓</a:t>
            </a:r>
            <a:r>
              <a:rPr lang="en-US" altLang="zh-CN" sz="2800" b="0" i="0" u="sng">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勉励并督促</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耕田与植桑</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，减少游荡求食的人，降低征发劳役对人力的耗费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粮仓就会充实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，赞颂之声就会兴起。</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2_3#1043991dd?pid=cc4938004&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农业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，是天下的根本，是国家制定政策的起源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古代治国者不敢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忽视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。但是如今当官的不是这样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他们只是处理公文听取陈述作出裁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断罢了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。他们听说有谈论农业方面的事，就一起取笑说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真是庸俗浅</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。他们只知道征收赋税是紧要公务，不知道务农之事才是首位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是因为他们没有推究处理政事的本末轻重啊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懂得专力从事农业生产</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却不知道节约用度来爱惜农力</a:t>
            </a:r>
            <a:r>
              <a:rPr lang="en-US" altLang="zh-CN" sz="2800" b="0" i="0" u="sng">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这也是没能彻底落实专力从事农业生</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产的方略啊</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2_3#1043991dd?pid=cc4938004&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古代施政的人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，上上下下讲求互相帮扶，互相补充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下面的民众</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劳作得非常勤苦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，上面的统治者使用财物非常节俭，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民众不遗余力</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国家也不过度浪费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，上面爱惜下面的民力</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下面的民众供给上面的统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治者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双方都不使对方陷于困境</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一个农夫的力量</a:t>
            </a:r>
            <a:r>
              <a:rPr lang="en-US" altLang="zh-CN" sz="2800" b="0" i="0" u="wavy">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加以督责必定都</a:t>
            </a:r>
            <a:endPar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能尽到他所承担的责任</a:t>
            </a:r>
            <a:r>
              <a:rPr lang="en-US" altLang="zh-CN" sz="2800" b="0" i="0" u="wavy"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；一天的用度，必定量入而出</a:t>
            </a:r>
            <a:r>
              <a:rPr lang="en-US" altLang="zh-CN" sz="2800" b="0" i="0" u="wavy">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节俭安排</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年的耕作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，交公或自用都可从田地中产出，并常有结余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因此三年里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经常有一年的结余用来备用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。如今却不是这样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耕种的人不再被督责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尽力耕种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；消费的人不再根据收入确定支出，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一年的耕种仅够充公</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9f440fad?pid=235acdaf4&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习近平总书记在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辩证唯物主义是中国共产党人的世界观和方法</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中指出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结合我国实际和时代条件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学习和运用辩证唯物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主义世界观和方法论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要学习掌握认识和实践辩证关系的原理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实践第一的观点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不断推进实践基础上的理论创新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实践的观点是马克思主义哲学的核心观点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马克思主义认为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部社会生活在本质上是实践的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而实践的主体是具有一定思想认识的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人的正确思想从实践中来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实践决定认识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是认识的源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2_3#1043991dd?pid=cc4938004&amp;color=0,0,0&amp;mp=1&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可农民自己够吃的粮食不超过几个月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。更有甚者，庄稼刚打完场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用簸箕去除糠皮麦麸</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，吃不饱满的秕谷稗子，有的还采集橡子果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贮</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存菜根来准备度过冬春两季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。一旦不幸赶上水灾旱灾</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就会有许多饿</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死的人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，尸体横七竖八地压着。这真是令人哀叹啊!</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ad9f369d3?pid=0c6987fdb&amp;color=0,0,0&amp;vtp=1&amp;bt=1&amp;bbb=1"/>
          <p:cNvSpPr/>
          <p:nvPr/>
        </p:nvSpPr>
        <p:spPr>
          <a:xfrm>
            <a:off x="612648" y="466344"/>
            <a:ext cx="10963656" cy="603504"/>
          </a:xfrm>
          <a:prstGeom prst="rect">
            <a:avLst/>
          </a:prstGeom>
          <a:noFill/>
        </p:spPr>
        <p:txBody>
          <a:bodyPr wrap="none" lIns="0" tIns="0" rIns="0" bIns="0" rtlCol="0" anchor="t"/>
          <a:lstStyle/>
          <a:p>
            <a:pPr algn="l" latinLnBrk="1">
              <a:lnSpc>
                <a:spcPts val="46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a:t>
            </a:r>
            <a:r>
              <a:rPr lang="en-US" altLang="zh-CN" sz="3000" b="1" i="0" dirty="0">
                <a:solidFill>
                  <a:srgbClr val="000000"/>
                </a:solidFill>
                <a:latin typeface="微软雅黑" panose="020B0503020204020204" pitchFamily="34" charset="-122"/>
                <a:ea typeface="微软雅黑" panose="020B0503020204020204" pitchFamily="34" charset="-122"/>
                <a:cs typeface="Times New Roman" panose="02020603050405020304" pitchFamily="34" charset="-120"/>
              </a:rPr>
              <a:t>Ⅳ</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mc:AlternateContent xmlns:mc="http://schemas.openxmlformats.org/markup-compatibility/2006">
        <mc:Choice xmlns:a14="http://schemas.microsoft.com/office/drawing/2010/main" Requires="a14">
          <p:sp>
            <p:nvSpPr>
              <p:cNvPr id="3" name="QM_4_BD.43_1#36c184012?pid=ad9f369d3&amp;color=0,0,0&amp;vtp=1&amp;bbb=1&amp;hb=1"/>
              <p:cNvSpPr/>
              <p:nvPr/>
            </p:nvSpPr>
            <p:spPr>
              <a:xfrm>
                <a:off x="612648" y="1064596"/>
                <a:ext cx="10963656" cy="4572000"/>
              </a:xfrm>
              <a:prstGeom prst="rect">
                <a:avLst/>
              </a:prstGeom>
              <a:noFill/>
            </p:spPr>
            <p:txBody>
              <a:bodyPr wrap="none" lIns="0" tIns="0" rIns="0" bIns="0" rtlCol="0" anchor="t"/>
              <a:lstStyle/>
              <a:p>
                <a:pPr algn="l" latinLnBrk="1">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阅读下面这首宋词，完成15—16题。</a:t>
                </a:r>
                <a:endParaRPr lang="en-US" altLang="zh-CN" sz="2800" dirty="0"/>
              </a:p>
              <a:p>
                <a:pPr algn="ctr" latinLnBrk="1">
                  <a:lnSpc>
                    <a:spcPts val="45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鹧鸪天</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·十五日同宪使观灯马上得数语</a:t>
                </a:r>
                <a:endParaRPr lang="en-US" altLang="zh-CN" sz="2800" dirty="0"/>
              </a:p>
              <a:p>
                <a:pPr algn="ct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魏了翁</a:t>
                </a:r>
                <a:endParaRPr lang="en-US" altLang="zh-CN" sz="2800" dirty="0"/>
              </a:p>
              <a:p>
                <a:pPr latinLnBrk="1">
                  <a:lnSpc>
                    <a:spcPts val="45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解后</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①</m:t>
                        </m:r>
                      </m:sup>
                    </m:sSup>
                  </m:oMath>
                </a14:m>
                <a:r>
                  <a:rPr lang="en-US" altLang="zh-CN" sz="2800" b="0"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皇华</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②</m:t>
                        </m:r>
                      </m:sup>
                    </m:sSup>
                  </m:oMath>
                </a14:m>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并辔游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追随世好学风流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儿童拍手拦街笑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酸寒魏梓州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千炬烛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数声讴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不知白了几人头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惺忪两眼看来惯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且得人心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乐便休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1"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①解后：邂逅。②皇华：京华，指南宋都城临安。</a:t>
                </a:r>
                <a:endParaRPr lang="en-US" altLang="zh-CN" sz="2800" dirty="0"/>
              </a:p>
            </p:txBody>
          </p:sp>
        </mc:Choice>
        <mc:Fallback>
          <p:sp>
            <p:nvSpPr>
              <p:cNvPr id="3" name="QM_4_BD.43_1#36c184012?pid=ad9f369d3&amp;color=0,0,0&amp;vtp=1&amp;bbb=1&amp;hb=1"/>
              <p:cNvSpPr>
                <a:spLocks noRot="1" noChangeAspect="1" noMove="1" noResize="1" noEditPoints="1" noAdjustHandles="1" noChangeArrowheads="1" noChangeShapeType="1" noTextEdit="1"/>
              </p:cNvSpPr>
              <p:nvPr/>
            </p:nvSpPr>
            <p:spPr>
              <a:xfrm>
                <a:off x="612648" y="1064596"/>
                <a:ext cx="10963656" cy="4572000"/>
              </a:xfrm>
              <a:prstGeom prst="rect">
                <a:avLst/>
              </a:prstGeom>
              <a:blipFill rotWithShape="1">
                <a:blip r:embed="rId1"/>
                <a:stretch>
                  <a:fillRect l="-5" t="-7" r="2" b="7"/>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814bd800b?pid=36c184012&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下列对这首词的理解和赏析，不正确的一项是（3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45_1#814bd800b.bracket?pid=36c184012&amp;color=0,0,0&amp;vpa=9&amp;vtp=1"/>
          <p:cNvSpPr/>
          <p:nvPr/>
        </p:nvSpPr>
        <p:spPr>
          <a:xfrm>
            <a:off x="9703467" y="466344"/>
            <a:ext cx="4953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44_2#814bd800b.choices?pid=36c184012&amp;color=0,0,0&amp;vtp=1&amp;bbb=1&amp;hb=1"/>
          <p:cNvSpPr/>
          <p:nvPr/>
        </p:nvSpPr>
        <p:spPr>
          <a:xfrm>
            <a:off x="612648" y="1084591"/>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本词是作者与宪使不期而遇后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两人在元宵之夜骑马一起游览临安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时所写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作者游览之时看到人们纷纷追随时代风尚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竞相学习风流人物才华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一群儿童欢快地“拦街”拍手嬉笑，在热闹喧哗之中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作者感到有些</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寒酸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pc="-1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本词既有对眼前实景的描写，又表达了由此所引发的感悟，耐人寻味。</a:t>
            </a:r>
            <a:endParaRPr lang="en-US" altLang="zh-CN" sz="28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814bd800b?pid=36c184012&amp;color=0,0,0&amp;mp=1&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B项，“风流人物才华”错误。此处的风流是遗风的意思。</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7d5bc06c1?sp=1&amp;pid=36c184012&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本词的下片体现了作者的哪些为政理念？请简要分析。（6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80_1#7d5bc06c1?sp=1&amp;pid=36c184012&amp;color=0,0,0&amp;vtp=1&amp;bt=1&amp;bbb=1&amp;hb=1&amp;hla=1"/>
          <p:cNvSpPr/>
          <p:nvPr/>
        </p:nvSpPr>
        <p:spPr>
          <a:xfrm>
            <a:off x="612648" y="109538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在词的下片中作者看到“千炬烛”灯火通明，听到“数声讴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四</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处欢歌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。为官者即使白了头也无怨无悔，体现出作者勤勉尽责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为民</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操劳的为政理念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。②“且得人心乐便休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作者认为只要能让朝廷更得</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、百姓生活舒心，为官者就心满意足，体现出作者与民同乐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民至上的政治追求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8_1#7d5bc06c1?pid=36c184012&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①“千炬烛，数声讴”这两句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形象地描绘了灯火通明和人民欢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歌的景象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。“不知白了几人头”，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表明为官者即使白了头也无怨无悔</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体现出作者勤勉尽责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、为民操劳的为政理念。②“惺忪两眼看来惯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得人心乐便休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”，表达了作者习惯于这样的繁华景象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以及他只求得到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人们的欢心就心满意足的追求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，体现出作者与民同乐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人民至上的政</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治追求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8_2#7d5bc06c1?pid=36c184012&amp;color=0,0,0&amp;mp=1&amp;vtp=1&amp;bt=1&amp;bbb=1&amp;hb=1"/>
          <p:cNvSpPr/>
          <p:nvPr/>
        </p:nvSpPr>
        <p:spPr>
          <a:xfrm>
            <a:off x="612648" y="468000"/>
            <a:ext cx="10963656" cy="5207000"/>
          </a:xfrm>
          <a:prstGeom prst="rect">
            <a:avLst/>
          </a:prstGeom>
          <a:noFill/>
        </p:spPr>
        <p:txBody>
          <a:bodyPr wrap="none" lIns="0" tIns="0" rIns="0" bIns="0" rtlCol="0" anchor="t"/>
          <a:lstStyle/>
          <a:p>
            <a:pPr algn="l"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［读懂诗歌］</a:t>
            </a:r>
            <a:endParaRPr lang="en-US" altLang="zh-CN" sz="2800" dirty="0"/>
          </a:p>
          <a:p>
            <a:pPr algn="ctr" latinLnBrk="1">
              <a:lnSpc>
                <a:spcPts val="4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鹧鸪天</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·十五日同宪使观灯马上得数语</a:t>
            </a:r>
            <a:endParaRPr lang="en-US" altLang="zh-CN" sz="2800" dirty="0"/>
          </a:p>
          <a:p>
            <a:pPr algn="ct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魏了翁</a:t>
            </a:r>
            <a:endParaRPr lang="en-US" altLang="zh-CN" sz="2800" dirty="0"/>
          </a:p>
          <a:p>
            <a:pPr latinLnBrk="1">
              <a:lnSpc>
                <a:spcPts val="4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在元宵节这天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，我和宪使一同骑马游览，享受着节日的欢乐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们追随时代的风尚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，学习遗风。孩子们在街上拍手欢笑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仿佛在欢迎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我们这些文人墨客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。虽然自嘲为酸寒的魏梓州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但我们享受着节日的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热闹和人们的欢迎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街道上灯火通明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，歌声此起彼伏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不知道有多少人的头发已经斑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。我们习惯于在节日的喧嚣中睁开惺忪的眼睛</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只要能够得到人心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的欢乐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，便心满意足了。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bec91f47?pid=0c6987fdb&amp;color=0,0,0&amp;vtp=1&amp;bt=1&amp;bbb=1"/>
          <p:cNvSpPr/>
          <p:nvPr/>
        </p:nvSpPr>
        <p:spPr>
          <a:xfrm>
            <a:off x="612648" y="466344"/>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）名篇名句默写（</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O_4_BD.49_1#79c004d4a?pid=bbec91f47&amp;color=0,0,0&amp;vtp=1&amp;bbb=1"/>
          <p:cNvSpPr/>
          <p:nvPr/>
        </p:nvSpPr>
        <p:spPr>
          <a:xfrm>
            <a:off x="612648" y="1115647"/>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补写出下列句子中的空缺部分。（6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BD.50_1#5743372cc?pid=79c004d4a&amp;color=0,0,0&amp;vtp=1&amp;bbb=1&amp;hb=1"/>
          <p:cNvSpPr/>
          <p:nvPr/>
        </p:nvSpPr>
        <p:spPr>
          <a:xfrm>
            <a:off x="612648" y="1723909"/>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一个宁静的夜晚，月色如洗，小明漫步在花树繁茂的江畔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眼前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的美景使他不由得想起了张若虚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《春江花月夜》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5_AN.51_1#5743372cc.blank?pid=79c004d4a&amp;color=0,0,0&amp;vpa=10&amp;vtp=1&amp;bbb=1&amp;hb=1"/>
          <p:cNvSpPr/>
          <p:nvPr/>
        </p:nvSpPr>
        <p:spPr>
          <a:xfrm>
            <a:off x="612648" y="2341129"/>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江流宛转绕芳甸</a:t>
            </a:r>
            <a:endParaRPr lang="en-US" altLang="zh-CN" sz="2800" dirty="0"/>
          </a:p>
        </p:txBody>
      </p:sp>
      <p:sp>
        <p:nvSpPr>
          <p:cNvPr id="6" name="QB_5_AN.52_1#5743372cc.blank?pid=79c004d4a&amp;color=0,0,0&amp;vpa=11&amp;vtp=1&amp;bbb=1"/>
          <p:cNvSpPr/>
          <p:nvPr/>
        </p:nvSpPr>
        <p:spPr>
          <a:xfrm>
            <a:off x="1511967" y="2988829"/>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月照花林皆似霰</a:t>
            </a:r>
            <a:endParaRPr lang="en-US" altLang="zh-CN" sz="2800" dirty="0"/>
          </a:p>
        </p:txBody>
      </p:sp>
      <p:sp>
        <p:nvSpPr>
          <p:cNvPr id="7" name="QB_5_BD.53_1#18764e877?pid=79c004d4a&amp;color=0,0,0&amp;vtp=1&amp;bbb=1&amp;hb=1"/>
          <p:cNvSpPr/>
          <p:nvPr/>
        </p:nvSpPr>
        <p:spPr>
          <a:xfrm>
            <a:off x="612648" y="3705109"/>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李白《将进酒》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句表达了李白对富贵生活的鄙弃与对世俗现实的激愤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希望醉饮而不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愿醒来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8" name="QB_5_AN.54_1#18764e877.blank?pid=79c004d4a&amp;color=0,0,0&amp;vpa=12&amp;vtp=1&amp;bbb=1"/>
          <p:cNvSpPr/>
          <p:nvPr/>
        </p:nvSpPr>
        <p:spPr>
          <a:xfrm>
            <a:off x="4869530" y="3674629"/>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钟鼓馔玉不足贵</a:t>
            </a:r>
            <a:endParaRPr lang="en-US" altLang="zh-CN" sz="2800" dirty="0"/>
          </a:p>
        </p:txBody>
      </p:sp>
      <p:sp>
        <p:nvSpPr>
          <p:cNvPr id="9" name="QB_5_AN.55_1#18764e877.blank?pid=79c004d4a&amp;color=0,0,0&amp;vpa=13&amp;vtp=1&amp;bbb=1"/>
          <p:cNvSpPr/>
          <p:nvPr/>
        </p:nvSpPr>
        <p:spPr>
          <a:xfrm>
            <a:off x="8069930" y="3674629"/>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但愿长醉不愿醒</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P spid="9"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a90c22425?pid=79c004d4a&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“诗以奇趣为宗，以反常合道为趣”，“反常合道”即超出常规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合乎情感逻辑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，使人感到新奇。苏轼的《江城子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乙卯正月二十日夜记</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两句即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常合道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”之处。</a:t>
            </a:r>
            <a:endParaRPr lang="en-US" altLang="zh-CN" sz="2800" dirty="0"/>
          </a:p>
        </p:txBody>
      </p:sp>
      <p:sp>
        <p:nvSpPr>
          <p:cNvPr id="3" name="QB_5_AN.57_1#a90c22425.blank?pid=79c004d4a&amp;color=0,0,0&amp;vpa=14&amp;vtp=1&amp;bbb=1"/>
          <p:cNvSpPr/>
          <p:nvPr/>
        </p:nvSpPr>
        <p:spPr>
          <a:xfrm>
            <a:off x="2202529" y="1732920"/>
            <a:ext cx="133032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不思量</a:t>
            </a:r>
            <a:endParaRPr lang="en-US" altLang="zh-CN" sz="2800" dirty="0"/>
          </a:p>
        </p:txBody>
      </p:sp>
      <p:sp>
        <p:nvSpPr>
          <p:cNvPr id="4" name="QB_5_AN.58_1#a90c22425.blank?pid=79c004d4a&amp;color=0,0,0&amp;vpa=15&amp;vtp=1&amp;bbb=1"/>
          <p:cNvSpPr/>
          <p:nvPr/>
        </p:nvSpPr>
        <p:spPr>
          <a:xfrm>
            <a:off x="3967830" y="1732920"/>
            <a:ext cx="57943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自难忘（每空1分，写错字不得分）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bc010769?pid=d68d9f5d9&amp;color=0,0,0&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zh-CN" altLang="en-US"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、语言文字运用（</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QM_3_BD.59_1#826b45c42?pid=fbc010769&amp;color=0,0,0&amp;vtp=1&amp;bbb=1&amp;hb=1"/>
          <p:cNvSpPr/>
          <p:nvPr/>
        </p:nvSpPr>
        <p:spPr>
          <a:xfrm>
            <a:off x="612648" y="1178391"/>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阅读下面的文字，完成18—22题。</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近段时间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易如反掌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这句台词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在网络上热度颇高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句简单的台词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为何能拔动网友心舷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这句外文电视剧的台词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本可直译为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人生超简单的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翻译却用心地配合剧中角色举起手掌的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将其意译为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易如反掌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使表达更加帖切生动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不仅是语言的转换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而是文化的交流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翻译追求信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简单来说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就是通顺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准确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优美</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9f440fad?pid=235acdaf4&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泉和动力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目的和归宿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同时也是检验认识正确与否的唯一标准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认识对实践具有反作用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正确的认识推动正确的实践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的认识导致错误的实践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这就是实践与认识的辩证关系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也是马克思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主义哲学的一个基本原理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坚持理论指导和实践探索辩证统一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必须坚持实践第一的观点</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一切从实际出发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革命战争年代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毛泽东同志反对教条主义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切从中国的实际情况出发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由此开辟出中国革命新道路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改革开放之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邓小平同志反对照抄照搬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思想僵化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强调从实际出发研究新情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59_1#826b45c42?pid=fbc010769&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魂断蓝桥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的原名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直译过来是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滑铁卢桥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译为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魂断蓝桥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不仅突显了电影主题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烘托了哀伤氛围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更为其增添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了文化底蕴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蓝桥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在我国传统文化中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常常象征爱情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苏轼词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蓝桥何处觅云英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只有多情流水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伴人行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蓝桥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赋予了求而不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得之意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而这些元素</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构成我们理解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蓝桥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的背景知识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成就了这一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经典译名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从这个角度也能理解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为何说汉语文化是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高语境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汉语词汇不断迭代更新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二维码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等词语由互联网发展衍生而来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已被收录进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新华字典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59_1#826b45c42?pid=fbc010769&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一些传播范围较广的日常用语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脑洞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等也被增补到新版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代汉语规范词典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有人担忧汉语的生态受到影响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乙）</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正是在这样的与时俱进中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汉语的实用性得到强化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适用的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场景更加广泛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古老的汉语得以始终保持年轻状态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古今几千年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纵横数万里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绵延不息的汉语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让今天的我们可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以跨越时间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与千百年前的古人实现情感共鸣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让中华儿女即便隔着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千山万水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也能彼此感同身受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当更多人由衷地感叹汉语的魅力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语延续发展就有了更深厚的土壤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文化认同就有了更牢固的纽带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M_3_BD.59_1#826b45c42?pid=fbc010769&amp;color=0,0,0&amp;vtp=1&amp;bbb=1&amp;hb=1&amp;zzd= 7"/>
          <p:cNvSpPr/>
          <p:nvPr/>
        </p:nvSpPr>
        <p:spPr>
          <a:xfrm>
            <a:off x="1127030" y="4366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3_BD.59_1#826b45c42?pid=fbc010769&amp;color=0,0,0&amp;vtp=1&amp;bbb=1&amp;hb=1&amp;zzd= 7"/>
          <p:cNvSpPr/>
          <p:nvPr/>
        </p:nvSpPr>
        <p:spPr>
          <a:xfrm>
            <a:off x="1482630" y="4366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3_BD.59_1#826b45c42?pid=fbc010769&amp;color=0,0,0&amp;vtp=1&amp;bbb=1&amp;hb=1&amp;zzd= 7"/>
          <p:cNvSpPr/>
          <p:nvPr/>
        </p:nvSpPr>
        <p:spPr>
          <a:xfrm>
            <a:off x="1838230" y="4366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M_3_BD.59_1#826b45c42?pid=fbc010769&amp;color=0,0,0&amp;vtp=1&amp;bbb=1&amp;hb=1&amp;zzd= 7"/>
          <p:cNvSpPr/>
          <p:nvPr/>
        </p:nvSpPr>
        <p:spPr>
          <a:xfrm>
            <a:off x="2193830" y="4366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0_1#a743ffc18?sp=1&amp;pid=826b45c42&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文中第一段有多处错别字，请找出两处并加以改正。（4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dirty="0"/>
          </a:p>
        </p:txBody>
      </p:sp>
      <p:sp>
        <p:nvSpPr>
          <p:cNvPr id="3" name="QB_4_AN.61_1#a743ffc18.blank?pid=826b45c42&amp;color=0,0,0&amp;vpa=16&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拔”改为“拨”，“舷”改为“弦”，“帖”改为“贴”。（每处2分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找出任意两处即可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2_1#6d4e383ff?sp=1&amp;pid=826b45c42&amp;color=0,0,0&amp;mp=1&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将可直译为“人生超简单的”的台词意译为“人生，易如反掌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文中说明的特点和效果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，还有哪些效果？（5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800" dirty="0"/>
          </a:p>
        </p:txBody>
      </p:sp>
      <p:sp>
        <p:nvSpPr>
          <p:cNvPr id="3" name="QB_4_AN.63_1#6d4e383ff.blank?pid=826b45c42&amp;color=0,0,0&amp;mp=1&amp;vpa=17&amp;vtp=1&amp;bbb=1&amp;hb=1"/>
          <p:cNvSpPr/>
          <p:nvPr/>
        </p:nvSpPr>
        <p:spPr>
          <a:xfrm>
            <a:off x="612648" y="17329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运用成语，庄重典雅，言简意赅。（2分）②中间停顿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舒缓语气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，凝重深沉。（3分）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64_1#6d4e383ff?pid=826b45c42&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①“易如反掌”作为一个广为人知的成语，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用它来翻译原台词</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相较于直白的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“人生超简单的”，在表意上更加凝练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能够用简短的四</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个字就传达出人生很容易的意思</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，言简意赅；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同时提升了文化格调</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使其显得更为庄重典雅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符合汉语表达中对于语言美感和文化韵味的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追求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。②“人生，易如反掌”中间使用逗号进行了停顿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这种停顿在语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言表达上有着重要的作用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，它打破了连续表达的节奏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使得人们在诵</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读或者阅读整个语句时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，语速会不自觉地放缓。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而这种舒缓的语气</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能够给人留出更多思考和感受的时间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，进而产生一种凝重深沉的感觉。</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5_1#e62af99a1?sp=1&amp;pid=826b45c42&amp;color=0,0,0&amp;vtp=1&amp;bt=1&amp;bbb=1&amp;hb=1"/>
          <p:cNvSpPr/>
          <p:nvPr/>
        </p:nvSpPr>
        <p:spPr>
          <a:xfrm>
            <a:off x="612648" y="468000"/>
            <a:ext cx="10963656" cy="23368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文中第二段标序号的部分有两处表述不当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请指出其序号并进行修</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，使语言准确流畅，逻辑严密，不得改变原意。（4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dirty="0"/>
          </a:p>
        </p:txBody>
      </p:sp>
      <p:sp>
        <p:nvSpPr>
          <p:cNvPr id="3" name="QB_4_AN.66_1#e62af99a1.blank?pid=826b45c42&amp;color=0,0,0&amp;vpa=18&amp;vtp=1&amp;bbb=1&amp;hb=1"/>
          <p:cNvSpPr/>
          <p:nvPr/>
        </p:nvSpPr>
        <p:spPr>
          <a:xfrm>
            <a:off x="612648" y="1606428"/>
            <a:ext cx="10963656" cy="1152144"/>
          </a:xfrm>
          <a:prstGeom prst="rect">
            <a:avLst/>
          </a:prstGeom>
          <a:noFill/>
        </p:spPr>
        <p:txBody>
          <a:bodyPr wrap="square" lIns="0" tIns="0" rIns="0" bIns="0" rtlCol="0" anchor="t"/>
          <a:lstStyle/>
          <a:p>
            <a:pPr latinLnBrk="1">
              <a:lnSpc>
                <a:spcPct val="135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改为：“更是文化的交流”。⑤改为：“就是准确、通顺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优美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”。（每处2分）</a:t>
            </a:r>
            <a:endParaRPr lang="en-US" altLang="zh-CN" sz="2800" dirty="0"/>
          </a:p>
        </p:txBody>
      </p:sp>
      <p:sp>
        <p:nvSpPr>
          <p:cNvPr id="4" name="QB_4_AS.67_1#e62af99a1?pid=826b45c42&amp;color=0,0,0&amp;vtp=1&amp;bbb=1&amp;hb=1"/>
          <p:cNvSpPr/>
          <p:nvPr/>
        </p:nvSpPr>
        <p:spPr>
          <a:xfrm>
            <a:off x="612648" y="2835354"/>
            <a:ext cx="10963656" cy="292100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原文中有两处语病：②关联词语搭配不当。①句和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句之间属</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于递进关系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，故应将“而是”改为“更是”。⑤语序不当。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按照逻辑顺序</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应该是先保证译文准确传达原文意思</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，然后做到通顺流畅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在此基础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上追求优美的表达效果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。故将“通顺、准确、优美”改为“准确、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优美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wipe(left)">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8_1#33d93e8f0?pid=826b45c42&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下列词语与文中加点的“跨越时间”组合方式最接近的一项是（3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69_1#33d93e8f0.bracket?pid=826b45c42&amp;color=0,0,0&amp;vpa=19&amp;vtp=1"/>
          <p:cNvSpPr/>
          <p:nvPr/>
        </p:nvSpPr>
        <p:spPr>
          <a:xfrm>
            <a:off x="889666" y="1123320"/>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68_2#33d93e8f0.choices?pid=826b45c42&amp;color=0,0,0&amp;vtp=1&amp;bbb=1"/>
          <p:cNvSpPr/>
          <p:nvPr/>
        </p:nvSpPr>
        <p:spPr>
          <a:xfrm>
            <a:off x="612648" y="1806654"/>
            <a:ext cx="10963656" cy="622300"/>
          </a:xfrm>
          <a:prstGeom prst="rect">
            <a:avLst/>
          </a:prstGeom>
          <a:noFill/>
        </p:spPr>
        <p:txBody>
          <a:bodyPr wrap="none" lIns="0" tIns="0" rIns="0" bIns="0" rtlCol="0" anchor="t"/>
          <a:lstStyle/>
          <a:p>
            <a:pPr marL="0" marR="0" lvl="0" indent="0" defTabSz="914400" eaLnBrk="1" fontAlgn="auto" latinLnBrk="1" hangingPunct="1">
              <a:lnSpc>
                <a:spcPts val="4900"/>
              </a:lnSpc>
              <a:spcBef>
                <a:spcPts val="0"/>
              </a:spcBef>
              <a:spcAft>
                <a:spcPts val="0"/>
              </a:spcAft>
              <a:buClrTx/>
              <a:buSzTx/>
              <a:buNone/>
              <a:tabLst>
                <a:tab pos="2813685" algn="l"/>
                <a:tab pos="5589270" algn="l"/>
                <a:tab pos="8365490" algn="l"/>
              </a:tabLst>
              <a:defRPr/>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万紫千红</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经典作品</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斗志昂扬</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放下包袱</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70_1#33d93e8f0?pid=826b45c42&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“跨越时间”是动宾结构，“跨越”是动词，“时间”是宾语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个动作和其涉及的对象来构成词语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。A项，“万紫千红”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是并列结构</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万紫”和“千红”都表示色彩繁多，是一种对多种色彩状态的描述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动宾结构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。B项，“经典作品”是偏正结构，“经典”是用来修饰“作品”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强调作品具有经典的属性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，不是动宾结构。C项，“斗志昂扬</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是主谓结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，“斗志”是主语，“昂扬”是谓语，描述“斗志”的状态，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不是动宾结构</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项，“放下包袱”，是动宾结构，“放下”是动词，“包袱”是宾语，与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越时间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”的组合方式最为接近。</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1_1#765b4e8bf?sp=1&amp;pid=826b45c42&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请在文中括号内补写恰当的语句，使整段文字语意完整连贯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贴切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，逻辑严密，每处不超过15个字。（4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800" dirty="0"/>
          </a:p>
        </p:txBody>
      </p:sp>
      <p:sp>
        <p:nvSpPr>
          <p:cNvPr id="3" name="QB_4_AN.72_1#765b4e8bf.blank?pid=826b45c42&amp;color=0,0,0&amp;vpa=20&amp;vtp=1&amp;bbb=1&amp;hb=1"/>
          <p:cNvSpPr/>
          <p:nvPr/>
        </p:nvSpPr>
        <p:spPr>
          <a:xfrm>
            <a:off x="612648" y="17329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示例）甲</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网络用语层出不穷</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乙</a:t>
            </a:r>
            <a:r>
              <a:rPr lang="en-US" altLang="zh-CN" sz="2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语言的新陈代谢是客观规律（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73_1#765b4e8bf?pid=826b45c42&amp;color=0,0,0&amp;vtp=1&amp;bt=1&amp;bbb=1&amp;hb=1"/>
          <p:cNvSpPr/>
          <p:nvPr/>
        </p:nvSpPr>
        <p:spPr>
          <a:xfrm>
            <a:off x="612648" y="468000"/>
            <a:ext cx="10963656" cy="53721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甲处，根据后文“汉语词汇不断迭代更新”以及列举的“点赞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维码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”“网红”“脑洞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等由互联网发展衍生而来的词语被收录进词典的例</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，可以推断出在当前的汉语环境中，网络对词汇的影响很大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网络用语不断涌现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，所以此处可补写“网络用语层出不穷”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之类的内容</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乙处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，前文提到“有人担忧汉语的生态受到影响”，而后文又说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汉语的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实用性得到强化</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古老的汉语得以始终保持年轻状态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说明汉语的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不断变化</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，是一种正常的语言发展现象，是符合客观规律的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不但没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有受到不良影响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，反而发展良好。所以此处可补写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语言的新陈代谢是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客观规律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”之类的内容。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9f440fad?pid=235acdaf4&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解决新问题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由此开辟出中国建设新道路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党的十八大以来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对国际国内形势发生的深刻变化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以习近平同志为核心的党中央坚持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逢山开路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遇河架桥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谱写了中国特色社会主义新篇章</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推动中国特色社会主义进入新时代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坚持理论指导和实践探索辩证统一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必须尊重群众首创精神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实实践丰富多彩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不可能用整齐划一的理论和方案来套用和裁剪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实践也是不断发展的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必然会出现新情况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改革开放</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多年来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我们之所以取得巨大成就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一个重要原因就是将广大人民群</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a1117bd83?pid=d68d9f5d9&amp;color=0,0,0&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zh-CN" altLang="en-US"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、写作（60</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QO_3_BD.74_1#5475edbb8?sp=1&amp;pid=a1117bd83&amp;color=0,0,0&amp;vtp=1&amp;bbb=1&amp;hb=1"/>
          <p:cNvSpPr/>
          <p:nvPr/>
        </p:nvSpPr>
        <p:spPr>
          <a:xfrm>
            <a:off x="612648" y="1178391"/>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阅读下面的材料，根据要求写作。（60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在当今这个科技飞速发展的时代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智能向善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成为流行语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技术的应用指明了方向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强调科技要服务于人类的福祉和社会的进步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以上材料引发了你怎样的联想和思考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?请写一篇文章。</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：选准角度，确定立意，明确文体，自拟标题；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不要套作</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不得抄袭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；不得泄露个人信息；不少于800个字。</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5_1#5475edbb8?pid=a1117bd83&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［写作指导］</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材料中的关键词是“智能向善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指的是人工智能的发展</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必须有利于更好增进人类的福祉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，既能推动产业变革和经济发展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能让社会更加美好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，实现可持续发展。深入思考“智能向善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会发现</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不单单强调人工智能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，更强调科技发展的价值导向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意味着科技不仅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要有创新突破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，还要有伦理道德的考量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避免技术滥用给人类带来危</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。在阐述核心观点的基础上，可以进一步探讨如何实现“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智能向善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如国家应构建完善的科技伦理治理体系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企业作为科技研发与应用的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，应在追求经济效益的同时，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承担起社会责任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5_1#5475edbb8?pid=a1117bd83&amp;color=0,0,0&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个人应在智能时代提升自身的科技素养与道德意识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正确利用智能科</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技并积极参与到监督智能科技发展的行动中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参考立意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：①智能向善，惠及社会；②以智能向善，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创美好未来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守住人文底线，莫让智能“狂飙”。</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5475edbb8?pid=a1117bd83&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［佳作展台］</a:t>
            </a:r>
            <a:endParaRPr lang="en-US" altLang="zh-CN" sz="2800" dirty="0"/>
          </a:p>
          <a:p>
            <a:pPr algn="ctr" latinLnBrk="1">
              <a:lnSpc>
                <a:spcPts val="5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智行千里</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，“善”引新程</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遥想瓦特改良蒸汽机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，引领世界走向蒸汽时代，“善念”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尚在襁褓</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遥想莱特兄弟发明飞机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，改变了人们的出行方式，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科技伦理仍在摸索</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，智能科技呈指数级发展，“智能向善”成为价值灯塔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引领科技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与人类福祉紧密相拥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观当下科技盛景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，智能科技仿若甘霖，润泽人类生活的方方面面。</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5475edbb8?pid=a1117bd83&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从茹毛饮血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、刀耕火种到网通天下、万物互联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科技的进步不仅</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深刻地改变着我们的生活方式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，更塑造着未来的发展轨迹。AI</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试衣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无人驾驶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、智能家居</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今天，一部手机连上网络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几乎可以解决一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个人的衣食住行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。中小学生坐在教室里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通过网络直播观看一场来自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太空的实验课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；无人机从田间一飞而过，施肥撒药变得轻松、</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高效</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智能机器人成为生产车间最繁忙的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“工人”,推动“制造”变“智造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让生活更加便捷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，赋能各行各业高质量发展，让美好未来可感、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可触</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5475edbb8?pid=a1117bd83&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然而</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，科技的力量犹如汹涌的洪流，若不加以制约，便会泛滥成灾。</a:t>
            </a:r>
            <a:endParaRPr lang="en-US" altLang="zh-CN" sz="2800" spc="-5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，人工智能不断发展，与生产生活愈加密切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其带来的风险</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也不容忽视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。人工智能生成近似原画的内容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可能会侵犯原创者的知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识产权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；大型语言模型在处理、生成数据时，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可能会侵犯个人隐私</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别有用心之人可能会恶意使用人工智能技术制造虚假信息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实施诈骗</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等违法活动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。此类现象犹如科技乐章中的不和谐音符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时刻警示着我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：科技发展绝不能无“善”而驰。</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科技浪潮蓬勃发展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，我们应如何引导“智能向善”?</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5475edbb8?pid=a1117bd83&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人工智能技术向强发展的同时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我们应清醒地认识到坚持科技向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善的重要性和紧迫性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。国家该如何高瞻远瞩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以完善的政策法规和积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极的引导策略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，为“智能向善”保驾护航?是制定严格规范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约束智能技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术在敏感领域肆意扩张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，还是大力推动科技与人文的深度融合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培育</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德才兼备的科技人才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?企业又怎样在逐利的商海中坚守良知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于产品设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计与服务流程中融入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“智能向善”的理念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是确保技术研发的合法性和合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规性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，还是建立严谨的数据保护机制，以实际行动承担社会责任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人身处智能时代的洪流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，应如何提升自身科技素养与道德意识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正确</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5475edbb8?pid=a1117bd83&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驾驭智能产品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?是在享受便捷时保持清醒，不陷入算法陷阱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还是积极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参与监督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，为智能科技的健康发展贡献一己之力?</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科技为善意赋能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，善意让科技升温。“智能向善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不仅是科技事业</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良性发展的使命愿景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，也是社会文明发展进步的时代课题。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怀热望</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踏征程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，让科技的智慧光芒与伦理的温暖善意紧密相拥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每一步都踏</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在有所为的坚定与有所不为的审慎之间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。用“善”的钥匙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开启科技与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伦理的新篇章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，向着那片充满希望的璀璨未来，奋勇前行。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7_1#5475edbb8?pid=a1117bd83&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［作文等级评分标准］</a:t>
            </a:r>
            <a:endParaRPr lang="en-US" altLang="zh-CN" sz="2800" dirty="0"/>
          </a:p>
        </p:txBody>
      </p:sp>
      <p:graphicFrame>
        <p:nvGraphicFramePr>
          <p:cNvPr id="56" name="QO_3_EX.77_2#5475edbb8?colgroup=4,5,5,5,6&amp;pid=a1117bd83&amp;color=0,0,0&amp;vtp=1&amp;bbb=1&amp;hb=1"/>
          <p:cNvGraphicFramePr>
            <a:graphicFrameLocks noGrp="1"/>
          </p:cNvGraphicFramePr>
          <p:nvPr/>
        </p:nvGraphicFramePr>
        <p:xfrm>
          <a:off x="612648" y="1173295"/>
          <a:ext cx="10899648" cy="4456240"/>
        </p:xfrm>
        <a:graphic>
          <a:graphicData uri="http://schemas.openxmlformats.org/drawingml/2006/table">
            <a:tbl>
              <a:tblPr/>
              <a:tblGrid>
                <a:gridCol w="960120"/>
                <a:gridCol w="978408"/>
                <a:gridCol w="2103120"/>
                <a:gridCol w="2103120"/>
                <a:gridCol w="2286000"/>
                <a:gridCol w="2468880"/>
              </a:tblGrid>
              <a:tr h="1172972">
                <a:tc gridSpan="2">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（15—11</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10—6</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37180">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符合题意中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心突出内容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充实思想健</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康感情真挚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较符合题意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中心明确内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容较充实思</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想健康感情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基本符合题意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中心基本明确</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内容单薄思想</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基本健康感情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基本真实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偏离题意中心</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不明内容不当</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思想不健康感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情虚假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left)">
                                      <p:cBhvr>
                                        <p:cTn id="1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QO_3_EX.77_3#5475edbb8?colgroup=4,5,5,5,6&amp;pid=a1117bd83&amp;color=0,0,0&amp;mp=1&amp;vtp=1&amp;bt=1&amp;bbb=1&amp;hb=1"/>
          <p:cNvGraphicFramePr>
            <a:graphicFrameLocks noGrp="1"/>
          </p:cNvGraphicFramePr>
          <p:nvPr/>
        </p:nvGraphicFramePr>
        <p:xfrm>
          <a:off x="612648" y="466344"/>
          <a:ext cx="10899648" cy="4456240"/>
        </p:xfrm>
        <a:graphic>
          <a:graphicData uri="http://schemas.openxmlformats.org/drawingml/2006/table">
            <a:tbl>
              <a:tblPr/>
              <a:tblGrid>
                <a:gridCol w="960120"/>
                <a:gridCol w="978408"/>
                <a:gridCol w="2103120"/>
                <a:gridCol w="2103120"/>
                <a:gridCol w="2286000"/>
                <a:gridCol w="2468880"/>
              </a:tblGrid>
              <a:tr h="1172972">
                <a:tc gridSpan="2">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（15—11</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10—6</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37180">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符合文体要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求结构严谨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语言流畅字</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体工整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较符合文体</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要求结构完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整语言通顺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字迹清楚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基本符合文体</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要求结构基本</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完整语言基本</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通顺字迹基本</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清楚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不符合文体要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求结构混乱语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言不通顺字迹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潦草难辨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9f440fad?pid=235acdaf4&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众的积极性调动起来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并在此基础上不断概括提炼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总结推广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个角度讲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实践观点和群众观点是根本一致的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实践是群众的实践</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群众是实践着的群众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没有群众观点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就不可能真正有实践观点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坚持理论指导和实践探索辩证统一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必须坚定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四个自信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马克思主义的指导地位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不是空泛的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抽象的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是要贯彻到改革发展实践的各方面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在全面深化改革中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改革是有方向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有方法的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坚持社会主义市场经济改革的正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确方向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坚持完善和发展中国特色社会主义制度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推动国家治理体系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QO_3_EX.77_4#5475edbb8?colgroup=4,5,5,5,6&amp;pid=a1117bd83&amp;color=0,0,0&amp;mp=1&amp;vtp=1&amp;bt=1&amp;bbb=1&amp;hb=1"/>
          <p:cNvGraphicFramePr>
            <a:graphicFrameLocks noGrp="1"/>
          </p:cNvGraphicFramePr>
          <p:nvPr/>
        </p:nvGraphicFramePr>
        <p:xfrm>
          <a:off x="612648" y="466344"/>
          <a:ext cx="10899648" cy="4456240"/>
        </p:xfrm>
        <a:graphic>
          <a:graphicData uri="http://schemas.openxmlformats.org/drawingml/2006/table">
            <a:tbl>
              <a:tblPr/>
              <a:tblGrid>
                <a:gridCol w="960120"/>
                <a:gridCol w="978408"/>
                <a:gridCol w="2103120"/>
                <a:gridCol w="2103120"/>
                <a:gridCol w="2286000"/>
                <a:gridCol w="2468880"/>
              </a:tblGrid>
              <a:tr h="1172972">
                <a:tc gridSpan="2">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（20—16</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（15—11</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10—6</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四等</a:t>
                      </a:r>
                      <a:endPar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37180">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发展</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深刻丰富有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文采有创意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较深刻较丰</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富较有文采</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较有创意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略显深刻略显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丰富略显文采</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略显创意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个别语句有深</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意个别例子较</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好个别语句较</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精彩个别地方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有创意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18833</Words>
  <Application>WPS 演示</Application>
  <PresentationFormat>宽屏</PresentationFormat>
  <Paragraphs>959</Paragraphs>
  <Slides>90</Slides>
  <Notes>58</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90</vt:i4>
      </vt:variant>
    </vt:vector>
  </HeadingPairs>
  <TitlesOfParts>
    <vt:vector size="103" baseType="lpstr">
      <vt:lpstr>Arial</vt:lpstr>
      <vt:lpstr>宋体</vt:lpstr>
      <vt:lpstr>Wingdings</vt:lpstr>
      <vt:lpstr>Times New Roman</vt:lpstr>
      <vt:lpstr>微软雅黑</vt:lpstr>
      <vt:lpstr>Times New Roman</vt:lpstr>
      <vt:lpstr>楷体</vt:lpstr>
      <vt:lpstr>宋体</vt:lpstr>
      <vt:lpstr>Calibri</vt:lpstr>
      <vt:lpstr>Arial Unicode MS</vt:lpstr>
      <vt:lpstr>等线</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10</cp:revision>
  <dcterms:created xsi:type="dcterms:W3CDTF">2025-04-01T09:51:00Z</dcterms:created>
  <dcterms:modified xsi:type="dcterms:W3CDTF">2025-09-02T09:36:20Z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CB2D77024B034586A3FA8AA583F03CBD_12</vt:lpwstr>
  </property>
  <property fmtid="{D5CDD505-2E9C-101B-9397-08002B2CF9AE}" pid="3" name="KSOProductBuildVer">
    <vt:lpwstr>2052-12.1.0.22529</vt:lpwstr>
  </property>
</Properties>
</file>