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1.xml"/><Relationship Id="rId6" Type="http://schemas.openxmlformats.org/officeDocument/2006/relationships/slide" Target="../slides/slide9.xml"/><Relationship Id="rId5" Type="http://schemas.openxmlformats.org/officeDocument/2006/relationships/slide" Target="../slides/slide1.xml"/><Relationship Id="rId4" Type="http://schemas.openxmlformats.org/officeDocument/2006/relationships/slide" Target="../slides/slide5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e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bf433bf7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6f45b752a&amp;cid=6f45b752a&amp;vtp=1">
            <a:hlinkClick r:id="rId3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1a0eca117&amp;cid=1a0eca117&amp;vtp=1">
            <a:hlinkClick r:id="rId4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689fdd911&amp;cid=689fdd911&amp;vtp=1">
            <a:hlinkClick r:id="rId5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1013ac64c&amp;cid=1013ac64c&amp;vtp=1">
            <a:hlinkClick r:id="rId6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d8a89c080&amp;cid=d8a89c080&amp;vtp=1">
            <a:hlinkClick r:id="rId7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1" Type="http://schemas.openxmlformats.org/officeDocument/2006/relationships/notesSlide" Target="../notesSlides/notesSlide6.xml"/><Relationship Id="rId10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bf433bf7d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bf433bf7d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课时评价作业（二十五）书愤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0_1#1013ac64c?pid=c673d91c7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B项，理解错误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诗人用比干剖心的典故来抒发自己这不受重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用的远臣的愤慨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，而非“表示自己的忠诚”。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4_1#d8a89c080?sp=1&amp;pid=c673d91c7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诗题为“书愤”，诗人在诗中抒发了哪些“愤”？请简要分析。（6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5_1#d8a89c080?sp=1&amp;pid=c673d91c7&amp;color=0,0,0&amp;vtp=1&amp;bt=1&amp;bbb=1&amp;hb=1&amp;hla=1"/>
          <p:cNvSpPr/>
          <p:nvPr/>
        </p:nvSpPr>
        <p:spPr>
          <a:xfrm>
            <a:off x="612648" y="109538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对自己忠如比干、伍子胥却蒙受冤屈之愤。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对朝廷纵容小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、袭扰者背信弃义之愤。③对朝廷放弃收复失地、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停止出兵之愤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2_1#d8a89c080?pid=c673d91c7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①诗歌首联以景语入诗，想象汴河自清，宫墙宛在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但山河易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，满目荒芜，奠定全诗的感情基调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颔联巧用比干忠言进谏却被剖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、伍子胥被迫自尽时希望抉目悬门的典故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表达诗人蒙冤受屈也要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收复失地的信念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。前两联表达了诗人对自己忠如比干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伍子胥却蒙受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冤屈之愤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。②颈联上句指斥天地不公，纵容丑恶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暗地里讽喻当朝统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治者重用奸佞小人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；下句主要表达了诗人对袭扰者背信弃义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恣意妄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为的憎恨之情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。③尾联的意思是“贫守蓬窗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我虽年老却仍怀有纵横驰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骋之志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，又怎会追随那些人妄谈求和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表达了诗人对朝廷放弃收复失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、停止出兵的愤慨，抒发了诗人一片爱国之心和满腔激愤之情。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2_2#d8a89c080?pid=c673d91c7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</a:t>
            </a: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愤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陆</a:t>
            </a: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游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清澈的汴河蜿蜒穿过汴京城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宫墙上的春草几经荣枯后又再生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剖出心来也难以表达我内心的愤懑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，抉出双眼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我也要看那胡虏</a:t>
            </a:r>
            <a:r>
              <a:rPr lang="zh-CN" altLang="en-US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终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平定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。天地本来就喜欢纵容那些跳梁小丑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无耻的金人已经习惯了背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弃盟约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。贫守蓬窗，我虽年老却仍怀有纵横驰骋之志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又怎会追随那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些人妄谈求和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b96be102?pid=bf433bf7d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C_3_BD.1_1#6f45b752a?pid=ab96be102&amp;color=0,0,0&amp;vtp=1&amp;bbb=1"/>
          <p:cNvSpPr/>
          <p:nvPr/>
        </p:nvSpPr>
        <p:spPr>
          <a:xfrm>
            <a:off x="612648" y="11744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下列对本诗的理解和赏析，不正确的一项是（3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C_3_BD.1_2#6f45b752a.choices?pid=ab96be102&amp;color=0,0,0&amp;vtp=1&amp;bbb=1&amp;hb=1"/>
          <p:cNvSpPr/>
          <p:nvPr/>
        </p:nvSpPr>
        <p:spPr>
          <a:xfrm>
            <a:off x="612648" y="1791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《书愤》的题义是书写愤懑，诗中虽无“愤”字，却以“愤”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贯穿始终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从早年的壮志难酬到暮年的报国无门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都表现了理想与现实的冲突在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诗人心中造成的创痛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首联忆过去，塑造了诗人早年的自我形象。“世事艰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暗指投降派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把持朝政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，为下文的“空自许”进行铺垫，点出了诗题中的“愤”字。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_1#6f45b752a.choices?pid=ab96be102&amp;color=0,0,0&amp;mp=1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“塞上长城空自许”中的“空”字写出了年华已逝、报国无门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一切成空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的悲凉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，又衬托出下句衰鬓已斑的无奈之情。一个“空”字，沉痛至极。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结句“千载谁堪伯仲间”，既抒发了因奸臣当道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壮士报国无门的难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言的悲哀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，又可以从中看出诗人对诸葛亮的仰慕之情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说明了诗人屡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遭挫折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，意志消沉。</a:t>
            </a:r>
            <a:endParaRPr lang="en-US" altLang="zh-CN" sz="2800" dirty="0"/>
          </a:p>
        </p:txBody>
      </p:sp>
      <p:sp>
        <p:nvSpPr>
          <p:cNvPr id="3" name="QC_3_AN.2_1#6f45b752a.bracket?pid=ab96be102&amp;color=0,0,0&amp;vpa=1&amp;vtp=1&amp;answeroption=D"/>
          <p:cNvSpPr txBox="1"/>
          <p:nvPr/>
        </p:nvSpPr>
        <p:spPr>
          <a:xfrm>
            <a:off x="485648" y="1816740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 smtClean="0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  <a:endParaRPr lang="zh-CN" altLang="en-US" sz="4400" b="1">
              <a:solidFill>
                <a:srgbClr val="FF000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4_1#6f45b752a?pid=ab96be102&amp;color=0,0,0&amp;mp=1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D项，“意志消沉”错误。诗人虽屡遭挫折，但意志并未消沉。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4_1#1a0eca117?sp=1&amp;pid=ab96be102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如何理解本诗的最后两句？（6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3_AN.25_1#1a0eca117?sp=1&amp;pid=ab96be102&amp;color=0,0,0&amp;vtp=1&amp;bt=1&amp;bbb=1&amp;hb=1&amp;hla=1"/>
          <p:cNvSpPr/>
          <p:nvPr/>
        </p:nvSpPr>
        <p:spPr>
          <a:xfrm>
            <a:off x="612648" y="109538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本诗最后两句用典明志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。（2分）①诸葛亮坚持北伐，虽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出师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未捷身先死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”，但千载间又有谁可与之相提并论呢？很明显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诗人用典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意在贬斥朝野上下主降的碌碌小人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，表明自己恢复中原之志亦将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”。（2分）②诗人以诸葛亮自况，通过诸葛亮的典故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追慕先贤的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业绩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，表明自己的爱国热情至老不移，渴望效法诸葛亮，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施展抱负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8_1#79d720d98?pid=689fdd911&amp;color=0,0,0&amp;vtp=1&amp;bt=1&amp;bbb=1&amp;hb=1"/>
          <p:cNvSpPr/>
          <p:nvPr>
            <p:custDataLst>
              <p:tags r:id="rId1"/>
            </p:custDataLst>
          </p:nvPr>
        </p:nvSpPr>
        <p:spPr>
          <a:xfrm>
            <a:off x="612648" y="78638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小明在写作以保家卫国为主题的征文时，引用陆游《书愤》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描绘壮怀激烈的战斗场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，抒发克敌制胜的豪迈之情。</a:t>
            </a:r>
            <a:endParaRPr lang="en-US" altLang="zh-CN" sz="2800" dirty="0"/>
          </a:p>
        </p:txBody>
      </p:sp>
      <p:sp>
        <p:nvSpPr>
          <p:cNvPr id="3" name="QB_4_AN.9_1#79d720d98.blank?pid=689fdd911&amp;color=0,0,0&amp;vpa=2&amp;vtp=1&amp;bbb=1"/>
          <p:cNvSpPr/>
          <p:nvPr>
            <p:custDataLst>
              <p:tags r:id="rId2"/>
            </p:custDataLst>
          </p:nvPr>
        </p:nvSpPr>
        <p:spPr>
          <a:xfrm>
            <a:off x="622967" y="1403604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楼船夜雪瓜洲渡</a:t>
            </a:r>
            <a:endParaRPr lang="en-US" altLang="zh-CN" sz="2800" dirty="0"/>
          </a:p>
        </p:txBody>
      </p:sp>
      <p:sp>
        <p:nvSpPr>
          <p:cNvPr id="4" name="QB_4_AN.10_1#79d720d98.blank?pid=689fdd911&amp;color=0,0,0&amp;vpa=3&amp;vtp=1&amp;bbb=1"/>
          <p:cNvSpPr/>
          <p:nvPr>
            <p:custDataLst>
              <p:tags r:id="rId3"/>
            </p:custDataLst>
          </p:nvPr>
        </p:nvSpPr>
        <p:spPr>
          <a:xfrm>
            <a:off x="3823366" y="1403604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铁马秋风大散关</a:t>
            </a:r>
            <a:endParaRPr lang="en-US" altLang="zh-CN" sz="2800" dirty="0"/>
          </a:p>
        </p:txBody>
      </p:sp>
      <p:sp>
        <p:nvSpPr>
          <p:cNvPr id="5" name="QB_4_BD.11_1#9bc7de979?pid=689fdd911&amp;color=0,0,0&amp;vtp=1&amp;bbb=1&amp;hb=1"/>
          <p:cNvSpPr/>
          <p:nvPr>
            <p:custDataLst>
              <p:tags r:id="rId4"/>
            </p:custDataLst>
          </p:nvPr>
        </p:nvSpPr>
        <p:spPr>
          <a:xfrm>
            <a:off x="612648" y="27610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诗人面对人生现状和社会现实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往往借古人古事来抒发自己的感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。如陆游《书愤》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中的诗句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</p:txBody>
      </p:sp>
      <p:sp>
        <p:nvSpPr>
          <p:cNvPr id="6" name="QB_4_AN.12_1#9bc7de979.blank?pid=689fdd911&amp;color=0,0,0&amp;vpa=4&amp;vtp=1&amp;bbb=1"/>
          <p:cNvSpPr/>
          <p:nvPr>
            <p:custDataLst>
              <p:tags r:id="rId5"/>
            </p:custDataLst>
          </p:nvPr>
        </p:nvSpPr>
        <p:spPr>
          <a:xfrm>
            <a:off x="5758530" y="3378274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出师一表真名世</a:t>
            </a:r>
            <a:endParaRPr lang="en-US" altLang="zh-CN" sz="2800" dirty="0"/>
          </a:p>
        </p:txBody>
      </p:sp>
      <p:sp>
        <p:nvSpPr>
          <p:cNvPr id="7" name="QB_4_AN.13_1#9bc7de979.blank?pid=689fdd911&amp;color=0,0,0&amp;vpa=5&amp;vtp=1&amp;bbb=1&amp;hb=1"/>
          <p:cNvSpPr/>
          <p:nvPr>
            <p:custDataLst>
              <p:tags r:id="rId6"/>
            </p:custDataLst>
          </p:nvPr>
        </p:nvSpPr>
        <p:spPr>
          <a:xfrm>
            <a:off x="612648" y="337827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千载谁堪伯仲间</a:t>
            </a:r>
            <a:endParaRPr lang="en-US" altLang="zh-CN" sz="2800" dirty="0"/>
          </a:p>
        </p:txBody>
      </p:sp>
      <p:sp>
        <p:nvSpPr>
          <p:cNvPr id="8" name="QB_4_BD.14_1#0c8c4e1a1?pid=689fdd911&amp;color=0,0,0&amp;vtp=1&amp;bbb=1&amp;hb=1"/>
          <p:cNvSpPr/>
          <p:nvPr>
            <p:custDataLst>
              <p:tags r:id="rId7"/>
            </p:custDataLst>
          </p:nvPr>
        </p:nvSpPr>
        <p:spPr>
          <a:xfrm>
            <a:off x="612648" y="47422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陆游一生以收复中原失地为己任，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这种豪情壮志始终没有改变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《书愤》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中也表达了这种渴望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  <p:sp>
        <p:nvSpPr>
          <p:cNvPr id="9" name="QB_4_AN.15_1#0c8c4e1a1.blank?pid=689fdd911&amp;color=0,0,0&amp;vpa=6&amp;vtp=1&amp;bbb=1"/>
          <p:cNvSpPr/>
          <p:nvPr>
            <p:custDataLst>
              <p:tags r:id="rId8"/>
            </p:custDataLst>
          </p:nvPr>
        </p:nvSpPr>
        <p:spPr>
          <a:xfrm>
            <a:off x="6469730" y="5359474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早岁那知世事艰</a:t>
            </a:r>
            <a:endParaRPr lang="en-US" altLang="zh-CN" sz="2800" dirty="0"/>
          </a:p>
        </p:txBody>
      </p:sp>
      <p:sp>
        <p:nvSpPr>
          <p:cNvPr id="10" name="QB_4_AN.16_1#0c8c4e1a1.blank?pid=689fdd911&amp;color=0,0,0&amp;vpa=7&amp;vtp=1&amp;bbb=1&amp;hb=1"/>
          <p:cNvSpPr/>
          <p:nvPr>
            <p:custDataLst>
              <p:tags r:id="rId9"/>
            </p:custDataLst>
          </p:nvPr>
        </p:nvSpPr>
        <p:spPr>
          <a:xfrm>
            <a:off x="612648" y="535947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中原北望气如山</a:t>
            </a:r>
            <a:endParaRPr lang="en-US" altLang="zh-CN" sz="2800" dirty="0"/>
          </a:p>
        </p:txBody>
      </p:sp>
      <p:sp>
        <p:nvSpPr>
          <p:cNvPr id="11" name="QO_3_BD.6_1#689fdd911?pid=ab96be102&amp;color=0,0,0&amp;vtp=1&amp;bt=1&amp;bbb=1"/>
          <p:cNvSpPr/>
          <p:nvPr/>
        </p:nvSpPr>
        <p:spPr>
          <a:xfrm>
            <a:off x="932688" y="2648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补写出下列句子中空缺的部分。（6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d0f2f608?pid=bf433bf7d&amp;color=0,173,163&amp;vtp=1&amp;bt=1&amp;bbb=1"/>
          <p:cNvSpPr/>
          <p:nvPr/>
        </p:nvSpPr>
        <p:spPr>
          <a:xfrm>
            <a:off x="612648" y="466344"/>
            <a:ext cx="10963656" cy="72663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17_1#c673d91c7?pid=0d0f2f608&amp;color=0,0,0&amp;vtp=1&amp;bbb=1"/>
              <p:cNvSpPr/>
              <p:nvPr/>
            </p:nvSpPr>
            <p:spPr>
              <a:xfrm>
                <a:off x="612648" y="1166640"/>
                <a:ext cx="10963656" cy="5092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（2025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福建福州期中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阅读下面这首诗，完成题目。</a:t>
                </a:r>
                <a:endParaRPr lang="en-US" altLang="zh-CN" sz="2800" dirty="0"/>
              </a:p>
              <a:p>
                <a:pPr algn="ctr" latinLnBrk="1">
                  <a:lnSpc>
                    <a:spcPts val="6200"/>
                  </a:lnSpc>
                </a:pP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书</a:t>
                </a:r>
                <a:r>
                  <a:rPr lang="en-US" altLang="zh-CN" sz="28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陆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游</a:t>
                </a:r>
                <a:endParaRPr lang="en-US" altLang="zh-CN" sz="2800" dirty="0"/>
              </a:p>
              <a:p>
                <a:pPr algn="ctr" latinLnBrk="1">
                  <a:lnSpc>
                    <a:spcPts val="62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清汴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逶迤贯旧京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宫墙春草几番生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62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剖心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莫写孤臣愤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抉眼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终看此虏平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62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天地固将容小丑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犬羊自惯渎齐盟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蓬窗老抱横行略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未敢随人说弭兵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M_3_BD.17_1#c673d91c7?pid=0d0f2f60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66640"/>
                <a:ext cx="10963656" cy="5092700"/>
              </a:xfrm>
              <a:prstGeom prst="rect">
                <a:avLst/>
              </a:prstGeom>
              <a:blipFill rotWithShape="1">
                <a:blip r:embed="rId1"/>
                <a:stretch>
                  <a:fillRect l="-5" t="-3" r="2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2#c673d91c7?pid=0d0f2f608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①《书愤》组诗共五首，为陆游被罢职退居时所作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。②汴：汴河，流经汴京，为北宋王朝的生命线。③剖心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商纣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王怒比干之谏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，遂剖其心。④抉眼：春秋时期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吴王夫差听信谗言赐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剑令伍子胥自尽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，伍子胥临终前万分悲愤地说：“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抉吾眼县吴东门之上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以观越寇之入灭吴也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。”⑤齐盟：同盟。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1013ac64c?pid=c673d91c7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9_1#1013ac64c.bracket?pid=c673d91c7&amp;color=0,0,0&amp;vpa=8&amp;vtp=1"/>
          <p:cNvSpPr/>
          <p:nvPr/>
        </p:nvSpPr>
        <p:spPr>
          <a:xfrm>
            <a:off x="95256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18_2#1013ac64c.choices?pid=c673d91c7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汴河依旧清澈，穿越汴京蜿蜒而去，昔日宫墙犹在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但江山早已易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，令人感到悲凉。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诗人以比干剖心的典故来表示自己的忠诚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以伍子胥抉目悬门的典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故来表达平虏的信念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诗人将朝廷奸佞比作小丑，将背信弃义的袭扰者比作犬羊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以此来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抒发内心的痛恨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诗人坐在“蓬窗”之下，虽然年事已高、日薄西山，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但仍有征战沙场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纵横驰骋的志向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ags/tag1.xml><?xml version="1.0" encoding="utf-8"?>
<p:tagLst xmlns:p="http://schemas.openxmlformats.org/presentationml/2006/main">
  <p:tag name="KSO_WM_DIAGRAM_VIRTUALLY_FRAME" val="{&quot;height&quot;:464.4858267716535,&quot;left&quot;:48.239999999999995,&quot;top&quot;:61.92,&quot;width&quot;:863.28}"/>
</p:tagLst>
</file>

<file path=ppt/tags/tag2.xml><?xml version="1.0" encoding="utf-8"?>
<p:tagLst xmlns:p="http://schemas.openxmlformats.org/presentationml/2006/main">
  <p:tag name="KSO_WM_DIAGRAM_VIRTUALLY_FRAME" val="{&quot;height&quot;:464.4858267716535,&quot;left&quot;:48.239999999999995,&quot;top&quot;:61.92,&quot;width&quot;:863.28}"/>
</p:tagLst>
</file>

<file path=ppt/tags/tag3.xml><?xml version="1.0" encoding="utf-8"?>
<p:tagLst xmlns:p="http://schemas.openxmlformats.org/presentationml/2006/main">
  <p:tag name="KSO_WM_DIAGRAM_VIRTUALLY_FRAME" val="{&quot;height&quot;:464.4858267716535,&quot;left&quot;:48.239999999999995,&quot;top&quot;:61.92,&quot;width&quot;:863.28}"/>
</p:tagLst>
</file>

<file path=ppt/tags/tag4.xml><?xml version="1.0" encoding="utf-8"?>
<p:tagLst xmlns:p="http://schemas.openxmlformats.org/presentationml/2006/main">
  <p:tag name="KSO_WM_DIAGRAM_VIRTUALLY_FRAME" val="{&quot;height&quot;:464.4858267716535,&quot;left&quot;:48.239999999999995,&quot;top&quot;:61.92,&quot;width&quot;:863.28}"/>
</p:tagLst>
</file>

<file path=ppt/tags/tag5.xml><?xml version="1.0" encoding="utf-8"?>
<p:tagLst xmlns:p="http://schemas.openxmlformats.org/presentationml/2006/main">
  <p:tag name="KSO_WM_DIAGRAM_VIRTUALLY_FRAME" val="{&quot;height&quot;:464.4858267716535,&quot;left&quot;:48.239999999999995,&quot;top&quot;:61.92,&quot;width&quot;:863.28}"/>
</p:tagLst>
</file>

<file path=ppt/tags/tag6.xml><?xml version="1.0" encoding="utf-8"?>
<p:tagLst xmlns:p="http://schemas.openxmlformats.org/presentationml/2006/main">
  <p:tag name="KSO_WM_DIAGRAM_VIRTUALLY_FRAME" val="{&quot;height&quot;:464.4858267716535,&quot;left&quot;:48.239999999999995,&quot;top&quot;:61.92,&quot;width&quot;:863.28}"/>
</p:tagLst>
</file>

<file path=ppt/tags/tag7.xml><?xml version="1.0" encoding="utf-8"?>
<p:tagLst xmlns:p="http://schemas.openxmlformats.org/presentationml/2006/main">
  <p:tag name="KSO_WM_DIAGRAM_VIRTUALLY_FRAME" val="{&quot;height&quot;:464.4858267716535,&quot;left&quot;:48.239999999999995,&quot;top&quot;:61.92,&quot;width&quot;:863.28}"/>
</p:tagLst>
</file>

<file path=ppt/tags/tag8.xml><?xml version="1.0" encoding="utf-8"?>
<p:tagLst xmlns:p="http://schemas.openxmlformats.org/presentationml/2006/main">
  <p:tag name="KSO_WM_DIAGRAM_VIRTUALLY_FRAME" val="{&quot;height&quot;:464.4858267716535,&quot;left&quot;:48.239999999999995,&quot;top&quot;:61.92,&quot;width&quot;:863.28}"/>
</p:tagLst>
</file>

<file path=ppt/tags/tag9.xml><?xml version="1.0" encoding="utf-8"?>
<p:tagLst xmlns:p="http://schemas.openxmlformats.org/presentationml/2006/main">
  <p:tag name="KSO_WM_DIAGRAM_VIRTUALLY_FRAME" val="{&quot;height&quot;:464.4858267716535,&quot;left&quot;:48.239999999999995,&quot;top&quot;:61.92,&quot;width&quot;:863.28}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2550</Words>
  <Application>WPS 演示</Application>
  <PresentationFormat>宽屏</PresentationFormat>
  <Paragraphs>125</Paragraphs>
  <Slides>13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微软雅黑</vt:lpstr>
      <vt:lpstr>Times New Roman</vt:lpstr>
      <vt:lpstr>楷体</vt:lpstr>
      <vt:lpstr>宋体</vt:lpstr>
      <vt:lpstr>华文细黑</vt:lpstr>
      <vt:lpstr>Cambria Math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5</cp:revision>
  <dcterms:created xsi:type="dcterms:W3CDTF">2025-04-01T09:20:00Z</dcterms:created>
  <dcterms:modified xsi:type="dcterms:W3CDTF">2025-09-02T09:36:07Z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959AE342F2F84DAE8B390F13F0E9A878_12</vt:lpwstr>
  </property>
  <property fmtid="{D5CDD505-2E9C-101B-9397-08002B2CF9AE}" pid="3" name="KSOProductBuildVer">
    <vt:lpwstr>2052-12.1.0.22529</vt:lpwstr>
  </property>
</Properties>
</file>