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8" r:id="rId3"/>
  </p:sldMasterIdLst>
  <p:notesMasterIdLst>
    <p:notesMasterId r:id="rId5"/>
  </p:notesMasterIdLst>
  <p:sldIdLst>
    <p:sldId id="314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307" r:id="rId17"/>
    <p:sldId id="308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309" r:id="rId31"/>
    <p:sldId id="280" r:id="rId32"/>
    <p:sldId id="31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11" r:id="rId53"/>
    <p:sldId id="300" r:id="rId54"/>
    <p:sldId id="301" r:id="rId55"/>
    <p:sldId id="312" r:id="rId56"/>
    <p:sldId id="302" r:id="rId57"/>
    <p:sldId id="303" r:id="rId58"/>
    <p:sldId id="304" r:id="rId59"/>
    <p:sldId id="305" r:id="rId60"/>
    <p:sldId id="313" r:id="rId6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dec4e3858257340b3db#tid=67ea62b5c650320008bd22f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31"/>
            <a:ext cx="12188952" cy="6857738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选择性必修</a:t>
            </a:r>
            <a:r>
              <a:rPr lang="en-US" altLang="zh-CN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 </a:t>
            </a:r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上册</a:t>
            </a:r>
            <a:endParaRPr lang="zh-CN" altLang="en-US" sz="3200" dirty="0">
              <a:solidFill>
                <a:srgbClr val="00ADA3"/>
              </a:solidFill>
              <a:latin typeface="方正粗等线简体" panose="02000000000000000000" charset="-122"/>
              <a:ea typeface="方正粗等线简体" panose="02000000000000000000" charset="-122"/>
              <a:cs typeface="方正粗等线简体" panose="02000000000000000000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7303e41e8d6aeec168b#tid=67e6690986574f0009e1677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人教版 选择性必修上册</a:t>
            </a:r>
            <a:endParaRPr lang="en-US" sz="31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4" Type="http://schemas.openxmlformats.org/officeDocument/2006/relationships/slide" Target="slide30.xml"/><Relationship Id="rId3" Type="http://schemas.openxmlformats.org/officeDocument/2006/relationships/slide" Target="slide17.xml"/><Relationship Id="rId2" Type="http://schemas.openxmlformats.org/officeDocument/2006/relationships/image" Target="../media/image10.jpe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8f0c2fb9?pid=adf7952ff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四、文意梳理</a:t>
            </a:r>
            <a:endParaRPr lang="en-US" altLang="zh-CN" sz="3200" dirty="0"/>
          </a:p>
        </p:txBody>
      </p:sp>
      <p:pic>
        <p:nvPicPr>
          <p:cNvPr id="3" name="P_6_BD#77ceb4248?pid=a8f0c2fb9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8" y="1240409"/>
            <a:ext cx="7946136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77ceb4248?pid=a8f0c2fb9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8" y="466344"/>
            <a:ext cx="7644384" cy="5413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14ee14b1?pid=a8f0c2fb9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字词释义</a:t>
            </a:r>
            <a:endParaRPr lang="en-US" altLang="zh-CN" sz="3000" dirty="0"/>
          </a:p>
        </p:txBody>
      </p:sp>
      <p:sp>
        <p:nvSpPr>
          <p:cNvPr id="3" name="QB_7_BD.1_1#efd75fdcf?pid=b14ee14b1&amp;color=0,0,0&amp;vtp=1&amp;bbb=1"/>
          <p:cNvSpPr/>
          <p:nvPr/>
        </p:nvSpPr>
        <p:spPr>
          <a:xfrm>
            <a:off x="612648" y="1130379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不忍人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孺子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怵惕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（chù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tì）：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4" name="QB_7_AN.2_1#efd75fdcf.blank?pid=b14ee14b1&amp;color=0,0,0&amp;vpa=1&amp;vtp=1&amp;bbb=1"/>
          <p:cNvSpPr/>
          <p:nvPr/>
        </p:nvSpPr>
        <p:spPr>
          <a:xfrm>
            <a:off x="2566067" y="1099899"/>
            <a:ext cx="52593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怜爱别人。忍人，狠心对待别人</a:t>
            </a:r>
            <a:endParaRPr lang="en-US" altLang="zh-CN" sz="2800" dirty="0"/>
          </a:p>
        </p:txBody>
      </p:sp>
      <p:sp>
        <p:nvSpPr>
          <p:cNvPr id="5" name="QB_7_AN.3_1#efd75fdcf.blank?pid=b14ee14b1&amp;color=0,0,0&amp;vpa=2&amp;vtp=1"/>
          <p:cNvSpPr/>
          <p:nvPr/>
        </p:nvSpPr>
        <p:spPr>
          <a:xfrm>
            <a:off x="1689767" y="1747599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</a:t>
            </a:r>
            <a:endParaRPr lang="en-US" altLang="zh-CN" sz="2800" dirty="0"/>
          </a:p>
        </p:txBody>
      </p:sp>
      <p:sp>
        <p:nvSpPr>
          <p:cNvPr id="6" name="QB_7_AN.4_1#efd75fdcf.blank?pid=b14ee14b1&amp;color=0,0,0&amp;vpa=3&amp;vtp=1&amp;bbb=1"/>
          <p:cNvSpPr/>
          <p:nvPr/>
        </p:nvSpPr>
        <p:spPr>
          <a:xfrm>
            <a:off x="1867567" y="2395299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施行</a:t>
            </a:r>
            <a:endParaRPr lang="en-US" altLang="zh-CN" sz="2800" dirty="0"/>
          </a:p>
        </p:txBody>
      </p:sp>
      <p:sp>
        <p:nvSpPr>
          <p:cNvPr id="7" name="QB_7_AN.5_1#efd75fdcf.blank?pid=b14ee14b1&amp;color=0,0,0&amp;vpa=4&amp;vtp=1&amp;bbb=1"/>
          <p:cNvSpPr/>
          <p:nvPr/>
        </p:nvSpPr>
        <p:spPr>
          <a:xfrm>
            <a:off x="2223167" y="3042999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的原因</a:t>
            </a:r>
            <a:endParaRPr lang="en-US" altLang="zh-CN" sz="2800" dirty="0"/>
          </a:p>
        </p:txBody>
      </p:sp>
      <p:sp>
        <p:nvSpPr>
          <p:cNvPr id="8" name="QB_7_AN.6_1#efd75fdcf.blank?pid=b14ee14b1&amp;color=0,0,0&amp;vpa=5&amp;vtp=1&amp;bbb=1"/>
          <p:cNvSpPr/>
          <p:nvPr/>
        </p:nvSpPr>
        <p:spPr>
          <a:xfrm>
            <a:off x="1867567" y="3690699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连词，假使，如果</a:t>
            </a:r>
            <a:endParaRPr lang="en-US" altLang="zh-CN" sz="2800" dirty="0"/>
          </a:p>
        </p:txBody>
      </p:sp>
      <p:sp>
        <p:nvSpPr>
          <p:cNvPr id="9" name="QB_7_AN.7_1#efd75fdcf.blank?pid=b14ee14b1&amp;color=0,0,0&amp;vpa=6&amp;vtp=1&amp;bbb=1"/>
          <p:cNvSpPr/>
          <p:nvPr/>
        </p:nvSpPr>
        <p:spPr>
          <a:xfrm>
            <a:off x="1867567" y="4338399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忽然</a:t>
            </a:r>
            <a:endParaRPr lang="en-US" altLang="zh-CN" sz="2800" dirty="0"/>
          </a:p>
        </p:txBody>
      </p:sp>
      <p:sp>
        <p:nvSpPr>
          <p:cNvPr id="10" name="QB_7_AN.8_1#efd75fdcf.blank?pid=b14ee14b1&amp;color=0,0,0&amp;vpa=7&amp;vtp=1&amp;bbb=1"/>
          <p:cNvSpPr/>
          <p:nvPr/>
        </p:nvSpPr>
        <p:spPr>
          <a:xfrm>
            <a:off x="2045367" y="4986099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儿童</a:t>
            </a:r>
            <a:endParaRPr lang="en-US" altLang="zh-CN" sz="2800" dirty="0"/>
          </a:p>
        </p:txBody>
      </p:sp>
      <p:sp>
        <p:nvSpPr>
          <p:cNvPr id="11" name="QB_7_AN.9_1#efd75fdcf.blank?pid=b14ee14b1&amp;color=0,0,0&amp;vpa=8&amp;vtp=1&amp;bbb=1"/>
          <p:cNvSpPr/>
          <p:nvPr/>
        </p:nvSpPr>
        <p:spPr>
          <a:xfrm>
            <a:off x="3643980" y="5633799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惊骇，恐惧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_1#efd75fdcf?pid=b14ee14b1&amp;color=0,0,0&amp;vtp=1&amp;bbb=1"/>
          <p:cNvSpPr/>
          <p:nvPr/>
        </p:nvSpPr>
        <p:spPr>
          <a:xfrm>
            <a:off x="612648" y="468001"/>
            <a:ext cx="10963656" cy="5829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恻隐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o）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由是观之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羞恶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wù）：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辞让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7_AN.10_1#efd75fdcf.blank?pid=b14ee14b1&amp;color=0,0,0&amp;vpa=9&amp;vtp=1&amp;bbb=1"/>
          <p:cNvSpPr/>
          <p:nvPr/>
        </p:nvSpPr>
        <p:spPr>
          <a:xfrm>
            <a:off x="2045367" y="437521"/>
            <a:ext cx="45450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哀痛，怜悯（别人的不幸）</a:t>
            </a:r>
            <a:endParaRPr lang="en-US" altLang="zh-CN" sz="2800" dirty="0"/>
          </a:p>
        </p:txBody>
      </p:sp>
      <p:sp>
        <p:nvSpPr>
          <p:cNvPr id="4" name="QB_7_AN.11_1#efd75fdcf.blank?pid=b14ee14b1&amp;color=0,0,0&amp;vpa=10&amp;vtp=1&amp;bbb=1"/>
          <p:cNvSpPr/>
          <p:nvPr/>
        </p:nvSpPr>
        <p:spPr>
          <a:xfrm>
            <a:off x="3112167" y="1085221"/>
            <a:ext cx="31146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结交。内，同“纳”</a:t>
            </a:r>
            <a:endParaRPr lang="en-US" altLang="zh-CN" sz="2800" dirty="0"/>
          </a:p>
        </p:txBody>
      </p:sp>
      <p:sp>
        <p:nvSpPr>
          <p:cNvPr id="5" name="QB_7_AN.12_1#efd75fdcf.blank?pid=b14ee14b1&amp;color=0,0,0&amp;vpa=11&amp;vtp=1&amp;bbb=1"/>
          <p:cNvSpPr/>
          <p:nvPr/>
        </p:nvSpPr>
        <p:spPr>
          <a:xfrm>
            <a:off x="3361405" y="1732921"/>
            <a:ext cx="3473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博取名誉。要，求取</a:t>
            </a:r>
            <a:endParaRPr lang="en-US" altLang="zh-CN" sz="2800" dirty="0"/>
          </a:p>
        </p:txBody>
      </p:sp>
      <p:sp>
        <p:nvSpPr>
          <p:cNvPr id="6" name="QB_7_AN.13_1#efd75fdcf.blank?pid=b14ee14b1&amp;color=0,0,0&amp;vpa=12&amp;vtp=1&amp;bbb=1"/>
          <p:cNvSpPr/>
          <p:nvPr/>
        </p:nvSpPr>
        <p:spPr>
          <a:xfrm>
            <a:off x="2828004" y="2380621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由此看来</a:t>
            </a:r>
            <a:endParaRPr lang="en-US" altLang="zh-CN" sz="2800" dirty="0"/>
          </a:p>
        </p:txBody>
      </p:sp>
      <p:sp>
        <p:nvSpPr>
          <p:cNvPr id="7" name="QB_7_AN.14_1#efd75fdcf.blank?pid=b14ee14b1&amp;color=0,0,0&amp;vpa=13&amp;vtp=1&amp;bbb=1"/>
          <p:cNvSpPr/>
          <p:nvPr/>
        </p:nvSpPr>
        <p:spPr>
          <a:xfrm>
            <a:off x="3250280" y="3028321"/>
            <a:ext cx="7759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对自身的不善感到羞耻，对他人的不善感到憎恶</a:t>
            </a:r>
            <a:endParaRPr lang="en-US" altLang="zh-CN" sz="2800" dirty="0"/>
          </a:p>
        </p:txBody>
      </p:sp>
      <p:sp>
        <p:nvSpPr>
          <p:cNvPr id="8" name="QB_7_AN.15_1#efd75fdcf.blank?pid=b14ee14b1&amp;color=0,0,0&amp;vpa=14&amp;vtp=1&amp;bbb=1"/>
          <p:cNvSpPr/>
          <p:nvPr/>
        </p:nvSpPr>
        <p:spPr>
          <a:xfrm>
            <a:off x="2116804" y="3676021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谦逊推让</a:t>
            </a:r>
            <a:endParaRPr lang="en-US" altLang="zh-CN" sz="2800" dirty="0"/>
          </a:p>
        </p:txBody>
      </p:sp>
      <p:sp>
        <p:nvSpPr>
          <p:cNvPr id="9" name="QB_7_AN.16_1#efd75fdcf.blank?pid=b14ee14b1&amp;color=0,0,0&amp;vpa=15&amp;vtp=1&amp;bbb=1"/>
          <p:cNvSpPr/>
          <p:nvPr/>
        </p:nvSpPr>
        <p:spPr>
          <a:xfrm>
            <a:off x="1939004" y="4323721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萌芽，发端</a:t>
            </a:r>
            <a:endParaRPr lang="en-US" altLang="zh-CN" sz="2800" dirty="0"/>
          </a:p>
        </p:txBody>
      </p:sp>
      <p:sp>
        <p:nvSpPr>
          <p:cNvPr id="10" name="QB_7_AN.17_1#efd75fdcf.blank?pid=b14ee14b1&amp;color=0,0,0&amp;vpa=16&amp;vtp=1&amp;bbb=1"/>
          <p:cNvSpPr/>
          <p:nvPr/>
        </p:nvSpPr>
        <p:spPr>
          <a:xfrm>
            <a:off x="1761204" y="4971421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如同，好像</a:t>
            </a:r>
            <a:endParaRPr lang="en-US" altLang="zh-CN" sz="2800" dirty="0"/>
          </a:p>
        </p:txBody>
      </p:sp>
      <p:sp>
        <p:nvSpPr>
          <p:cNvPr id="11" name="QB_7_AN.18_1#efd75fdcf.blank?pid=b14ee14b1&amp;color=0,0,0&amp;vpa=17&amp;vtp=1&amp;bbb=1"/>
          <p:cNvSpPr/>
          <p:nvPr/>
        </p:nvSpPr>
        <p:spPr>
          <a:xfrm>
            <a:off x="2294604" y="5619121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_1#efd75fdcf?pid=b14ee14b1&amp;color=0,0,0&amp;vtp=1&amp;bbb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于我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9_1#efd75fdcf.blank?pid=b14ee14b1&amp;color=0,0,0&amp;vpa=18&amp;vtp=1&amp;bbb=1"/>
          <p:cNvSpPr/>
          <p:nvPr/>
        </p:nvSpPr>
        <p:spPr>
          <a:xfrm>
            <a:off x="1939004" y="4375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伤害</a:t>
            </a:r>
            <a:endParaRPr lang="en-US" altLang="zh-CN" sz="2800" dirty="0"/>
          </a:p>
        </p:txBody>
      </p:sp>
      <p:sp>
        <p:nvSpPr>
          <p:cNvPr id="4" name="QB_7_AN.20_1#efd75fdcf.blank?pid=b14ee14b1&amp;color=0,0,0&amp;vpa=19&amp;vtp=1&amp;bbb=1"/>
          <p:cNvSpPr/>
          <p:nvPr/>
        </p:nvSpPr>
        <p:spPr>
          <a:xfrm>
            <a:off x="1939004" y="10852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所有，一切</a:t>
            </a:r>
            <a:endParaRPr lang="en-US" altLang="zh-CN" sz="2800" dirty="0"/>
          </a:p>
        </p:txBody>
      </p:sp>
      <p:sp>
        <p:nvSpPr>
          <p:cNvPr id="5" name="QB_7_AN.21_1#efd75fdcf.blank?pid=b14ee14b1&amp;color=0,0,0&amp;vpa=20&amp;vtp=1&amp;bbb=1"/>
          <p:cNvSpPr/>
          <p:nvPr/>
        </p:nvSpPr>
        <p:spPr>
          <a:xfrm>
            <a:off x="2294604" y="17329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跟我一样</a:t>
            </a:r>
            <a:endParaRPr lang="en-US" altLang="zh-CN" sz="2800" dirty="0"/>
          </a:p>
        </p:txBody>
      </p:sp>
      <p:sp>
        <p:nvSpPr>
          <p:cNvPr id="6" name="QB_7_AN.22_1#efd75fdcf.blank?pid=b14ee14b1&amp;color=0,0,0&amp;vpa=21&amp;vtp=1&amp;bbb=1"/>
          <p:cNvSpPr/>
          <p:nvPr/>
        </p:nvSpPr>
        <p:spPr>
          <a:xfrm>
            <a:off x="1689767" y="2380620"/>
            <a:ext cx="24003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同“燃”，燃烧</a:t>
            </a:r>
            <a:endParaRPr lang="en-US" altLang="zh-CN" sz="2800" dirty="0"/>
          </a:p>
        </p:txBody>
      </p:sp>
      <p:sp>
        <p:nvSpPr>
          <p:cNvPr id="7" name="QB_7_AN.23_1#efd75fdcf.blank?pid=b14ee14b1&amp;color=0,0,0&amp;vpa=22&amp;vtp=1&amp;bbb=1"/>
          <p:cNvSpPr/>
          <p:nvPr/>
        </p:nvSpPr>
        <p:spPr>
          <a:xfrm>
            <a:off x="1689767" y="3028320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流通，指泉水涌出</a:t>
            </a:r>
            <a:endParaRPr lang="en-US" altLang="zh-CN" sz="2800" dirty="0"/>
          </a:p>
        </p:txBody>
      </p:sp>
      <p:sp>
        <p:nvSpPr>
          <p:cNvPr id="8" name="QB_7_AN.24_1#efd75fdcf.blank?pid=b14ee14b1&amp;color=0,0,0&amp;vpa=23&amp;vtp=1&amp;bbb=1"/>
          <p:cNvSpPr/>
          <p:nvPr/>
        </p:nvSpPr>
        <p:spPr>
          <a:xfrm>
            <a:off x="1689767" y="36760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如果</a:t>
            </a:r>
            <a:endParaRPr lang="en-US" altLang="zh-CN" sz="2800" dirty="0"/>
          </a:p>
        </p:txBody>
      </p:sp>
      <p:sp>
        <p:nvSpPr>
          <p:cNvPr id="9" name="QB_7_AN.25_1#efd75fdcf.blank?pid=b14ee14b1&amp;color=0,0,0&amp;vpa=24&amp;vtp=1&amp;bbb=1"/>
          <p:cNvSpPr/>
          <p:nvPr/>
        </p:nvSpPr>
        <p:spPr>
          <a:xfrm>
            <a:off x="1689767" y="43237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安定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4a7b1f8c?pid=adf7952ff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文章结构与主旨</a:t>
            </a:r>
            <a:endParaRPr lang="en-US" altLang="zh-CN" sz="3200" dirty="0"/>
          </a:p>
        </p:txBody>
      </p:sp>
      <p:sp>
        <p:nvSpPr>
          <p:cNvPr id="3" name="QB_6_BD.26_1#b08dadc8d?pid=54a7b1f8c&amp;color=0,0,0&amp;vtp=1&amp;bbb=1"/>
          <p:cNvSpPr/>
          <p:nvPr/>
        </p:nvSpPr>
        <p:spPr>
          <a:xfrm>
            <a:off x="612648" y="954024"/>
            <a:ext cx="10963656" cy="427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700"/>
              </a:lnSpc>
            </a:pPr>
            <a:r>
              <a:rPr lang="en-US" altLang="zh-CN" sz="2800" b="1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厘清结构</a:t>
            </a:r>
            <a:r>
              <a:rPr lang="en-US" altLang="zh-CN" sz="2800" b="1" i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7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                                                                                     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4" name="QB_6_BD.26_1#b08dadc8d?pid=54a7b1f8c&amp;color=0,0,0&amp;tib=255,255,255&amp;iip=1&amp;vip=25#29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9039" y="1463802"/>
            <a:ext cx="9134856" cy="377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6_AN.27_1#b08dadc8d.blank?pid=54a7b1f8c&amp;color=0,0,0&amp;vpa=25&amp;vtp=1"/>
          <p:cNvSpPr/>
          <p:nvPr/>
        </p:nvSpPr>
        <p:spPr>
          <a:xfrm>
            <a:off x="5263991" y="1536954"/>
            <a:ext cx="4014216" cy="39319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人皆有不忍人之心</a:t>
            </a:r>
            <a:endParaRPr lang="en-US" altLang="zh-CN" sz="2100" dirty="0"/>
          </a:p>
        </p:txBody>
      </p:sp>
      <p:sp>
        <p:nvSpPr>
          <p:cNvPr id="6" name="QB_6_AN.28_1#b08dadc8d.blank?pid=54a7b1f8c&amp;color=0,0,0&amp;vpa=26&amp;vtp=1"/>
          <p:cNvSpPr/>
          <p:nvPr/>
        </p:nvSpPr>
        <p:spPr>
          <a:xfrm>
            <a:off x="6123527" y="2707386"/>
            <a:ext cx="1453896" cy="37490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孺子入井</a:t>
            </a:r>
            <a:endParaRPr lang="en-US" altLang="zh-CN" sz="2100" dirty="0"/>
          </a:p>
        </p:txBody>
      </p:sp>
      <p:sp>
        <p:nvSpPr>
          <p:cNvPr id="7" name="QB_6_AN.29_1#b08dadc8d.blank?pid=54a7b1f8c&amp;color=0,0,0&amp;vpa=27&amp;vtp=1"/>
          <p:cNvSpPr/>
          <p:nvPr/>
        </p:nvSpPr>
        <p:spPr>
          <a:xfrm>
            <a:off x="7990787" y="3726800"/>
            <a:ext cx="1525570" cy="246888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足以保四海</a:t>
            </a:r>
            <a:endParaRPr lang="en-US" altLang="zh-CN" sz="2100" dirty="0"/>
          </a:p>
        </p:txBody>
      </p:sp>
      <p:sp>
        <p:nvSpPr>
          <p:cNvPr id="8" name="QB_6_AN.30_1#b08dadc8d.blank?pid=54a7b1f8c&amp;color=0,0,0&amp;vpa=28&amp;vtp=1"/>
          <p:cNvSpPr/>
          <p:nvPr/>
        </p:nvSpPr>
        <p:spPr>
          <a:xfrm>
            <a:off x="7929513" y="4871222"/>
            <a:ext cx="1648119" cy="310896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不足以事父母</a:t>
            </a:r>
            <a:endParaRPr lang="en-US" altLang="zh-CN" sz="2100" dirty="0"/>
          </a:p>
        </p:txBody>
      </p:sp>
      <p:sp>
        <p:nvSpPr>
          <p:cNvPr id="9" name="QB_6_AN.31_1#b08dadc8d.blank?pid=54a7b1f8c&amp;color=0,0,0&amp;vpa=29&amp;vtp=1"/>
          <p:cNvSpPr/>
          <p:nvPr/>
        </p:nvSpPr>
        <p:spPr>
          <a:xfrm>
            <a:off x="10183463" y="3118866"/>
            <a:ext cx="1014984" cy="32918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施仁政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2_1#4a3e560db?pid=54a7b1f8c&amp;color=0,0,0&amp;mp=1&amp;vtp=1&amp;bt=1&amp;bbb=1&amp;hb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概括主旨</a:t>
            </a:r>
            <a:r>
              <a:rPr lang="en-US" altLang="zh-CN" sz="28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本文从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人皆有不忍人之心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写起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不忍人之心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心推导出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文章在强调后天教养的重要性时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也阐释了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人之心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的重要作用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33_1#4a3e560db.blank?pid=54a7b1f8c&amp;color=0,0,0&amp;mp=1&amp;vpa=30&amp;vtp=1&amp;bbb=1"/>
          <p:cNvSpPr/>
          <p:nvPr/>
        </p:nvSpPr>
        <p:spPr>
          <a:xfrm>
            <a:off x="2400967" y="10852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仁政</a:t>
            </a:r>
            <a:endParaRPr lang="en-US" altLang="zh-CN" sz="2800" dirty="0"/>
          </a:p>
        </p:txBody>
      </p:sp>
      <p:sp>
        <p:nvSpPr>
          <p:cNvPr id="4" name="QB_6_AN.34_1#4a3e560db.blank?pid=54a7b1f8c&amp;color=0,0,0&amp;mp=1&amp;vpa=31&amp;vtp=1&amp;bbb=1"/>
          <p:cNvSpPr/>
          <p:nvPr/>
        </p:nvSpPr>
        <p:spPr>
          <a:xfrm>
            <a:off x="2558129" y="17329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个人和国家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6acdb573.fixed?pid=2926b2891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4000" dirty="0"/>
          </a:p>
        </p:txBody>
      </p:sp>
      <p:sp>
        <p:nvSpPr>
          <p:cNvPr id="3" name="C_4#16acdb573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ac56b53?pid=16acdb573&amp;color=0,0,0&amp;vtp=1&amp;bt=1&amp;bbb=1&amp;hb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情境探究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在历史的长河中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，先贤们对“人性”的探索犹如一盏明灯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，照亮了人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类思想的进程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。孟子的“性善论”为后世留下了宝贵的思想财富。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如今，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央视的文化节目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《典籍里的中国》成为连接古今的桥梁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，让我们有机会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以现代人的眼光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，重新审视和理解孟子的智慧。今天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，我们将围绕孟子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《人皆有不忍人之心》展开研读，不仅是为了探讨“人性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”，更是为了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通过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“不忍人”这一情感的共鸣，响应时代对于美好人性的呼唤。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65cf3a11?pid=16acdb573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任务一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理解“四心”和“四端”</a:t>
            </a:r>
            <a:endParaRPr lang="en-US" altLang="zh-CN" sz="3000" dirty="0"/>
          </a:p>
        </p:txBody>
      </p:sp>
      <p:sp>
        <p:nvSpPr>
          <p:cNvPr id="3" name="QB_6_BD.35_1#059ef4935?sp=1&amp;pid=c65cf3a11&amp;color=0,0,0&amp;vtp=1&amp;bbb=1&amp;hb=1"/>
          <p:cNvSpPr/>
          <p:nvPr/>
        </p:nvSpPr>
        <p:spPr>
          <a:xfrm>
            <a:off x="612648" y="1115647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孟子认为“不忍人之心”有哪些内容？（2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dirty="0"/>
          </a:p>
        </p:txBody>
      </p:sp>
      <p:sp>
        <p:nvSpPr>
          <p:cNvPr id="4" name="QB_6_AN.36_1#059ef4935.blank?pid=c65cf3a11&amp;color=0,0,0&amp;vpa=32&amp;vtp=1&amp;bbb=1&amp;hb=1"/>
          <p:cNvSpPr/>
          <p:nvPr/>
        </p:nvSpPr>
        <p:spPr>
          <a:xfrm>
            <a:off x="612648" y="1732867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孟子认为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“不忍人之心”包含四个方面，即恻隐之心、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羞恶之心、辞让之心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、是非之心，简称“四心”。（2分）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2926b2891.fixed?pid=cbd2c4415&amp;color=0,173,163&amp;vtp=1&amp;bbb=1"/>
          <p:cNvSpPr/>
          <p:nvPr/>
        </p:nvSpPr>
        <p:spPr>
          <a:xfrm>
            <a:off x="877824" y="2624328"/>
            <a:ext cx="10981944" cy="72237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第二单元</a:t>
            </a:r>
            <a:r>
              <a:rPr lang="en-US" altLang="zh-CN" sz="4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中华传统文化经典研习——百家争鸣</a:t>
            </a:r>
            <a:endParaRPr lang="en-US" altLang="zh-CN" sz="4000" dirty="0"/>
          </a:p>
        </p:txBody>
      </p:sp>
      <p:sp>
        <p:nvSpPr>
          <p:cNvPr id="3" name="C_3#2926b2891"/>
          <p:cNvSpPr/>
          <p:nvPr/>
        </p:nvSpPr>
        <p:spPr>
          <a:xfrm>
            <a:off x="877824" y="3419856"/>
            <a:ext cx="8997696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_3#2926b2891.fixed?pid=cbd2c4415&amp;color=0,173,163&amp;vtp=1&amp;bbb=1"/>
              <p:cNvSpPr/>
              <p:nvPr/>
            </p:nvSpPr>
            <p:spPr>
              <a:xfrm>
                <a:off x="877824" y="3493008"/>
                <a:ext cx="10981944" cy="101904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32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第5课</a:t>
                </a:r>
                <a:r>
                  <a:rPr lang="en-US" altLang="zh-CN" sz="3200" b="0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《论语》十二章</a:t>
                </a:r>
                <a:r>
                  <a:rPr lang="en-US" altLang="zh-CN" sz="3200" b="0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0" i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大学之道</a:t>
                </a:r>
                <a:r>
                  <a:rPr lang="en-US" altLang="zh-CN" sz="3200" b="0" i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0" i="1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0" i="0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3200" b="0" i="0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altLang="zh-CN" sz="32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人皆有不忍人之心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C_3#2926b2891.fixed?pid=cbd2c4415&amp;color=0,173,16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7824" y="3493008"/>
                <a:ext cx="10981944" cy="1019048"/>
              </a:xfrm>
              <a:prstGeom prst="rect">
                <a:avLst/>
              </a:prstGeom>
              <a:blipFill rotWithShape="1">
                <a:blip r:embed="rId1"/>
                <a:stretch>
                  <a:fillRect l="-2" t="-1795" r="5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_3_BD#2926b2891.fixed?pid=cbd2c4415&amp;color=0,173,163&amp;vtp=1&amp;bbb=1"/>
          <p:cNvSpPr/>
          <p:nvPr/>
        </p:nvSpPr>
        <p:spPr>
          <a:xfrm>
            <a:off x="877824" y="4142232"/>
            <a:ext cx="10981944" cy="10190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课时3</a:t>
            </a:r>
            <a:r>
              <a:rPr lang="en-US" altLang="zh-CN" sz="3200" b="0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*人皆有不忍人之心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2_1#7c1635b4e?sp=1&amp;pid=c65cf3a11&amp;color=0,0,0&amp;mp=1&amp;vtp=1&amp;bt=1&amp;bbb=1&amp;hb=1&amp;hltap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请指出“四端”的内涵，并分析“四心”与“四端”的关系。（6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123_1#7c1635b4e?sp=1&amp;pid=c65cf3a11&amp;color=0,0,0&amp;mp=1&amp;vtp=1&amp;bt=1&amp;bbb=1&amp;hb=1&amp;hla=1"/>
          <p:cNvSpPr/>
          <p:nvPr/>
        </p:nvSpPr>
        <p:spPr>
          <a:xfrm>
            <a:off x="612648" y="1095380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1）“四端”即仁、义、礼、智。（2分）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2）①“四心”与“四端”相对应，是完备的人性和道德的开端。②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”“四端”是区分人与非人的标准。因为无“四心”，即无“四端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”，连道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德萌芽都没有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，“非人也”。（每点2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2_1#95d52e3ff?sp=1&amp;pid=c65cf3a11&amp;color=0,0,0&amp;vtp=1&amp;bt=1&amp;bbb=1&amp;hb=1&amp;hltap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荀子认为人性本恶，所以人要注重后天学习，才能逐渐趋于善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；而孟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子认为人性本善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，那么在孟子看来，人还需不需要后天的学习呢?（3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123_1#95d52e3ff?sp=1&amp;pid=c65cf3a11&amp;color=0,0,0&amp;vtp=1&amp;bt=1&amp;bbb=1&amp;hb=1&amp;hla=1"/>
          <p:cNvSpPr/>
          <p:nvPr/>
        </p:nvSpPr>
        <p:spPr>
          <a:xfrm>
            <a:off x="612648" y="1735460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需要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。（1分）人有“四心”，也就是有“四端”。“端”是“萌芽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，发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端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”的意思。也就是说，人人都有仁、义、礼、智的萌芽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，需要后天不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断地培养呵护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，萌芽才有可能长成参天大树，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我们才能成为一个仁者。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2_1#a16f6021c?sp=1&amp;pid=c65cf3a11&amp;color=0,0,0&amp;vtp=1&amp;bt=1&amp;bbb=1&amp;hb=1&amp;hltap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孟子认为“不忍人之心”是人所固有的，但又要求“知皆扩而充之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”，两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者是否矛盾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？（3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123_1#a16f6021c?sp=1&amp;pid=c65cf3a11&amp;color=0,0,0&amp;vtp=1&amp;bt=1&amp;bbb=1&amp;hb=1&amp;hla=1"/>
          <p:cNvSpPr/>
          <p:nvPr/>
        </p:nvSpPr>
        <p:spPr>
          <a:xfrm>
            <a:off x="612648" y="173546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不矛盾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。（1分）因为在孟子看来，虽然“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人皆有不忍人之心”，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但在社会生活中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，人们私欲的膨胀会导致善的本性逐渐泯灭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，所以必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须在后天的教育中引导人们自觉地扩充自己的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“四端”。（2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d448739f?pid=16acdb573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任务二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赏析论证特点</a:t>
            </a:r>
            <a:endParaRPr lang="en-US" altLang="zh-CN" sz="3000" dirty="0"/>
          </a:p>
        </p:txBody>
      </p:sp>
      <p:sp>
        <p:nvSpPr>
          <p:cNvPr id="3" name="QB_6_BD.122_1#ddcf7de3f?sp=1&amp;pid=cd448739f&amp;color=0,0,0&amp;vtp=1&amp;bbb=1&amp;hb=1&amp;hltap=1"/>
          <p:cNvSpPr/>
          <p:nvPr/>
        </p:nvSpPr>
        <p:spPr>
          <a:xfrm>
            <a:off x="612648" y="1115647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请分析概括本文的论证结构。（5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123_1#ddcf7de3f?sp=1&amp;pid=cd448739f&amp;color=0,0,0&amp;vtp=1&amp;bbb=1&amp;hb=1&amp;hla=1"/>
          <p:cNvSpPr/>
          <p:nvPr/>
        </p:nvSpPr>
        <p:spPr>
          <a:xfrm>
            <a:off x="612648" y="1763347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本文使用了层进式的论证结构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。（1分）首先，开篇以“人皆有不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忍人之心”为前提，推导出“不忍人之政”，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继而推导出以“不忍人之政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治理天下，就如同“运之掌上”那样容易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。（1分）其次，孟子举“孺子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将入于井”的例子，进一步展开了论述，说明了“人皆有不忍人之心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（1分）再次，由“不忍人之心”推导出“四心”，并指出了“四心”与“四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端”之间的关系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。（1分）最后，运用比喻论证和对比论证，强调了扩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充“四端”的重要性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2_1#356bae308?sp=1&amp;pid=cd448739f&amp;color=0,0,0&amp;vtp=1&amp;bt=1&amp;bbb=1&amp;hb=1&amp;hltap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请举例说明本文使用的论证方法。（8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123_1#356bae308?sp=1&amp;pid=cd448739f&amp;color=0,0,0&amp;vtp=1&amp;bt=1&amp;bbb=1&amp;hb=1&amp;hla=1"/>
          <p:cNvSpPr/>
          <p:nvPr/>
        </p:nvSpPr>
        <p:spPr>
          <a:xfrm>
            <a:off x="612648" y="109538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举例论证，举小孩子要掉入井里的例子，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使论证更有说服力。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比喻论证，如“人之有是四端也，犹其有四体也”和“若火之始然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，泉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之始达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”，使论证更加生动形象。③对比论证，通过有无“四端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”和是否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充之”的对比，突出“不忍人之心”的重要性。④假设论证，如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“苟能充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，足以保四海；苟不充之，不足以事父母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”通过假设扩充和不扩充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四端”的结果，来说明扩充“四端”的重要性。（每点2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2_1#adb9d07ec?sp=1&amp;pid=cd448739f&amp;color=0,0,0&amp;vtp=1&amp;bt=1&amp;bbb=1&amp;hb=1&amp;hltap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请简要赏析本文的论证特点。（6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123_1#adb9d07ec?sp=1&amp;pid=cd448739f&amp;color=0,0,0&amp;vtp=1&amp;bt=1&amp;bbb=1&amp;hb=1&amp;hla=1"/>
          <p:cNvSpPr/>
          <p:nvPr/>
        </p:nvSpPr>
        <p:spPr>
          <a:xfrm>
            <a:off x="612648" y="109538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逻辑性强，层层推进，很有说服力。本文从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“人皆有不忍人之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”出发，以人突然看见小孩子要掉入井里的反应为例，论证了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“不忍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人之心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”存在的合理性，并由此提出人都有“四端”，进而论述“四端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”对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为人处世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、治理天下的重要性。②运用多种论证方法，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如比喻论证、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举例论证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、对比论证和假设论证等，论证灵活。③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论证语言气势磅礴。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使用大量排比句和判断句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，富有雄辩色彩。（每点2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62ff72ab?pid=16acdb573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任务三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感悟孟子的智慧</a:t>
            </a:r>
            <a:endParaRPr lang="en-US" altLang="zh-CN" sz="3000" dirty="0"/>
          </a:p>
        </p:txBody>
      </p:sp>
      <p:sp>
        <p:nvSpPr>
          <p:cNvPr id="3" name="QB_6_BD.122_1#59fb9d08b?sp=1&amp;pid=462ff72ab&amp;color=0,0,0&amp;vtp=1&amp;bbb=1&amp;hb=1&amp;hltap=1"/>
          <p:cNvSpPr/>
          <p:nvPr/>
        </p:nvSpPr>
        <p:spPr>
          <a:xfrm>
            <a:off x="612648" y="1115647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如何看待孟子的“四心”“四端”说？（4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123_1#59fb9d08b?sp=1&amp;pid=462ff72ab&amp;color=0,0,0&amp;vtp=1&amp;bbb=1&amp;hb=1&amp;hla=1"/>
          <p:cNvSpPr/>
          <p:nvPr/>
        </p:nvSpPr>
        <p:spPr>
          <a:xfrm>
            <a:off x="612648" y="1743027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孟子从“性善论”出发，认为“恻隐”“羞恶”“辞让”“是非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”这四种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情感是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“仁”“义”“礼”“智”的萌芽。孟子把“四心”作为评判人格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、心性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的价值尺度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。他认为，如果一个人没有“四心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”，那么他就是一个心性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有缺陷的人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，一个麻木的人，一个不合格的人。虽然孟子认为“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四心”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四端”是人的本性，但他同时认可后天培养的作用，因为“四心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”只是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仁”“义”“礼”“智”这四种德行的萌芽，还比较脆弱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，如果不用心对其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3_1#59fb9d08b?sp=1&amp;pid=462ff72ab&amp;color=0,0,0&amp;vtp=1&amp;bbb=1&amp;hb=1&amp;hltap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122_1#59fb9d08b?sp=1&amp;pid=462ff72ab&amp;color=0,0,0&amp;vtp=1&amp;bbb=1&amp;hb=1&amp;hla=1"/>
          <p:cNvSpPr/>
          <p:nvPr/>
        </p:nvSpPr>
        <p:spPr>
          <a:xfrm>
            <a:off x="612648" y="4426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加以培养和扩充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，就容易夭折。②从理论基础上来说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，孟子的确是从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天赋性善论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（“四心”）推导出天赋道德论（“四端”），再推导出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“不忍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人之政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”（仁政）的。但从实践上来说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，他还是很重视后天努力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扩而充之”）的作用的。而且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，联系孟子所处的战国时代的社会状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况来看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，主张人性本善，强调天赋道德，推行仁爱政治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，这些都是具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有积极意义的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088c3b2a?pid=16acdb573&amp;color=0,173,163&amp;vtp=1&amp;bt=1&amp;bbb=1"/>
          <p:cNvSpPr/>
          <p:nvPr/>
        </p:nvSpPr>
        <p:spPr>
          <a:xfrm>
            <a:off x="612648" y="466344"/>
            <a:ext cx="10963656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思维发展与提升</a:t>
            </a:r>
            <a:endParaRPr lang="en-US" altLang="zh-CN" sz="3200" dirty="0"/>
          </a:p>
        </p:txBody>
      </p:sp>
      <p:sp>
        <p:nvSpPr>
          <p:cNvPr id="3" name="QB_6_BD.122_1#e081fddaf?sp=1&amp;pid=4088c3b2a&amp;color=0,0,0&amp;vtp=1&amp;bbb=1&amp;hb=1&amp;hltap=1"/>
          <p:cNvSpPr/>
          <p:nvPr/>
        </p:nvSpPr>
        <p:spPr>
          <a:xfrm>
            <a:off x="612648" y="95402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人人都应去恶向善，但现实社会中却并不是如此。面对“不善”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的人，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我们该怎么办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?（6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123_1#e081fddaf?sp=1&amp;pid=4088c3b2a&amp;color=0,0,0&amp;vtp=1&amp;bbb=1&amp;hb=1&amp;hla=1"/>
          <p:cNvSpPr/>
          <p:nvPr/>
        </p:nvSpPr>
        <p:spPr>
          <a:xfrm>
            <a:off x="612648" y="2224024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示例）面对“不善”的人，我们需要采取理性和务实的态度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。首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，应以宽容和理解为基础，认识到人性的复杂性。“不善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”可能源于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环境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、教育或心理因素，而非本性如此。通过沟通和引导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，帮助这些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人认识到自身问题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，并为其提供改正的机会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，是促进社会和谐的重要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途径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。其次，法律和制度是约束“不善”行为的重要手段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。完善的法治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体系能够有效遏制恶行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，保护善行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，为社会树立明确的道德和行为规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3_1#e081fddaf?sp=1&amp;pid=4088c3b2a&amp;color=0,0,0&amp;vtp=1&amp;bbb=1&amp;hb=1&amp;hltap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122_1#e081fddaf?sp=1&amp;pid=4088c3b2a&amp;color=0,0,0&amp;vtp=1&amp;bbb=1&amp;hb=1&amp;hla=1"/>
          <p:cNvSpPr/>
          <p:nvPr/>
        </p:nvSpPr>
        <p:spPr>
          <a:xfrm>
            <a:off x="612648" y="4426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。同时，社会应加强道德教育，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从小培养人们的同理心和责任感，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从根本上减少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“不善”行为的发生。最后，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个人也应保持积极的心态，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不被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“不善”行为困扰，以行动传递善意，影响他人。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正如孟子所言，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仁者无敌”，通过自身的善行，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我们可以潜移默化地改变周围的人，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推动社会向更好的方向发展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。（态度2分，语言表达2分，结构2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adf7952ff?lid=adf7952ff&amp;cid=adf7952ff&amp;tib=255,255,255&amp;vtp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029968"/>
            <a:ext cx="429768" cy="429768"/>
          </a:xfrm>
          <a:prstGeom prst="rect">
            <a:avLst/>
          </a:prstGeom>
        </p:spPr>
      </p:pic>
      <p:sp>
        <p:nvSpPr>
          <p:cNvPr id="3" name="C_1#目录1:adf7952ff?lid=adf7952ff&amp;cid=adf7952ff&amp;vtp=1&amp;bt=1&amp;bbb=1">
            <a:hlinkClick r:id="rId1" action="ppaction://hlinksldjump"/>
          </p:cNvPr>
          <p:cNvSpPr/>
          <p:nvPr/>
        </p:nvSpPr>
        <p:spPr>
          <a:xfrm>
            <a:off x="3776472" y="1984248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3050" dirty="0"/>
          </a:p>
        </p:txBody>
      </p:sp>
      <p:pic>
        <p:nvPicPr>
          <p:cNvPr id="4" name="C_1#目录1:adf7952ff?lid=16acdb573&amp;cid=16acdb573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935224"/>
            <a:ext cx="429768" cy="429768"/>
          </a:xfrm>
          <a:prstGeom prst="rect">
            <a:avLst/>
          </a:prstGeom>
        </p:spPr>
      </p:pic>
      <p:sp>
        <p:nvSpPr>
          <p:cNvPr id="5" name="C_1#目录1:adf7952ff?lid=16acdb573&amp;cid=16acdb573&amp;vtp=1&amp;bbb=1">
            <a:hlinkClick r:id="rId3" action="ppaction://hlinksldjump"/>
          </p:cNvPr>
          <p:cNvSpPr/>
          <p:nvPr/>
        </p:nvSpPr>
        <p:spPr>
          <a:xfrm>
            <a:off x="3776472" y="2880360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3050" dirty="0"/>
          </a:p>
        </p:txBody>
      </p:sp>
      <p:pic>
        <p:nvPicPr>
          <p:cNvPr id="6" name="C_1#目录1:adf7952ff?lid=9e3b1e514&amp;cid=9e3b1e514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3831336"/>
            <a:ext cx="429768" cy="429768"/>
          </a:xfrm>
          <a:prstGeom prst="rect">
            <a:avLst/>
          </a:prstGeom>
        </p:spPr>
      </p:pic>
      <p:sp>
        <p:nvSpPr>
          <p:cNvPr id="7" name="C_1#目录1:adf7952ff?lid=9e3b1e514&amp;cid=9e3b1e514&amp;vtp=1&amp;bbb=1">
            <a:hlinkClick r:id="rId4" action="ppaction://hlinksldjump"/>
          </p:cNvPr>
          <p:cNvSpPr/>
          <p:nvPr/>
        </p:nvSpPr>
        <p:spPr>
          <a:xfrm>
            <a:off x="3776472" y="3776472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305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e3b1e514.fixed?pid=2926b2891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4000" dirty="0"/>
          </a:p>
        </p:txBody>
      </p:sp>
      <p:sp>
        <p:nvSpPr>
          <p:cNvPr id="3" name="C_4#9e3b1e514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5_1#a0148a9b2?sp=1&amp;pid=9e3b1e514&amp;color=0,0,0&amp;vtp=1&amp;bt=1&amp;bbb=1&amp;hb=1"/>
          <p:cNvSpPr/>
          <p:nvPr/>
        </p:nvSpPr>
        <p:spPr>
          <a:xfrm>
            <a:off x="612648" y="468000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请梳理本课三篇文章的核心概念、主要观点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，并说说这些观点有何共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同之处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，阐释了什么道理。（8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28" name="QB_5_BD.45_2#a0148a9b2?colgroup=8,6,5,8&amp;pid=9e3b1e514&amp;color=0,0,0&amp;vtp=1&amp;bbb=1&amp;hb=1"/>
          <p:cNvGraphicFramePr>
            <a:graphicFrameLocks noGrp="1"/>
          </p:cNvGraphicFramePr>
          <p:nvPr/>
        </p:nvGraphicFramePr>
        <p:xfrm>
          <a:off x="612648" y="1880240"/>
          <a:ext cx="10936224" cy="2294192"/>
        </p:xfrm>
        <a:graphic>
          <a:graphicData uri="http://schemas.openxmlformats.org/drawingml/2006/table">
            <a:tbl>
              <a:tblPr/>
              <a:tblGrid>
                <a:gridCol w="3054096"/>
                <a:gridCol w="2679192"/>
                <a:gridCol w="1993392"/>
                <a:gridCol w="3209544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课文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论语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》十二章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大学之道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人皆有不忍人之心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核心概念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QB_5_AN.46_1#a0148a9b2.blank?pid=9e3b1e514&amp;color=0,0,0&amp;vpa=33&amp;vtp=1&amp;bbb=1&amp;hb=1"/>
          <p:cNvSpPr/>
          <p:nvPr/>
        </p:nvSpPr>
        <p:spPr>
          <a:xfrm>
            <a:off x="3738744" y="2779527"/>
            <a:ext cx="2552192" cy="11094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君子、礼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、义、恕等。</a:t>
            </a:r>
            <a:endParaRPr lang="en-US" altLang="zh-CN" sz="2800" dirty="0"/>
          </a:p>
        </p:txBody>
      </p:sp>
      <p:sp>
        <p:nvSpPr>
          <p:cNvPr id="5" name="QB_5_AN.47_1#a0148a9b2.blank?pid=9e3b1e514&amp;color=0,0,0&amp;vpa=34&amp;vtp=1&amp;bbb=1&amp;hb=1"/>
          <p:cNvSpPr/>
          <p:nvPr/>
        </p:nvSpPr>
        <p:spPr>
          <a:xfrm>
            <a:off x="8566785" y="2779395"/>
            <a:ext cx="3009265" cy="166433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不忍人之心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四心、四端等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AN.53_1#a0148a9b2.blank?pid=9e3b1e514&amp;color=0,0,0&amp;mp=1&amp;vpa=39&amp;vtp=1&amp;bbb=1"/>
          <p:cNvSpPr/>
          <p:nvPr/>
        </p:nvSpPr>
        <p:spPr>
          <a:xfrm>
            <a:off x="4957477" y="2561749"/>
            <a:ext cx="4902200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明明德、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亲民、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止于至善等。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3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QB_5_BD.49_1#a0148a9b2?colgroup=8,6,5,8&amp;pid=9e3b1e514&amp;color=0,0,0&amp;mp=1&amp;vtp=1&amp;bt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12775" y="466090"/>
          <a:ext cx="10935970" cy="5627370"/>
        </p:xfrm>
        <a:graphic>
          <a:graphicData uri="http://schemas.openxmlformats.org/drawingml/2006/table">
            <a:tbl>
              <a:tblPr/>
              <a:tblGrid>
                <a:gridCol w="3054350"/>
                <a:gridCol w="2572385"/>
                <a:gridCol w="2099945"/>
                <a:gridCol w="3209290"/>
              </a:tblGrid>
              <a:tr h="120205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课文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论语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》十二章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大学之道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人皆有不忍人之心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451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主要观点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07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观点的共同之处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  <a:tr h="68008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阐释道理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⑧                 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 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3" name="QB_5_AN.50_1#a0148a9b2.blank?pid=9e3b1e514&amp;color=0,0,0&amp;mp=1&amp;vpa=36&amp;vtp=1&amp;bbb=1&amp;hb=1"/>
          <p:cNvSpPr/>
          <p:nvPr/>
        </p:nvSpPr>
        <p:spPr>
          <a:xfrm>
            <a:off x="3738744" y="2018157"/>
            <a:ext cx="2552192" cy="11094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提倡仁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义、恕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、克己复礼。</a:t>
            </a:r>
            <a:endParaRPr lang="en-US" altLang="zh-CN" sz="2800" dirty="0"/>
          </a:p>
        </p:txBody>
      </p:sp>
      <p:sp>
        <p:nvSpPr>
          <p:cNvPr id="4" name="QB_5_AN.51_1#a0148a9b2.blank?pid=9e3b1e514&amp;color=0,0,0&amp;mp=1&amp;vpa=37&amp;vtp=1&amp;bbb=1&amp;hb=1"/>
          <p:cNvSpPr/>
          <p:nvPr/>
        </p:nvSpPr>
        <p:spPr>
          <a:xfrm>
            <a:off x="8598535" y="2018030"/>
            <a:ext cx="2705735" cy="110934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人性本善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5_AN.52_1#a0148a9b2.blank?pid=9e3b1e514&amp;color=0,0,0&amp;mp=1&amp;vpa=38&amp;vtp=1&amp;bbb=1&amp;hb=1"/>
          <p:cNvSpPr/>
          <p:nvPr/>
        </p:nvSpPr>
        <p:spPr>
          <a:xfrm>
            <a:off x="4793615" y="5403850"/>
            <a:ext cx="6755130" cy="60325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三篇文章都是儒家的经典，都阐释了君子立身处世的原则和做法。（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每处1分）</a:t>
            </a:r>
            <a:endParaRPr lang="en-US" altLang="zh-CN" sz="2800" dirty="0"/>
          </a:p>
        </p:txBody>
      </p:sp>
      <p:sp>
        <p:nvSpPr>
          <p:cNvPr id="7" name="QB_5_AN.54_1#a0148a9b2.blank?pid=9e3b1e514&amp;color=0,0,0&amp;mp=1&amp;vpa=40&amp;vtp=1&amp;bbb=1"/>
          <p:cNvSpPr/>
          <p:nvPr/>
        </p:nvSpPr>
        <p:spPr>
          <a:xfrm>
            <a:off x="3858292" y="1725835"/>
            <a:ext cx="7042150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大学的终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极目标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是“三纲”，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途径是“八目”。</a:t>
            </a:r>
            <a:endParaRPr lang="en-US" altLang="zh-CN" sz="2800" dirty="0"/>
          </a:p>
        </p:txBody>
      </p:sp>
      <p:sp>
        <p:nvSpPr>
          <p:cNvPr id="2" name="QB_5_AN.48_1#a0148a9b2.blank?pid=9e3b1e514&amp;color=0,0,0&amp;vpa=35&amp;vtp=1&amp;bbb=1&amp;hb=1"/>
          <p:cNvSpPr/>
          <p:nvPr/>
        </p:nvSpPr>
        <p:spPr>
          <a:xfrm>
            <a:off x="4711065" y="4737735"/>
            <a:ext cx="7403465" cy="1109345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都主张修身养性，提高个人道德修养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7" grpId="0" animBg="1" build="p"/>
      <p:bldP spid="2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5_1#4e89cb9b0?sp=1&amp;pid=9e3b1e514&amp;color=0,0,0&amp;vtp=1&amp;bt=1&amp;bbb=1&amp;hb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《论语》《孟子》是为广大人民所熟知的先秦儒家经典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，除了熠熠生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辉的伟大思想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，它们的艺术特色也对后世产生了深远的影响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。请从语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、形式、说理和风格四个角度，对二者进行比较赏析。（8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30" name="QB_5_BD.55_2#4e89cb9b0?colgroup=2,12,13&amp;pid=9e3b1e514&amp;color=0,0,0&amp;vtp=1&amp;bbb=1&amp;hb=1"/>
          <p:cNvGraphicFramePr>
            <a:graphicFrameLocks noGrp="1"/>
          </p:cNvGraphicFramePr>
          <p:nvPr/>
        </p:nvGraphicFramePr>
        <p:xfrm>
          <a:off x="612648" y="2515240"/>
          <a:ext cx="10927080" cy="2848928"/>
        </p:xfrm>
        <a:graphic>
          <a:graphicData uri="http://schemas.openxmlformats.org/drawingml/2006/table">
            <a:tbl>
              <a:tblPr/>
              <a:tblGrid>
                <a:gridCol w="1005840"/>
                <a:gridCol w="4800600"/>
                <a:gridCol w="5120640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《论语》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《孟子》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语言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QB_5_AN.56_1#4e89cb9b0.blank?pid=9e3b1e514&amp;color=0,0,0&amp;vpa=41&amp;vtp=1&amp;bbb=1&amp;hb=1"/>
          <p:cNvSpPr/>
          <p:nvPr/>
        </p:nvSpPr>
        <p:spPr>
          <a:xfrm>
            <a:off x="1707388" y="3133095"/>
            <a:ext cx="4673600" cy="221894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533400" algn="ctr" latinLnBrk="1">
              <a:lnSpc>
                <a:spcPct val="130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多为口语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，同时又吸收了书面语之长，形成了言简意赅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、深入浅出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、朴实无华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、隽永有味的独特风格。</a:t>
            </a:r>
            <a:endParaRPr lang="en-US" altLang="zh-CN" sz="2800" dirty="0"/>
          </a:p>
        </p:txBody>
      </p:sp>
      <p:sp>
        <p:nvSpPr>
          <p:cNvPr id="5" name="QB_5_AN.57_1#4e89cb9b0.blank?pid=9e3b1e514&amp;color=0,0,0&amp;vpa=42&amp;vtp=1&amp;bbb=1&amp;hb=1"/>
          <p:cNvSpPr/>
          <p:nvPr/>
        </p:nvSpPr>
        <p:spPr>
          <a:xfrm>
            <a:off x="6579108" y="3691895"/>
            <a:ext cx="4993640" cy="11094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533400" algn="ctr" latinLnBrk="1">
              <a:lnSpc>
                <a:spcPct val="130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形象生动，论辩畅达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，逻辑严密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QB_5_BD.58_1#4e89cb9b0?colgroup=2,12,13&amp;pid=9e3b1e514&amp;color=0,0,0&amp;mp=1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27080" cy="3403664"/>
        </p:xfrm>
        <a:graphic>
          <a:graphicData uri="http://schemas.openxmlformats.org/drawingml/2006/table">
            <a:tbl>
              <a:tblPr/>
              <a:tblGrid>
                <a:gridCol w="1005840"/>
                <a:gridCol w="4800600"/>
                <a:gridCol w="5120640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《论语》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《孟子》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B_5_AN.59_1#4e89cb9b0.blank?pid=9e3b1e514&amp;color=0,0,0&amp;mp=1&amp;vpa=43&amp;vtp=1&amp;bbb=1&amp;hb=1"/>
          <p:cNvSpPr/>
          <p:nvPr/>
        </p:nvSpPr>
        <p:spPr>
          <a:xfrm>
            <a:off x="1707388" y="1640967"/>
            <a:ext cx="4673600" cy="1664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533400" algn="ctr" latinLnBrk="1">
              <a:lnSpc>
                <a:spcPct val="130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语录体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，没有时间先后顺序和共同的主题，离说理散文有一定的距离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5_AN.60_1#4e89cb9b0.blank?pid=9e3b1e514&amp;color=0,0,0&amp;mp=1&amp;vpa=44&amp;vtp=1&amp;bbb=1&amp;hb=1"/>
          <p:cNvSpPr/>
          <p:nvPr/>
        </p:nvSpPr>
        <p:spPr>
          <a:xfrm>
            <a:off x="6579108" y="1082167"/>
            <a:ext cx="4993640" cy="2773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533400" algn="ctr" latinLnBrk="1">
              <a:lnSpc>
                <a:spcPct val="130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对话论辩体散文集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，虽留有语录体的痕迹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但篇幅增加，议论增多，围绕着一定的中心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，结构完整，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条理清楚，具备了说理散文的典型特征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QB_5_BD.61_1#4e89cb9b0?colgroup=2,12,13&amp;pid=9e3b1e514&amp;color=0,0,0&amp;mp=1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27080" cy="3467164"/>
        </p:xfrm>
        <a:graphic>
          <a:graphicData uri="http://schemas.openxmlformats.org/drawingml/2006/table">
            <a:tbl>
              <a:tblPr/>
              <a:tblGrid>
                <a:gridCol w="1005840"/>
                <a:gridCol w="4800600"/>
                <a:gridCol w="5120640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《论语》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《孟子》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说理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风格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B_5_AN.62_1#4e89cb9b0.blank?pid=9e3b1e514&amp;color=0,0,0&amp;mp=1&amp;vpa=45&amp;vtp=1&amp;bbb=1&amp;hb=1"/>
          <p:cNvSpPr/>
          <p:nvPr>
            <p:custDataLst>
              <p:tags r:id="rId1"/>
            </p:custDataLst>
          </p:nvPr>
        </p:nvSpPr>
        <p:spPr>
          <a:xfrm>
            <a:off x="1707388" y="1084199"/>
            <a:ext cx="4673600" cy="221894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533400" algn="ctr"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一般只陈述自己的观点，而不加以充分论证；寓深邃之哲理于具体之形象中，使抽象的理论文字形象化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5_AN.63_1#4e89cb9b0.blank?pid=9e3b1e514&amp;color=0,0,0&amp;mp=1&amp;vpa=46&amp;vtp=1&amp;bbb=1&amp;hb=1"/>
          <p:cNvSpPr/>
          <p:nvPr>
            <p:custDataLst>
              <p:tags r:id="rId2"/>
            </p:custDataLst>
          </p:nvPr>
        </p:nvSpPr>
        <p:spPr>
          <a:xfrm>
            <a:off x="6579108" y="1084199"/>
            <a:ext cx="4993640" cy="221894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533400" algn="ctr"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运用灵活巧妙的论述方式，如善用比喻说理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情感激越，文辞犀利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，气势磅礴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，富于鼓动性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5_AN.64_1#4e89cb9b0.blank?pid=9e3b1e514&amp;color=0,0,0&amp;mp=1&amp;vpa=47&amp;vtp=1&amp;bbb=1"/>
          <p:cNvSpPr/>
          <p:nvPr>
            <p:custDataLst>
              <p:tags r:id="rId3"/>
            </p:custDataLst>
          </p:nvPr>
        </p:nvSpPr>
        <p:spPr>
          <a:xfrm>
            <a:off x="2251107" y="3334798"/>
            <a:ext cx="38306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雍容和顺、纡徐含蓄。</a:t>
            </a:r>
            <a:endParaRPr lang="en-US" altLang="zh-CN" sz="2800" dirty="0"/>
          </a:p>
        </p:txBody>
      </p:sp>
      <p:sp>
        <p:nvSpPr>
          <p:cNvPr id="6" name="QB_5_AN.65_1#4e89cb9b0.blank?pid=9e3b1e514&amp;color=0,0,0&amp;mp=1&amp;vpa=48&amp;vtp=1&amp;bbb=1"/>
          <p:cNvSpPr/>
          <p:nvPr>
            <p:custDataLst>
              <p:tags r:id="rId4"/>
            </p:custDataLst>
          </p:nvPr>
        </p:nvSpPr>
        <p:spPr>
          <a:xfrm>
            <a:off x="7122826" y="3334798"/>
            <a:ext cx="40084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气势浩然。</a:t>
            </a:r>
            <a:endParaRPr lang="en-US" altLang="zh-CN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547370" y="416623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（每处1分）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2ae9756a?pid=9e3b1e514&amp;color=0,173,163&amp;mp=1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文言积累</a:t>
            </a:r>
            <a:endParaRPr lang="en-US" altLang="zh-CN" sz="3200" dirty="0"/>
          </a:p>
        </p:txBody>
      </p:sp>
      <p:sp>
        <p:nvSpPr>
          <p:cNvPr id="3" name="QB_6_BD.66_1#c6d638a7e?sp=1&amp;pid=d2ae9756a&amp;color=0,0,0&amp;vtp=1&amp;bbb=1"/>
          <p:cNvSpPr/>
          <p:nvPr/>
        </p:nvSpPr>
        <p:spPr>
          <a:xfrm>
            <a:off x="612648" y="954024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4928870" algn="l"/>
              </a:tabLst>
              <a:defRPr/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读准字音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4928870" algn="l"/>
              </a:tabLst>
              <a:defRPr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①孺子(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②怵惕(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4928870" algn="l"/>
              </a:tabLst>
              <a:defRPr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③恻隐(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④要誉于乡党(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4928870" algn="l"/>
              </a:tabLst>
              <a:defRPr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⑤羞恶之心(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6_AN.67_1#c6d638a7e.bracket?pid=d2ae9756a&amp;color=0,0,0&amp;vpa=49&amp;vtp=1&amp;bbb=1"/>
          <p:cNvSpPr/>
          <p:nvPr/>
        </p:nvSpPr>
        <p:spPr>
          <a:xfrm>
            <a:off x="1816767" y="1609344"/>
            <a:ext cx="614363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rú</a:t>
            </a:r>
            <a:endParaRPr lang="en-US" altLang="zh-CN" sz="2800" dirty="0"/>
          </a:p>
        </p:txBody>
      </p:sp>
      <p:sp>
        <p:nvSpPr>
          <p:cNvPr id="5" name="QB_6_AN.68_1#c6d638a7e.bracket?pid=d2ae9756a&amp;color=0,0,0&amp;vpa=50&amp;vtp=1&amp;bbb=1"/>
          <p:cNvSpPr/>
          <p:nvPr/>
        </p:nvSpPr>
        <p:spPr>
          <a:xfrm>
            <a:off x="6733572" y="1609344"/>
            <a:ext cx="812800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chù</a:t>
            </a:r>
            <a:endParaRPr lang="en-US" altLang="zh-CN" sz="2800" dirty="0"/>
          </a:p>
        </p:txBody>
      </p:sp>
      <p:sp>
        <p:nvSpPr>
          <p:cNvPr id="6" name="QB_6_AN.69_1#c6d638a7e.bracket?pid=d2ae9756a&amp;color=0,0,0&amp;vpa=51&amp;vtp=1&amp;bbb=1"/>
          <p:cNvSpPr/>
          <p:nvPr/>
        </p:nvSpPr>
        <p:spPr>
          <a:xfrm>
            <a:off x="1740567" y="2257044"/>
            <a:ext cx="5730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cè</a:t>
            </a:r>
            <a:endParaRPr lang="en-US" altLang="zh-CN" sz="2800" dirty="0"/>
          </a:p>
        </p:txBody>
      </p:sp>
      <p:sp>
        <p:nvSpPr>
          <p:cNvPr id="7" name="QB_6_AN.70_1#c6d638a7e.bracket?pid=d2ae9756a&amp;color=0,0,0&amp;vpa=52&amp;vtp=1&amp;bbb=1"/>
          <p:cNvSpPr/>
          <p:nvPr/>
        </p:nvSpPr>
        <p:spPr>
          <a:xfrm>
            <a:off x="7813072" y="2257044"/>
            <a:ext cx="7937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o</a:t>
            </a:r>
            <a:endParaRPr lang="en-US" altLang="zh-CN" sz="2800" dirty="0"/>
          </a:p>
        </p:txBody>
      </p:sp>
      <p:sp>
        <p:nvSpPr>
          <p:cNvPr id="8" name="QB_6_AN.71_1#c6d638a7e.bracket?pid=d2ae9756a&amp;color=0,0,0&amp;vpa=53&amp;vtp=1&amp;bbb=1"/>
          <p:cNvSpPr/>
          <p:nvPr/>
        </p:nvSpPr>
        <p:spPr>
          <a:xfrm>
            <a:off x="2477167" y="2904744"/>
            <a:ext cx="714375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wù</a:t>
            </a:r>
            <a:endParaRPr lang="en-US" altLang="zh-CN" sz="2800" dirty="0"/>
          </a:p>
        </p:txBody>
      </p:sp>
      <p:sp>
        <p:nvSpPr>
          <p:cNvPr id="9" name="QB_6_BD.66_1#c6d638a7e?sp=1&amp;pid=d2ae9756a&amp;color=0,0,0&amp;vtp=1&amp;bbb=1&amp;zzd= 3"/>
          <p:cNvSpPr/>
          <p:nvPr/>
        </p:nvSpPr>
        <p:spPr>
          <a:xfrm>
            <a:off x="1127030" y="226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6_BD.66_1#c6d638a7e?sp=1&amp;pid=d2ae9756a&amp;color=0,0,0&amp;vtp=1&amp;bbb=1&amp;zzd= 3"/>
          <p:cNvSpPr/>
          <p:nvPr/>
        </p:nvSpPr>
        <p:spPr>
          <a:xfrm>
            <a:off x="6056535" y="226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6_BD.66_1#c6d638a7e?sp=1&amp;pid=d2ae9756a&amp;color=0,0,0&amp;vtp=1&amp;bbb=1&amp;zzd= 5"/>
          <p:cNvSpPr/>
          <p:nvPr/>
        </p:nvSpPr>
        <p:spPr>
          <a:xfrm>
            <a:off x="1127030" y="290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6_BD.66_1#c6d638a7e?sp=1&amp;pid=d2ae9756a&amp;color=0,0,0&amp;vtp=1&amp;bbb=1&amp;zzd= 5"/>
          <p:cNvSpPr/>
          <p:nvPr/>
        </p:nvSpPr>
        <p:spPr>
          <a:xfrm>
            <a:off x="6056535" y="290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6_BD.66_1#c6d638a7e?sp=1&amp;pid=d2ae9756a&amp;color=0,0,0&amp;vtp=1&amp;bbb=1&amp;zzd= 7"/>
          <p:cNvSpPr/>
          <p:nvPr/>
        </p:nvSpPr>
        <p:spPr>
          <a:xfrm>
            <a:off x="1482630" y="3570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2_1#a2e3bc2e2?sp=1&amp;pid=d2ae9756a&amp;color=0,0,0&amp;mp=1&amp;vtp=1&amp;bt=1&amp;bbb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通假字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请指出并解释通假字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①非所以内交于孺子之父母也(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②若火之始然(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B_6_AN.73_1#a2e3bc2e2.bracket?pid=d2ae9756a&amp;color=0,0,0&amp;mp=1&amp;vpa=54&amp;vtp=1&amp;bbb=1"/>
          <p:cNvSpPr/>
          <p:nvPr/>
        </p:nvSpPr>
        <p:spPr>
          <a:xfrm>
            <a:off x="5372766" y="1123320"/>
            <a:ext cx="34702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“内”同“纳”，结交。</a:t>
            </a:r>
            <a:endParaRPr lang="en-US" altLang="zh-CN" sz="2800" dirty="0"/>
          </a:p>
        </p:txBody>
      </p:sp>
      <p:sp>
        <p:nvSpPr>
          <p:cNvPr id="4" name="QB_6_AN.74_1#a2e3bc2e2.bracket?pid=d2ae9756a&amp;color=0,0,0&amp;mp=1&amp;vpa=55&amp;vtp=1&amp;bbb=1"/>
          <p:cNvSpPr/>
          <p:nvPr/>
        </p:nvSpPr>
        <p:spPr>
          <a:xfrm>
            <a:off x="2883567" y="1771020"/>
            <a:ext cx="34702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“然”同“燃”，燃烧。</a:t>
            </a:r>
            <a:endParaRPr lang="en-US" altLang="zh-CN" sz="2800" dirty="0"/>
          </a:p>
        </p:txBody>
      </p:sp>
      <p:sp>
        <p:nvSpPr>
          <p:cNvPr id="5" name="QB_6_BD.75_1#bce2bfa13?sp=1&amp;pid=d2ae9756a&amp;color=0,0,0&amp;vtp=1&amp;bbb=1"/>
          <p:cNvSpPr/>
          <p:nvPr/>
        </p:nvSpPr>
        <p:spPr>
          <a:xfrm>
            <a:off x="612648" y="2441654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古今异义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请解释加点词语的古义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①无恻隐之心，非人也(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苟能充之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，足以保四海(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B_6_AN.76_1#bce2bfa13.bracket?pid=d2ae9756a&amp;color=0,0,0&amp;vpa=56&amp;vtp=1&amp;bbb=1"/>
          <p:cNvSpPr/>
          <p:nvPr/>
        </p:nvSpPr>
        <p:spPr>
          <a:xfrm>
            <a:off x="4305966" y="3096974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不是人。</a:t>
            </a:r>
            <a:endParaRPr lang="en-US" altLang="zh-CN" sz="2800" dirty="0"/>
          </a:p>
        </p:txBody>
      </p:sp>
      <p:sp>
        <p:nvSpPr>
          <p:cNvPr id="7" name="QB_6_AN.77_1#bce2bfa13.bracket?pid=d2ae9756a&amp;color=0,0,0&amp;vpa=57&amp;vtp=1&amp;bbb=1"/>
          <p:cNvSpPr/>
          <p:nvPr/>
        </p:nvSpPr>
        <p:spPr>
          <a:xfrm>
            <a:off x="4661566" y="3744674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安定。</a:t>
            </a:r>
            <a:endParaRPr lang="en-US" altLang="zh-CN" sz="2800" dirty="0"/>
          </a:p>
        </p:txBody>
      </p:sp>
      <p:sp>
        <p:nvSpPr>
          <p:cNvPr id="8" name="QB_6_BD.75_1#bce2bfa13?sp=1&amp;pid=d2ae9756a&amp;color=0,0,0&amp;vtp=1&amp;bbb=1&amp;zzd= 3"/>
          <p:cNvSpPr/>
          <p:nvPr/>
        </p:nvSpPr>
        <p:spPr>
          <a:xfrm>
            <a:off x="3260630" y="37497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75_1#bce2bfa13?sp=1&amp;pid=d2ae9756a&amp;color=0,0,0&amp;vtp=1&amp;bbb=1&amp;zzd= 3"/>
          <p:cNvSpPr/>
          <p:nvPr/>
        </p:nvSpPr>
        <p:spPr>
          <a:xfrm>
            <a:off x="3616230" y="37497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6_BD.75_1#bce2bfa13?sp=1&amp;pid=d2ae9756a&amp;color=0,0,0&amp;vtp=1&amp;bbb=1&amp;zzd= 5"/>
          <p:cNvSpPr/>
          <p:nvPr/>
        </p:nvSpPr>
        <p:spPr>
          <a:xfrm>
            <a:off x="3616230" y="44101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78_1#462d0cd1c?pid=d2ae9756a&amp;color=0,0,0&amp;vtp=1&amp;bt=1&amp;bbb=1"/>
          <p:cNvSpPr/>
          <p:nvPr/>
        </p:nvSpPr>
        <p:spPr>
          <a:xfrm>
            <a:off x="612648" y="468000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一词多义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7_BD.79_1#f47b23e53?sp=1&amp;pid=462d0cd1c&amp;color=0,0,0&amp;vtp=1&amp;bbb=1"/>
          <p:cNvSpPr/>
          <p:nvPr/>
        </p:nvSpPr>
        <p:spPr>
          <a:xfrm>
            <a:off x="612648" y="1085231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然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①非恶其声而然也(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②不以为然(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③夫子喟然叹曰(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④成然之(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⑤然，诚有百姓者(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⑥然不自意能先入关破秦(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B_7_AN.80_1#f47b23e53.bracket?pid=462d0cd1c&amp;color=0,0,0&amp;vpa=58&amp;vtp=1&amp;bbb=1"/>
          <p:cNvSpPr/>
          <p:nvPr/>
        </p:nvSpPr>
        <p:spPr>
          <a:xfrm>
            <a:off x="3594766" y="1740551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指示代词，这样。</a:t>
            </a:r>
            <a:endParaRPr lang="en-US" altLang="zh-CN" sz="2800" dirty="0"/>
          </a:p>
        </p:txBody>
      </p:sp>
      <p:sp>
        <p:nvSpPr>
          <p:cNvPr id="11" name="QB_7_AN.81_1#f47b23e53.bracket?pid=462d0cd1c&amp;color=0,0,0&amp;vpa=59&amp;vtp=1&amp;bbb=1"/>
          <p:cNvSpPr/>
          <p:nvPr/>
        </p:nvSpPr>
        <p:spPr>
          <a:xfrm>
            <a:off x="2527967" y="2388251"/>
            <a:ext cx="3473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形容词，正确，对。</a:t>
            </a:r>
            <a:endParaRPr lang="en-US" altLang="zh-CN" sz="2800" dirty="0"/>
          </a:p>
        </p:txBody>
      </p:sp>
      <p:sp>
        <p:nvSpPr>
          <p:cNvPr id="12" name="QB_7_AN.82_1#f47b23e53.bracket?pid=462d0cd1c&amp;color=0,0,0&amp;vpa=60&amp;vtp=1&amp;bbb=1"/>
          <p:cNvSpPr/>
          <p:nvPr/>
        </p:nvSpPr>
        <p:spPr>
          <a:xfrm>
            <a:off x="3251866" y="3035951"/>
            <a:ext cx="56149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表示状态，可译为“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的样子”。</a:t>
            </a:r>
            <a:endParaRPr lang="en-US" altLang="zh-CN" sz="2800" dirty="0"/>
          </a:p>
        </p:txBody>
      </p:sp>
      <p:sp>
        <p:nvSpPr>
          <p:cNvPr id="13" name="QB_7_AN.83_1#f47b23e53.bracket?pid=462d0cd1c&amp;color=0,0,0&amp;vpa=61&amp;vtp=1&amp;bbb=1"/>
          <p:cNvSpPr/>
          <p:nvPr/>
        </p:nvSpPr>
        <p:spPr>
          <a:xfrm>
            <a:off x="2172367" y="3683651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动词，认为正确。</a:t>
            </a:r>
            <a:endParaRPr lang="en-US" altLang="zh-CN" sz="2800" dirty="0"/>
          </a:p>
        </p:txBody>
      </p:sp>
      <p:sp>
        <p:nvSpPr>
          <p:cNvPr id="14" name="QB_7_AN.84_1#f47b23e53.bracket?pid=462d0cd1c&amp;color=0,0,0&amp;vpa=62&amp;vtp=1&amp;bbb=1"/>
          <p:cNvSpPr/>
          <p:nvPr/>
        </p:nvSpPr>
        <p:spPr>
          <a:xfrm>
            <a:off x="3607466" y="4331351"/>
            <a:ext cx="49022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是的，表示肯定的应答之词。</a:t>
            </a:r>
            <a:endParaRPr lang="en-US" altLang="zh-CN" sz="2800" dirty="0"/>
          </a:p>
        </p:txBody>
      </p:sp>
      <p:sp>
        <p:nvSpPr>
          <p:cNvPr id="15" name="QB_7_AN.85_1#f47b23e53.bracket?pid=462d0cd1c&amp;color=0,0,0&amp;vpa=63&amp;vtp=1&amp;bbb=1"/>
          <p:cNvSpPr/>
          <p:nvPr/>
        </p:nvSpPr>
        <p:spPr>
          <a:xfrm>
            <a:off x="4674266" y="4979051"/>
            <a:ext cx="45450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连词，表转折，可是，却。</a:t>
            </a:r>
            <a:endParaRPr lang="en-US" altLang="zh-CN" sz="2800" dirty="0"/>
          </a:p>
        </p:txBody>
      </p:sp>
      <p:sp>
        <p:nvSpPr>
          <p:cNvPr id="16" name="QB_7_BD.79_1#f47b23e53?sp=1&amp;pid=462d0cd1c&amp;color=0,0,0&amp;vtp=1&amp;bbb=1&amp;zzd= 2"/>
          <p:cNvSpPr/>
          <p:nvPr/>
        </p:nvSpPr>
        <p:spPr>
          <a:xfrm>
            <a:off x="2905030" y="23933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7_BD.79_1#f47b23e53?sp=1&amp;pid=462d0cd1c&amp;color=0,0,0&amp;vtp=1&amp;bbb=1&amp;zzd= 3"/>
          <p:cNvSpPr/>
          <p:nvPr/>
        </p:nvSpPr>
        <p:spPr>
          <a:xfrm>
            <a:off x="2193830" y="30410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7_BD.79_1#f47b23e53?sp=1&amp;pid=462d0cd1c&amp;color=0,0,0&amp;vtp=1&amp;bbb=1&amp;zzd= 4"/>
          <p:cNvSpPr/>
          <p:nvPr/>
        </p:nvSpPr>
        <p:spPr>
          <a:xfrm>
            <a:off x="2193830" y="36887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7_BD.79_1#f47b23e53?sp=1&amp;pid=462d0cd1c&amp;color=0,0,0&amp;vtp=1&amp;bbb=1&amp;zzd= 5"/>
          <p:cNvSpPr/>
          <p:nvPr/>
        </p:nvSpPr>
        <p:spPr>
          <a:xfrm>
            <a:off x="1482630" y="43364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B_7_BD.79_1#f47b23e53?sp=1&amp;pid=462d0cd1c&amp;color=0,0,0&amp;vtp=1&amp;bbb=1&amp;zzd= 6"/>
          <p:cNvSpPr/>
          <p:nvPr/>
        </p:nvSpPr>
        <p:spPr>
          <a:xfrm>
            <a:off x="1127030" y="49841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B_7_BD.79_1#f47b23e53?sp=1&amp;pid=462d0cd1c&amp;color=0,0,0&amp;vtp=1&amp;bbb=1&amp;zzd= 7"/>
          <p:cNvSpPr/>
          <p:nvPr/>
        </p:nvSpPr>
        <p:spPr>
          <a:xfrm>
            <a:off x="1127030" y="56445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  <p:bldP spid="15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6_1#8bfbf5113?sp=1&amp;pid=462d0cd1c&amp;color=0,0,0&amp;vtp=1&amp;bt=1&amp;bb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辞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①无辞让之心，非人也(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②大礼不辞小让(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③今者出，未辞也(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④我从去年辞帝京(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B_7_AN.87_1#8bfbf5113.bracket?pid=462d0cd1c&amp;color=0,0,0&amp;vpa=64&amp;vtp=1&amp;bbb=1"/>
          <p:cNvSpPr/>
          <p:nvPr/>
        </p:nvSpPr>
        <p:spPr>
          <a:xfrm>
            <a:off x="4305966" y="11233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动词，推辞。</a:t>
            </a:r>
            <a:endParaRPr lang="en-US" altLang="zh-CN" sz="2800" dirty="0"/>
          </a:p>
        </p:txBody>
      </p:sp>
      <p:sp>
        <p:nvSpPr>
          <p:cNvPr id="8" name="QB_7_AN.88_1#8bfbf5113.bracket?pid=462d0cd1c&amp;color=0,0,0&amp;vpa=65&amp;vtp=1&amp;bbb=1"/>
          <p:cNvSpPr/>
          <p:nvPr/>
        </p:nvSpPr>
        <p:spPr>
          <a:xfrm>
            <a:off x="3239166" y="17710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动词，回避。</a:t>
            </a:r>
            <a:endParaRPr lang="en-US" altLang="zh-CN" sz="2800" dirty="0"/>
          </a:p>
        </p:txBody>
      </p:sp>
      <p:sp>
        <p:nvSpPr>
          <p:cNvPr id="9" name="QB_7_AN.89_1#8bfbf5113.bracket?pid=462d0cd1c&amp;color=0,0,0&amp;vpa=66&amp;vtp=1&amp;bbb=1"/>
          <p:cNvSpPr/>
          <p:nvPr/>
        </p:nvSpPr>
        <p:spPr>
          <a:xfrm>
            <a:off x="3594766" y="24187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动词，告别。</a:t>
            </a:r>
            <a:endParaRPr lang="en-US" altLang="zh-CN" sz="2800" dirty="0"/>
          </a:p>
        </p:txBody>
      </p:sp>
      <p:sp>
        <p:nvSpPr>
          <p:cNvPr id="10" name="QB_7_AN.90_1#8bfbf5113.bracket?pid=462d0cd1c&amp;color=0,0,0&amp;vpa=67&amp;vtp=1&amp;bbb=1"/>
          <p:cNvSpPr/>
          <p:nvPr/>
        </p:nvSpPr>
        <p:spPr>
          <a:xfrm>
            <a:off x="3594766" y="30664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动词，离开。</a:t>
            </a:r>
            <a:endParaRPr lang="en-US" altLang="zh-CN" sz="2800" dirty="0"/>
          </a:p>
        </p:txBody>
      </p:sp>
      <p:sp>
        <p:nvSpPr>
          <p:cNvPr id="11" name="QB_7_BD.86_1#8bfbf5113?sp=1&amp;pid=462d0cd1c&amp;color=0,0,0&amp;vtp=1&amp;bt=1&amp;bbb=1&amp;zzd= 2"/>
          <p:cNvSpPr/>
          <p:nvPr/>
        </p:nvSpPr>
        <p:spPr>
          <a:xfrm>
            <a:off x="14826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7_BD.86_1#8bfbf5113?sp=1&amp;pid=462d0cd1c&amp;color=0,0,0&amp;vtp=1&amp;bt=1&amp;bbb=1&amp;zzd= 3"/>
          <p:cNvSpPr/>
          <p:nvPr/>
        </p:nvSpPr>
        <p:spPr>
          <a:xfrm>
            <a:off x="21938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7_BD.86_1#8bfbf5113?sp=1&amp;pid=462d0cd1c&amp;color=0,0,0&amp;vtp=1&amp;bt=1&amp;bbb=1&amp;zzd= 4"/>
          <p:cNvSpPr/>
          <p:nvPr/>
        </p:nvSpPr>
        <p:spPr>
          <a:xfrm>
            <a:off x="29050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7_BD.86_1#8bfbf5113?sp=1&amp;pid=462d0cd1c&amp;color=0,0,0&amp;vtp=1&amp;bt=1&amp;bbb=1&amp;zzd= 5"/>
          <p:cNvSpPr/>
          <p:nvPr/>
        </p:nvSpPr>
        <p:spPr>
          <a:xfrm>
            <a:off x="2549430" y="3731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df7952ff.fixed?pid=2926b2891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4000" dirty="0"/>
          </a:p>
        </p:txBody>
      </p:sp>
      <p:sp>
        <p:nvSpPr>
          <p:cNvPr id="3" name="C_4#adf7952ff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1_1#c12aa1525?sp=1&amp;pid=462d0cd1c&amp;color=0,0,0&amp;vtp=1&amp;bt=1&amp;bb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若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①若火之始然，泉之始达(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②徐公不若君之美也(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③若入前为寿(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④以若所为，求若所欲(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B_7_AN.92_1#c12aa1525.bracket?pid=462d0cd1c&amp;color=0,0,0&amp;vpa=68&amp;vtp=1&amp;bbb=1"/>
          <p:cNvSpPr/>
          <p:nvPr/>
        </p:nvSpPr>
        <p:spPr>
          <a:xfrm>
            <a:off x="4661566" y="1123320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动词，如同，像。</a:t>
            </a:r>
            <a:endParaRPr lang="en-US" altLang="zh-CN" sz="2800" dirty="0"/>
          </a:p>
        </p:txBody>
      </p:sp>
      <p:sp>
        <p:nvSpPr>
          <p:cNvPr id="8" name="QB_7_AN.93_1#c12aa1525.bracket?pid=462d0cd1c&amp;color=0,0,0&amp;vpa=69&amp;vtp=1&amp;bbb=1"/>
          <p:cNvSpPr/>
          <p:nvPr/>
        </p:nvSpPr>
        <p:spPr>
          <a:xfrm>
            <a:off x="3950366" y="1771020"/>
            <a:ext cx="3473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动词，及，比得上。</a:t>
            </a:r>
            <a:endParaRPr lang="en-US" altLang="zh-CN" sz="2800" dirty="0"/>
          </a:p>
        </p:txBody>
      </p:sp>
      <p:sp>
        <p:nvSpPr>
          <p:cNvPr id="9" name="QB_7_AN.94_1#c12aa1525.bracket?pid=462d0cd1c&amp;color=0,0,0&amp;vpa=70&amp;vtp=1&amp;bbb=1"/>
          <p:cNvSpPr/>
          <p:nvPr/>
        </p:nvSpPr>
        <p:spPr>
          <a:xfrm>
            <a:off x="2883567" y="24187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代词，你。</a:t>
            </a:r>
            <a:endParaRPr lang="en-US" altLang="zh-CN" sz="2800" dirty="0"/>
          </a:p>
        </p:txBody>
      </p:sp>
      <p:sp>
        <p:nvSpPr>
          <p:cNvPr id="10" name="QB_7_AN.95_1#c12aa1525.bracket?pid=462d0cd1c&amp;color=0,0,0&amp;vpa=71&amp;vtp=1&amp;bbb=1"/>
          <p:cNvSpPr/>
          <p:nvPr/>
        </p:nvSpPr>
        <p:spPr>
          <a:xfrm>
            <a:off x="4305966" y="30664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代词，如此。</a:t>
            </a:r>
            <a:endParaRPr lang="en-US" altLang="zh-CN" sz="2800" dirty="0"/>
          </a:p>
        </p:txBody>
      </p:sp>
      <p:sp>
        <p:nvSpPr>
          <p:cNvPr id="11" name="QB_7_BD.91_1#c12aa1525?sp=1&amp;pid=462d0cd1c&amp;color=0,0,0&amp;vtp=1&amp;bt=1&amp;bbb=1&amp;zzd= 2"/>
          <p:cNvSpPr/>
          <p:nvPr/>
        </p:nvSpPr>
        <p:spPr>
          <a:xfrm>
            <a:off x="11270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7_BD.91_1#c12aa1525?sp=1&amp;pid=462d0cd1c&amp;color=0,0,0&amp;vtp=1&amp;bt=1&amp;bbb=1&amp;zzd= 3"/>
          <p:cNvSpPr/>
          <p:nvPr/>
        </p:nvSpPr>
        <p:spPr>
          <a:xfrm>
            <a:off x="21938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7_BD.91_1#c12aa1525?sp=1&amp;pid=462d0cd1c&amp;color=0,0,0&amp;vtp=1&amp;bt=1&amp;bbb=1&amp;zzd= 4"/>
          <p:cNvSpPr/>
          <p:nvPr/>
        </p:nvSpPr>
        <p:spPr>
          <a:xfrm>
            <a:off x="11270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7_BD.91_1#c12aa1525?sp=1&amp;pid=462d0cd1c&amp;color=0,0,0&amp;vtp=1&amp;bt=1&amp;bbb=1&amp;zzd= 5"/>
          <p:cNvSpPr/>
          <p:nvPr/>
        </p:nvSpPr>
        <p:spPr>
          <a:xfrm>
            <a:off x="1482630" y="3731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6_1#df6e03530?sp=1&amp;pid=d2ae9756a&amp;color=0,0,0&amp;vtp=1&amp;bt=1&amp;bbb=1"/>
          <p:cNvSpPr/>
          <p:nvPr/>
        </p:nvSpPr>
        <p:spPr>
          <a:xfrm>
            <a:off x="612648" y="468000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重要虚词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者</a:t>
            </a:r>
            <a:endParaRPr lang="en-US" altLang="zh-CN" sz="2800" dirty="0"/>
          </a:p>
        </p:txBody>
      </p:sp>
      <p:graphicFrame>
        <p:nvGraphicFramePr>
          <p:cNvPr id="38" name="QB_6_BD.96_2#df6e03530?colgroup=2,19,7&amp;pid=d2ae9756a&amp;color=0,0,0&amp;vtp=1&amp;bbb=1&amp;hb=1"/>
          <p:cNvGraphicFramePr>
            <a:graphicFrameLocks noGrp="1"/>
          </p:cNvGraphicFramePr>
          <p:nvPr/>
        </p:nvGraphicFramePr>
        <p:xfrm>
          <a:off x="612648" y="1880240"/>
          <a:ext cx="10927080" cy="2912428"/>
        </p:xfrm>
        <a:graphic>
          <a:graphicData uri="http://schemas.openxmlformats.org/drawingml/2006/table">
            <a:tbl>
              <a:tblPr/>
              <a:tblGrid>
                <a:gridCol w="978408"/>
                <a:gridCol w="7150608"/>
                <a:gridCol w="2798064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词性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贼其君者也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 vMerge="1"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或异二者之为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0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何哉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QB_6_AN.97_1#df6e03530.blank?pid=d2ae9756a&amp;color=0,0,0&amp;vpa=72&amp;vtp=1&amp;bbb=1&amp;hb=1"/>
          <p:cNvSpPr/>
          <p:nvPr/>
        </p:nvSpPr>
        <p:spPr>
          <a:xfrm>
            <a:off x="1663056" y="2502159"/>
            <a:ext cx="7023608" cy="11094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用于动词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、形容词等词语后面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，指人或事物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，可译为“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的人”“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的事物”。</a:t>
            </a:r>
            <a:endParaRPr lang="en-US" altLang="zh-CN" sz="2800" dirty="0"/>
          </a:p>
        </p:txBody>
      </p:sp>
      <p:sp>
        <p:nvSpPr>
          <p:cNvPr id="5" name="QB_6_AN.98_1#df6e03530.blank?pid=d2ae9756a&amp;color=0,0,0&amp;vpa=73&amp;vtp=1&amp;bbb=1&amp;hb=1"/>
          <p:cNvSpPr/>
          <p:nvPr/>
        </p:nvSpPr>
        <p:spPr>
          <a:xfrm>
            <a:off x="1663056" y="3649255"/>
            <a:ext cx="7023608" cy="11094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用于数词后面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，指代事物，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可译为“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个方面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样东西”。</a:t>
            </a:r>
            <a:endParaRPr lang="en-US" altLang="zh-CN" sz="2800" dirty="0"/>
          </a:p>
        </p:txBody>
      </p:sp>
      <p:sp>
        <p:nvSpPr>
          <p:cNvPr id="3" name="QB_6_BD.96_2#df6e03530?colgroup=2,19,7&amp;pid=d2ae9756a&amp;color=0,0,0&amp;vtp=1&amp;bbb=1&amp;hb=1&amp;zzd= 1"/>
          <p:cNvSpPr/>
          <p:nvPr/>
        </p:nvSpPr>
        <p:spPr>
          <a:xfrm>
            <a:off x="10039245" y="33050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QB_6_BD.96_2#df6e03530?colgroup=2,19,7&amp;pid=d2ae9756a&amp;color=0,0,0&amp;vtp=1&amp;bbb=1&amp;hb=1&amp;zzd= 1"/>
          <p:cNvSpPr/>
          <p:nvPr/>
        </p:nvSpPr>
        <p:spPr>
          <a:xfrm>
            <a:off x="10039245" y="422691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QB_6_BD.99_1#df6e03530?colgroup=2,19,7&amp;pid=d2ae9756a&amp;color=0,0,0&amp;mp=1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27080" cy="5373624"/>
        </p:xfrm>
        <a:graphic>
          <a:graphicData uri="http://schemas.openxmlformats.org/drawingml/2006/table">
            <a:tbl>
              <a:tblPr/>
              <a:tblGrid>
                <a:gridCol w="978408"/>
                <a:gridCol w="7150608"/>
                <a:gridCol w="2798064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词性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 rowSpan="5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语气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客有吹洞箫者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 vMerge="1"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亚父者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范增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 vMerge="1"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⑤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所以遣将守关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 vMerge="1"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今者出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,未辞也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 vMerge="1"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不者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若属皆且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为所虏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B_6_AN.100_1#df6e03530.blank?pid=d2ae9756a&amp;color=0,0,0&amp;mp=1&amp;vpa=74&amp;vtp=1&amp;bbb=1"/>
          <p:cNvSpPr/>
          <p:nvPr/>
        </p:nvSpPr>
        <p:spPr>
          <a:xfrm>
            <a:off x="2194075" y="1104106"/>
            <a:ext cx="561498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用于后置的定语后，相当于“的”。</a:t>
            </a:r>
            <a:endParaRPr lang="en-US" altLang="zh-CN" sz="2800" dirty="0"/>
          </a:p>
        </p:txBody>
      </p:sp>
      <p:sp>
        <p:nvSpPr>
          <p:cNvPr id="4" name="QB_6_AN.101_1#df6e03530.blank?pid=d2ae9756a&amp;color=0,0,0&amp;mp=1&amp;vpa=75&amp;vtp=1&amp;bbb=1&amp;hb=1"/>
          <p:cNvSpPr/>
          <p:nvPr/>
        </p:nvSpPr>
        <p:spPr>
          <a:xfrm>
            <a:off x="1663056" y="1732375"/>
            <a:ext cx="7023608" cy="11094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用于判断句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，放在主语后，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引出判断，不译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102_1#df6e03530.blank?pid=d2ae9756a&amp;color=0,0,0&amp;mp=1&amp;vpa=76&amp;vtp=1&amp;bbb=1"/>
          <p:cNvSpPr/>
          <p:nvPr/>
        </p:nvSpPr>
        <p:spPr>
          <a:xfrm>
            <a:off x="1711475" y="3444081"/>
            <a:ext cx="66881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用于主语后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，引出原因、解释等，不译。</a:t>
            </a:r>
            <a:endParaRPr lang="en-US" altLang="zh-CN" sz="2800" dirty="0"/>
          </a:p>
        </p:txBody>
      </p:sp>
      <p:sp>
        <p:nvSpPr>
          <p:cNvPr id="6" name="QB_6_AN.103_1#df6e03530.blank?pid=d2ae9756a&amp;color=0,0,0&amp;mp=1&amp;vpa=77&amp;vtp=1&amp;bbb=1"/>
          <p:cNvSpPr/>
          <p:nvPr/>
        </p:nvSpPr>
        <p:spPr>
          <a:xfrm>
            <a:off x="2194075" y="4068286"/>
            <a:ext cx="5972175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用于时间词后，表示“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的时候”。</a:t>
            </a:r>
            <a:endParaRPr lang="en-US" altLang="zh-CN" sz="2800" dirty="0"/>
          </a:p>
        </p:txBody>
      </p:sp>
      <p:sp>
        <p:nvSpPr>
          <p:cNvPr id="7" name="QB_6_AN.104_1#df6e03530.blank?pid=d2ae9756a&amp;color=0,0,0&amp;mp=1&amp;vpa=78&amp;vtp=1&amp;bbb=1"/>
          <p:cNvSpPr/>
          <p:nvPr/>
        </p:nvSpPr>
        <p:spPr>
          <a:xfrm>
            <a:off x="2194075" y="4963890"/>
            <a:ext cx="561498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用于否定词后，表示“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的话”。</a:t>
            </a:r>
            <a:endParaRPr lang="en-US" altLang="zh-CN" sz="2800" dirty="0"/>
          </a:p>
        </p:txBody>
      </p:sp>
      <p:sp>
        <p:nvSpPr>
          <p:cNvPr id="2" name="QB_6_BD.99_1#df6e03530?colgroup=2,19,7&amp;pid=d2ae9756a&amp;color=0,0,0&amp;mp=1&amp;vtp=1&amp;bt=1&amp;bbb=1&amp;hb=1&amp;zzd= 1"/>
          <p:cNvSpPr/>
          <p:nvPr/>
        </p:nvSpPr>
        <p:spPr>
          <a:xfrm>
            <a:off x="10750445" y="16396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6_BD.99_1#df6e03530?colgroup=2,19,7&amp;pid=d2ae9756a&amp;color=0,0,0&amp;mp=1&amp;vtp=1&amp;bt=1&amp;bbb=1&amp;hb=1&amp;zzd= 1"/>
          <p:cNvSpPr/>
          <p:nvPr/>
        </p:nvSpPr>
        <p:spPr>
          <a:xfrm>
            <a:off x="9683645" y="231003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99_1#df6e03530?colgroup=2,19,7&amp;pid=d2ae9756a&amp;color=0,0,0&amp;mp=1&amp;vtp=1&amp;bt=1&amp;bbb=1&amp;hb=1&amp;zzd= 1"/>
          <p:cNvSpPr/>
          <p:nvPr/>
        </p:nvSpPr>
        <p:spPr>
          <a:xfrm>
            <a:off x="9328045" y="460368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6_BD.99_1#df6e03530?colgroup=2,19,7&amp;pid=d2ae9756a&amp;color=0,0,0&amp;mp=1&amp;vtp=1&amp;bt=1&amp;bbb=1&amp;hb=1&amp;zzd= 1"/>
          <p:cNvSpPr/>
          <p:nvPr/>
        </p:nvSpPr>
        <p:spPr>
          <a:xfrm>
            <a:off x="9328045" y="527421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5_1#0e887da44?sp=1&amp;pid=d2ae9756a&amp;color=0,0,0&amp;vtp=1&amp;bt=1&amp;bbb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词类活用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请指出加点词语的活用类型并解释词语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①无羞恶之心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非人也(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②自贼者也(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B_6_AN.106_1#0e887da44.bracket?pid=d2ae9756a&amp;color=0,0,0&amp;vpa=79&amp;vtp=1&amp;bbb=1"/>
          <p:cNvSpPr/>
          <p:nvPr/>
        </p:nvSpPr>
        <p:spPr>
          <a:xfrm>
            <a:off x="4318666" y="1123320"/>
            <a:ext cx="56165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形容词的意动用法，以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为羞。</a:t>
            </a:r>
            <a:endParaRPr lang="en-US" altLang="zh-CN" sz="2800" dirty="0"/>
          </a:p>
        </p:txBody>
      </p:sp>
      <p:sp>
        <p:nvSpPr>
          <p:cNvPr id="4" name="QB_6_AN.107_1#0e887da44.bracket?pid=d2ae9756a&amp;color=0,0,0&amp;vpa=80&amp;vtp=1&amp;bbb=1"/>
          <p:cNvSpPr/>
          <p:nvPr/>
        </p:nvSpPr>
        <p:spPr>
          <a:xfrm>
            <a:off x="2527967" y="1771020"/>
            <a:ext cx="3473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名词作动词，伤害。</a:t>
            </a:r>
            <a:endParaRPr lang="en-US" altLang="zh-CN" sz="2800" dirty="0"/>
          </a:p>
        </p:txBody>
      </p:sp>
      <p:sp>
        <p:nvSpPr>
          <p:cNvPr id="5" name="QB_6_BD.105_1#0e887da44?sp=1&amp;pid=d2ae9756a&amp;color=0,0,0&amp;vtp=1&amp;bt=1&amp;bbb=1&amp;zzd= 3"/>
          <p:cNvSpPr/>
          <p:nvPr/>
        </p:nvSpPr>
        <p:spPr>
          <a:xfrm>
            <a:off x="14826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QB_6_BD.105_1#0e887da44?sp=1&amp;pid=d2ae9756a&amp;color=0,0,0&amp;vtp=1&amp;bt=1&amp;bbb=1&amp;zzd= 5"/>
          <p:cNvSpPr/>
          <p:nvPr/>
        </p:nvSpPr>
        <p:spPr>
          <a:xfrm>
            <a:off x="1482630" y="2436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8_1#4611bfb60?sp=1&amp;pid=d2ae9756a&amp;color=0,0,0&amp;mp=1&amp;vtp=1&amp;bt=1&amp;bbb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文言句式（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再翻译句子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非所以内交于孺子之父母也，非所以要誉于乡党朋友也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             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B_6_BD.108_4#4611bfb60?sp=1&amp;pid=d2ae9756a&amp;color=0,0,0&amp;mp=1&amp;vtp=1&amp;bbb=1&amp;hb=1"/>
          <p:cNvSpPr/>
          <p:nvPr/>
        </p:nvSpPr>
        <p:spPr>
          <a:xfrm>
            <a:off x="612648" y="2441654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lang="en-US" altLang="zh-CN" sz="2800" dirty="0"/>
          </a:p>
        </p:txBody>
      </p:sp>
      <p:sp>
        <p:nvSpPr>
          <p:cNvPr id="6" name="QB_6_BD.108_5#4611bfb60?sp=1&amp;pid=d2ae9756a&amp;color=0,0,0&amp;mp=1&amp;vtp=1&amp;bbb=1"/>
          <p:cNvSpPr/>
          <p:nvPr/>
        </p:nvSpPr>
        <p:spPr>
          <a:xfrm>
            <a:off x="612648" y="4422854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②无恻隐之心，非人也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endParaRPr lang="en-US" altLang="zh-CN" sz="2800" dirty="0"/>
          </a:p>
        </p:txBody>
      </p:sp>
      <p:sp>
        <p:nvSpPr>
          <p:cNvPr id="7" name="QB_6_AN.109_1#4611bfb60.bracket?pid=d2ae9756a&amp;color=0,0,0&amp;mp=1&amp;vpa=81&amp;vtp=1&amp;bbb=1"/>
          <p:cNvSpPr/>
          <p:nvPr/>
        </p:nvSpPr>
        <p:spPr>
          <a:xfrm>
            <a:off x="953166" y="1771020"/>
            <a:ext cx="104378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句式：状语后置句，即“非所以于孺子之父母内交也，非所以于乡</a:t>
            </a:r>
            <a:endParaRPr lang="en-US" altLang="zh-CN" sz="2800" dirty="0"/>
          </a:p>
        </p:txBody>
      </p:sp>
      <p:sp>
        <p:nvSpPr>
          <p:cNvPr id="8" name="QB_6_AN.110_1#4611bfb60.bracket?pid=d2ae9756a&amp;color=0,0,0&amp;mp=1&amp;vpa=82&amp;vtp=1&amp;bbb=1"/>
          <p:cNvSpPr/>
          <p:nvPr/>
        </p:nvSpPr>
        <p:spPr>
          <a:xfrm>
            <a:off x="762666" y="2449274"/>
            <a:ext cx="65071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党朋友要誉也”；判断句，“也”表判断。</a:t>
            </a:r>
            <a:endParaRPr lang="en-US" altLang="zh-CN" sz="2800" dirty="0"/>
          </a:p>
        </p:txBody>
      </p:sp>
      <p:sp>
        <p:nvSpPr>
          <p:cNvPr id="9" name="QB_6_AN.111_1#4611bfb60.blank?pid=d2ae9756a&amp;color=0,0,0&amp;mp=1&amp;vpa=83&amp;vtp=1&amp;bbb=1&amp;hb=1"/>
          <p:cNvSpPr/>
          <p:nvPr/>
        </p:nvSpPr>
        <p:spPr>
          <a:xfrm>
            <a:off x="612648" y="3058874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：不是想跟小孩的父母结交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，不是想在同乡朋友中间博取名誉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6_AN.112_1#4611bfb60.bracket?pid=d2ae9756a&amp;color=0,0,0&amp;mp=1&amp;vpa=84&amp;vtp=1&amp;bbb=1"/>
          <p:cNvSpPr/>
          <p:nvPr/>
        </p:nvSpPr>
        <p:spPr>
          <a:xfrm>
            <a:off x="4852066" y="4430474"/>
            <a:ext cx="49006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句式：判断句，“也”表判断。</a:t>
            </a:r>
            <a:endParaRPr lang="en-US" altLang="zh-CN" sz="2800" dirty="0"/>
          </a:p>
        </p:txBody>
      </p:sp>
      <p:sp>
        <p:nvSpPr>
          <p:cNvPr id="11" name="QB_6_AN.113_1#4611bfb60.blank?pid=d2ae9756a&amp;color=0,0,0&amp;mp=1&amp;vpa=85&amp;vtp=1&amp;bbb=1"/>
          <p:cNvSpPr/>
          <p:nvPr/>
        </p:nvSpPr>
        <p:spPr>
          <a:xfrm>
            <a:off x="1677067" y="5040074"/>
            <a:ext cx="56165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译文：没有同情之心，就不是人。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4_1#4611bfb60?sp=1&amp;pid=d2ae9756a&amp;color=0,0,0&amp;mp=1&amp;vtp=1&amp;bt=1&amp;bbb=1"/>
          <p:cNvSpPr/>
          <p:nvPr/>
        </p:nvSpPr>
        <p:spPr>
          <a:xfrm>
            <a:off x="612648" y="466344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③有是四端而自谓不能者，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自贼者也。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6_BD.114_3#4611bfb60?sp=1&amp;pid=d2ae9756a&amp;color=0,0,0&amp;mp=1&amp;vtp=1&amp;bbb=1&amp;hb=1"/>
          <p:cNvSpPr/>
          <p:nvPr/>
        </p:nvSpPr>
        <p:spPr>
          <a:xfrm>
            <a:off x="612648" y="1806014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</a:t>
            </a:r>
            <a:endParaRPr lang="en-US" altLang="zh-CN" sz="280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endParaRPr lang="en-US" altLang="zh-CN" sz="2800" dirty="0"/>
          </a:p>
        </p:txBody>
      </p:sp>
      <p:sp>
        <p:nvSpPr>
          <p:cNvPr id="5" name="QB_6_BD.114_4#4611bfb60?sp=1&amp;pid=d2ae9756a&amp;color=0,0,0&amp;mp=1&amp;vtp=1&amp;bbb=1&amp;hb=1"/>
          <p:cNvSpPr/>
          <p:nvPr/>
        </p:nvSpPr>
        <p:spPr>
          <a:xfrm>
            <a:off x="612648" y="3787214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④所以谓人皆有不忍人之心者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</a:t>
            </a:r>
            <a:endParaRPr lang="en-US" altLang="zh-CN" sz="2800" dirty="0"/>
          </a:p>
        </p:txBody>
      </p:sp>
      <p:sp>
        <p:nvSpPr>
          <p:cNvPr id="6" name="QB_6_AN.115_1#4611bfb60.bracket?pid=d2ae9756a&amp;color=0,0,0&amp;mp=1&amp;vpa=86&amp;vtp=1&amp;bbb=1"/>
          <p:cNvSpPr/>
          <p:nvPr/>
        </p:nvSpPr>
        <p:spPr>
          <a:xfrm>
            <a:off x="953166" y="1121664"/>
            <a:ext cx="106156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句式：宾语前置句，即“有是四端而谓自不能者，贼自者也”；判断</a:t>
            </a:r>
            <a:endParaRPr lang="en-US" altLang="zh-CN" sz="2800" dirty="0"/>
          </a:p>
        </p:txBody>
      </p:sp>
      <p:sp>
        <p:nvSpPr>
          <p:cNvPr id="7" name="QB_6_AN.116_1#4611bfb60.bracket?pid=d2ae9756a&amp;color=0,0,0&amp;mp=1&amp;vpa=87&amp;vtp=1&amp;bbb=1"/>
          <p:cNvSpPr/>
          <p:nvPr/>
        </p:nvSpPr>
        <p:spPr>
          <a:xfrm>
            <a:off x="749966" y="1813634"/>
            <a:ext cx="31146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句，“也”表判断。</a:t>
            </a:r>
            <a:endParaRPr lang="en-US" altLang="zh-CN" sz="2800" dirty="0"/>
          </a:p>
        </p:txBody>
      </p:sp>
      <p:sp>
        <p:nvSpPr>
          <p:cNvPr id="8" name="QB_6_AN.117_1#4611bfb60.blank?pid=d2ae9756a&amp;color=0,0,0&amp;mp=1&amp;vpa=88&amp;vtp=1&amp;bbb=1&amp;hb=1"/>
          <p:cNvSpPr/>
          <p:nvPr/>
        </p:nvSpPr>
        <p:spPr>
          <a:xfrm>
            <a:off x="612648" y="2423234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：有这四种发端却说自己不能做到仁、义、礼、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智的人，是自己伤害自己的人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6_AN.118_1#4611bfb60.bracket?pid=d2ae9756a&amp;color=0,0,0&amp;mp=1&amp;vpa=89&amp;vtp=1&amp;bbb=1"/>
          <p:cNvSpPr/>
          <p:nvPr/>
        </p:nvSpPr>
        <p:spPr>
          <a:xfrm>
            <a:off x="762666" y="4442534"/>
            <a:ext cx="84709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句式：固定句式，“所以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”，译为“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的原因”。</a:t>
            </a:r>
            <a:endParaRPr lang="en-US" altLang="zh-CN" sz="2800" dirty="0"/>
          </a:p>
        </p:txBody>
      </p:sp>
      <p:sp>
        <p:nvSpPr>
          <p:cNvPr id="10" name="QB_6_AN.119_1#4611bfb60.blank?pid=d2ae9756a&amp;color=0,0,0&amp;mp=1&amp;vpa=90&amp;vtp=1&amp;bbb=1"/>
          <p:cNvSpPr/>
          <p:nvPr/>
        </p:nvSpPr>
        <p:spPr>
          <a:xfrm>
            <a:off x="1677067" y="5052134"/>
            <a:ext cx="8474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译文：说每个人都有怜爱别人的心的原因。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4a0510a3?pid=9e3b1e514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读写结合</a:t>
            </a:r>
            <a:endParaRPr lang="en-US" altLang="zh-CN" sz="3200" dirty="0"/>
          </a:p>
        </p:txBody>
      </p:sp>
      <p:sp>
        <p:nvSpPr>
          <p:cNvPr id="3" name="C_6_BD#b37980594?pid=84a0510a3&amp;color=0,173,163&amp;vtp=1&amp;bbb=1"/>
          <p:cNvSpPr/>
          <p:nvPr/>
        </p:nvSpPr>
        <p:spPr>
          <a:xfrm>
            <a:off x="612648" y="95402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一、课内积累</a:t>
            </a:r>
            <a:endParaRPr lang="en-US" altLang="zh-CN" sz="3000" dirty="0"/>
          </a:p>
        </p:txBody>
      </p:sp>
      <p:sp>
        <p:nvSpPr>
          <p:cNvPr id="4" name="P_7#ccdf51d1b?sp=1&amp;pid=b37980594&amp;color=0,0,0&amp;vtp=1&amp;bbb=1&amp;hb=1"/>
          <p:cNvSpPr/>
          <p:nvPr/>
        </p:nvSpPr>
        <p:spPr>
          <a:xfrm>
            <a:off x="612648" y="1614503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因为高尚，才成绝唱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孟子的一切出发点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都是百姓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甚至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他出入列国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面对沉溺歌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舞的君主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面对狐裘在身的诸侯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谈的都是百姓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有人说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这是不识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这是一种担当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ccdf51d1b?pid=b37980594&amp;color=0,0,0&amp;mp=1&amp;vtp=1&amp;bt=1&amp;bbb=1&amp;h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一个人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不汲汲于富贵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不戚戚于贫贱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心心念念的都是天下苍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这是一种博爱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一种无私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一个人不顾今生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不顾后世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笔下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嘴里都是他人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都是百姓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这是一种伟大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一种高尚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有人说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哲学从诞生之日起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就已到达顶峰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后人再难超越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这里所指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就是以儒家学派为主的学说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之所以这样说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是因为后世有几人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具有孟子那样大无私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大无畏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大悲悯的情怀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f394b4cb1?pid=b37980594&amp;color=0,0,0&amp;vtp=1&amp;bt=1&amp;bbb=1"/>
          <p:cNvSpPr/>
          <p:nvPr/>
        </p:nvSpPr>
        <p:spPr>
          <a:xfrm>
            <a:off x="612648" y="466344"/>
            <a:ext cx="10963656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运用角度</a:t>
            </a:r>
            <a:endParaRPr lang="en-US" altLang="zh-CN" sz="3000" dirty="0"/>
          </a:p>
        </p:txBody>
      </p:sp>
      <p:sp>
        <p:nvSpPr>
          <p:cNvPr id="3" name="P_8_BD#40596e6fa?pid=f394b4cb1&amp;color=0,0,0&amp;vtp=1&amp;bbb=1"/>
          <p:cNvSpPr/>
          <p:nvPr/>
        </p:nvSpPr>
        <p:spPr>
          <a:xfrm>
            <a:off x="612648" y="1130379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担当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无私无畏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悲悯之心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恻隐之心</a:t>
            </a:r>
            <a:endParaRPr lang="en-US" altLang="zh-CN" sz="2800" dirty="0"/>
          </a:p>
        </p:txBody>
      </p:sp>
      <p:sp>
        <p:nvSpPr>
          <p:cNvPr id="4" name="C_7_BD#015524852?pid=b37980594&amp;color=0,0,0&amp;vtp=1&amp;bbb=1"/>
          <p:cNvSpPr/>
          <p:nvPr/>
        </p:nvSpPr>
        <p:spPr>
          <a:xfrm>
            <a:off x="612648" y="1730947"/>
            <a:ext cx="10963656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素材运用</a:t>
            </a:r>
            <a:endParaRPr lang="en-US" altLang="zh-CN" sz="3000" dirty="0"/>
          </a:p>
        </p:txBody>
      </p:sp>
      <p:sp>
        <p:nvSpPr>
          <p:cNvPr id="5" name="P_8_BD#cdceece81?pid=015524852&amp;color=0,0,0&amp;vtp=1&amp;bbb=1&amp;hb=1"/>
          <p:cNvSpPr/>
          <p:nvPr/>
        </p:nvSpPr>
        <p:spPr>
          <a:xfrm>
            <a:off x="612648" y="2396506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孟子说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：“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恻隐之心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仁之端也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。”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那么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何谓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恻隐之心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呢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如果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你看到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东风无力百花残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原本绚烂的事物在一个湿冷的夜里离去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只剩满地残躯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你心中是否会有所触动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戚戚然若有所失呢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如果你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看到有人衣衫褴褛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眼睛因为饥饿而黯然无光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眼窝深陷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你是否会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心生怜悯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伸出援手呢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如果会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就是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恻隐之心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在发挥作用</a:t>
            </a:r>
            <a:r>
              <a:rPr lang="en-US" altLang="zh-CN" sz="280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</a:t>
            </a:r>
            <a:r>
              <a:rPr lang="en-US" altLang="zh-CN" sz="280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而人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cdceece81?pid=015524852&amp;color=0,0,0&amp;vtp=1&amp;bbb=1&amp;hb=1"/>
          <p:cNvSpPr/>
          <p:nvPr/>
        </p:nvSpPr>
        <p:spPr>
          <a:xfrm>
            <a:off x="612648" y="468000"/>
            <a:ext cx="10963656" cy="391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00"/>
              </a:lnSpc>
            </a:pPr>
            <a:endParaRPr lang="en-US" altLang="zh-CN" sz="100" b="0" i="0" u="dotted" spc="-990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之为人</a:t>
            </a:r>
            <a:r>
              <a:rPr lang="en-US" altLang="zh-CN" sz="280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是离不了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恻隐之心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没有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恻隐之心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也就谈不上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仁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人就成了高山上无法融化的冰雪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冷血代替了热心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社会也就会永远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处于冰封状态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没有情感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没有光明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没有温暖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试问这样的世界怎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么会让人留恋呢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古语云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：“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人非草木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孰能无情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？”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既然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人非草木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每个人就都应当怀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恻隐之心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并用它去照亮和温暖整个世界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2d105b34?pid=adf7952ff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一、作者名片</a:t>
            </a:r>
            <a:endParaRPr lang="en-US" altLang="zh-CN" sz="3200" dirty="0"/>
          </a:p>
        </p:txBody>
      </p:sp>
      <p:pic>
        <p:nvPicPr>
          <p:cNvPr id="3" name="P_6_BD#f3be015a2?htil=1&amp;pid=e2d105b34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86534" y="1211030"/>
            <a:ext cx="1755648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6_BD#f3be015a2?htil=1&amp;pid=e2d105b34&amp;color=0,0,0&amp;vtp=1&amp;bbb=1&amp;hb=1&amp;hs=1"/>
          <p:cNvSpPr/>
          <p:nvPr/>
        </p:nvSpPr>
        <p:spPr>
          <a:xfrm>
            <a:off x="612648" y="1174454"/>
            <a:ext cx="9079992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孟子（约前372—前289），名轲，字子舆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，邹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今山东邹城东南）人。《史记·孟子荀卿列传》说他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“受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业子思之门人”。孟子是继孔子之后儒家又一位重要的代表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，后人称之为“亚圣”。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他生于战国诸侯混战的时期，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“民贵君轻”、反对掠夺性战争等主张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。他曾到多个诸</a:t>
            </a:r>
            <a:endParaRPr lang="en-US" altLang="zh-CN" sz="2800" dirty="0"/>
          </a:p>
        </p:txBody>
      </p:sp>
      <p:sp>
        <p:nvSpPr>
          <p:cNvPr id="5" name="P_6_BD#f3be015a2?htil=1&amp;pid=e2d105b34&amp;color=0,0,0&amp;vtp=1&amp;bbb=1&amp;hb=1&amp;hs=1"/>
          <p:cNvSpPr/>
          <p:nvPr/>
        </p:nvSpPr>
        <p:spPr>
          <a:xfrm>
            <a:off x="612648" y="4430723"/>
            <a:ext cx="10968012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侯国去游说诸侯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，反对“霸道”，提倡以“仁”“义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”为中心的 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仁政”“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王道”，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希望在诸侯中选出一位能够王天下的君主，但其主张未被统治者采纳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孟子退而与弟子著书，遂成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《孟子》。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a17d308e?pid=84a0510a3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二、课外拓展</a:t>
            </a:r>
            <a:endParaRPr lang="en-US" altLang="zh-CN" sz="3000" dirty="0"/>
          </a:p>
        </p:txBody>
      </p:sp>
      <p:pic>
        <p:nvPicPr>
          <p:cNvPr id="3" name="P_7_BD#19691bfe5?htil=1&amp;pid=7a17d308e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0672" y="1200150"/>
            <a:ext cx="6007608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P_7_BD#19691bfe5?htil=1&amp;pid=7a17d308e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960" y="2314702"/>
            <a:ext cx="5971032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P_7_BD#19691bfe5?htil=1&amp;pid=7a17d308e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8104" y="4142486"/>
            <a:ext cx="5961888" cy="103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19691bfe5?htil=1&amp;pid=7a17d308e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040" y="570039"/>
            <a:ext cx="6217920" cy="524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19691bfe5?htil=1&amp;pid=7a17d308e&amp;color=0,0,0&amp;mp=1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0484" y="628256"/>
            <a:ext cx="5971032" cy="5020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19691bfe5?htil=1&amp;pid=7a17d308e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9152" y="468000"/>
            <a:ext cx="7470648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3" name="P_7_BD#19691bfe5?htil=1&amp;pid=7a17d308e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8296" y="1664848"/>
            <a:ext cx="7461504" cy="323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19691bfe5?htil=1&amp;pid=7a17d308e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5496" y="468000"/>
            <a:ext cx="6547104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3" name="P_7_BD#19691bfe5?htil=1&amp;pid=7a17d308e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7208" y="3292480"/>
            <a:ext cx="6574536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6095365" y="6122670"/>
            <a:ext cx="3120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摘编自《孟子</a:t>
            </a:r>
            <a:r>
              <a:rPr lang="en-US" altLang="zh-CN"/>
              <a:t>·</a:t>
            </a:r>
            <a:r>
              <a:rPr lang="zh-CN" altLang="en-US"/>
              <a:t>公孙丑上》</a:t>
            </a:r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9691bfe5?pid=7a17d308e&amp;color=0,0,0&amp;vtp=1&amp;bt=1&amp;bbb=1&amp;hb=1"/>
          <p:cNvSpPr/>
          <p:nvPr/>
        </p:nvSpPr>
        <p:spPr>
          <a:xfrm>
            <a:off x="612648" y="468000"/>
            <a:ext cx="10963656" cy="5829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名师赏评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这是公孙丑与孟子之间的一场对话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，面对公孙丑的疑问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，孟子从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正反两个方面论述浩然之气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：从正面讲，浩然之气最广大，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最刚强，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无处不在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，需要义与道来相配。为了使自己的论述更清晰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，孟子还举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了两个反例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，其一是告子，他认为义是外在的；其二是宋人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，他不尊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重规律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，拔苗助长。论述正反结合，将浩然之气说得十分透彻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。孟子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认为气要养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，养志即养气；志向高远，胸怀宽广，气度必然大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。孟子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告诫人们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，一个人生在天地间就要讲正义、修正德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，成为一个堂堂正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正的人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ffb5be8c?pid=84a0510a3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三、读写结合</a:t>
            </a:r>
            <a:endParaRPr lang="en-US" altLang="zh-CN" sz="3000" dirty="0"/>
          </a:p>
        </p:txBody>
      </p:sp>
      <p:sp>
        <p:nvSpPr>
          <p:cNvPr id="3" name="QB_7_BD.122_1#fe4bb731f?pid=9ffb5be8c&amp;color=0,0,0&amp;vtp=1&amp;bbb=1&amp;hb=1&amp;hltap=1"/>
          <p:cNvSpPr/>
          <p:nvPr/>
        </p:nvSpPr>
        <p:spPr>
          <a:xfrm>
            <a:off x="612648" y="1130379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请运用正反结合的方法，从“仁”“修身”“怜悯”等话题中进行选择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，写一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个议论语段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，300字左右。（10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7_AN.123_1#fe4bb731f?pid=9ffb5be8c&amp;color=0,0,0&amp;vtp=1&amp;bbb=1&amp;hb=1&amp;hla=1"/>
          <p:cNvSpPr/>
          <p:nvPr/>
        </p:nvSpPr>
        <p:spPr>
          <a:xfrm>
            <a:off x="612648" y="2397839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示例）“恻隐之心”与“浩然之气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”如同孟子智慧海洋里的两颗璀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璨明珠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，熠熠生辉，不仅具有人性的光辉，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更揭示了品德高尚的真谛。 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恻隐之心”是人性中最温柔的力量。当我们目睹他人的不幸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，内心的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善良与同情便会油然而生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，这便是“恻隐之心”在起作用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。它让我们在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冷漠的世界里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依然能够感受到温暖与希望。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3_1#fe4bb731f?pid=9ffb5be8c&amp;color=0,0,0&amp;vtp=1&amp;bbb=1&amp;hb=1&amp;hltap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7_AN.122_1#fe4bb731f?pid=9ffb5be8c&amp;color=0,0,0&amp;vtp=1&amp;bbb=1&amp;hb=1&amp;hla=1"/>
          <p:cNvSpPr/>
          <p:nvPr/>
        </p:nvSpPr>
        <p:spPr>
          <a:xfrm>
            <a:off x="612648" y="4426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，若缺乏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“恻隐之心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”，我们便可能变得冷漠无情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，甚至对他人的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苦难视而不见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“浩然之气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则是我们面对诱惑与挑战时的坚定信念。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它让我们在追求真理与正义的道路上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，无惧风雨、勇往直前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。但倘若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失去了这份气节，我们便可能陷入私欲的泥潭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，无法自拔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，最终迷失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。“恻隐之心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”与 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浩然之气”如同人性的双翼，缺一不可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。它们共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同构成了品德的基石，让我们在纷繁复杂的世界中，依然能够保持内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心的善良与坚定。（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运用正反结合的方法4分，话题准确4分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，字数符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合要求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335c8786?pid=adf7952ff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二、写作背景</a:t>
            </a:r>
            <a:endParaRPr lang="en-US" altLang="zh-CN" sz="3200" dirty="0"/>
          </a:p>
        </p:txBody>
      </p:sp>
      <p:sp>
        <p:nvSpPr>
          <p:cNvPr id="3" name="P_6_BD#166cb63fa?pid=7335c8786&amp;color=0,0,0&amp;vtp=1&amp;bbb=1&amp;hb=1"/>
          <p:cNvSpPr/>
          <p:nvPr/>
        </p:nvSpPr>
        <p:spPr>
          <a:xfrm>
            <a:off x="612648" y="1174454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在诸侯国合纵连横、征战不断的战国时期，孟子与孔子一样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，力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图将儒家的政治理论和治国理念转化为具体的国家治理主张，并推行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于天下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。孟子继承并发展了孔子的人性观点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，继而形成了自己独特的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思想体系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。孟子认为人的本性是善的，人具有一种天赋本性，即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“不忍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人之心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”；同时他也看到了外部环境对人性发展的重大影响。因此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子认为必须通过后天的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“扩充”来保持“性善”完备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。本文是孟子论述这一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主张的一篇文章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d912b5f4?pid=adf7952ff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三、知识链接</a:t>
            </a:r>
            <a:endParaRPr lang="en-US" altLang="zh-CN" sz="3200" dirty="0"/>
          </a:p>
        </p:txBody>
      </p:sp>
      <p:sp>
        <p:nvSpPr>
          <p:cNvPr id="3" name="P_6#d7d846f27?sp=1&amp;pid=3d912b5f4&amp;color=0,0,0&amp;vtp=1&amp;bbb=1&amp;hb=1"/>
          <p:cNvSpPr/>
          <p:nvPr/>
        </p:nvSpPr>
        <p:spPr>
          <a:xfrm>
            <a:off x="612648" y="117445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《孟子》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孟子》是儒家经典著作之一，全书共七篇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，记录了孟子及其弟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子的言行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，一般认为是孟子及其弟子（万章等）共同编著的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。书中包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《鱼我所欲也》《得道多助，失道寡助》《寡人之于国也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》《生于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忧患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，死于安乐》《富贵不能淫》等名篇。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孟子》语言恢宏博大，在自然流畅的话语中完成论点陈述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，谈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问题常具有雄辩色彩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，总体上有明快练达、酣畅淋漓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、气势磅礴的风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格特点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7d846f27?sp=1&amp;pid=3d912b5f4&amp;color=0,0,0&amp;vtp=1&amp;bt=1&amp;bbb=1"/>
          <p:cNvSpPr/>
          <p:nvPr/>
        </p:nvSpPr>
        <p:spPr>
          <a:xfrm>
            <a:off x="612648" y="468000"/>
            <a:ext cx="10963656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孟子的思想</a:t>
            </a:r>
            <a:endParaRPr lang="en-US" altLang="zh-CN" sz="2800" dirty="0"/>
          </a:p>
        </p:txBody>
      </p:sp>
      <p:graphicFrame>
        <p:nvGraphicFramePr>
          <p:cNvPr id="9" name="P_6_BD#d7d846f27?colgroup=4,24&amp;pid=3d912b5f4&amp;color=0,0,0&amp;vtp=1&amp;bbb=1&amp;hb=1"/>
          <p:cNvGraphicFramePr>
            <a:graphicFrameLocks noGrp="1"/>
          </p:cNvGraphicFramePr>
          <p:nvPr/>
        </p:nvGraphicFramePr>
        <p:xfrm>
          <a:off x="612648" y="1173295"/>
          <a:ext cx="10945368" cy="4200652"/>
        </p:xfrm>
        <a:graphic>
          <a:graphicData uri="http://schemas.openxmlformats.org/drawingml/2006/table">
            <a:tbl>
              <a:tblPr/>
              <a:tblGrid>
                <a:gridCol w="1847088"/>
                <a:gridCol w="9098280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核心主张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人性论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性善论：人性本善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具有“四端”（恻隐之心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羞恶之心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0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辞让之心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是非之心）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政治思想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仁政：以仁治国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反对暴政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 vMerge="1"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民本思想：“民为贵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社稷次之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君为轻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 vMerge="1"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王道与霸道：推崇以德服人的“王道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反对以力服人的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霸道”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6_BD#d7d846f27?colgroup=4,24&amp;pid=3d912b5f4&amp;color=0,0,0&amp;mp=1&amp;vtp=1&amp;bt=1&amp;bbb=1"/>
          <p:cNvGraphicFramePr>
            <a:graphicFrameLocks noGrp="1"/>
          </p:cNvGraphicFramePr>
          <p:nvPr/>
        </p:nvGraphicFramePr>
        <p:xfrm>
          <a:off x="612648" y="466344"/>
          <a:ext cx="10945368" cy="4327652"/>
        </p:xfrm>
        <a:graphic>
          <a:graphicData uri="http://schemas.openxmlformats.org/drawingml/2006/table">
            <a:tbl>
              <a:tblPr/>
              <a:tblGrid>
                <a:gridCol w="1847088"/>
                <a:gridCol w="9098280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核心主张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伦理思想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义利观：重义轻利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反对唯利是图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 vMerge="1"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大丈夫精神：提倡人格独立和道德勇气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教育思想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重视教育：教育是发扬人性之善的关键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 vMerge="1"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环境影响：环境对人的成长有重要影响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哲学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天人合一：人性与天道相通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通过修养可达到天人合一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 vMerge="1"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浩然之气：培养正直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刚强的精神气质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tags/tag1.xml><?xml version="1.0" encoding="utf-8"?>
<p:tagLst xmlns:p="http://schemas.openxmlformats.org/presentationml/2006/main">
  <p:tag name="TABLE_ENDDRAG_ORIGIN_RECT" val="861*443"/>
  <p:tag name="TABLE_ENDDRAG_RECT" val="48*36*861*443"/>
</p:tagLst>
</file>

<file path=ppt/tags/tag2.xml><?xml version="1.0" encoding="utf-8"?>
<p:tagLst xmlns:p="http://schemas.openxmlformats.org/presentationml/2006/main">
  <p:tag name="KSO_WM_DIAGRAM_VIRTUALLY_FRAME" val="{&quot;height&quot;:219.21251968503938,&quot;left&quot;:134.44,&quot;top&quot;:85.36999999999999,&quot;width&quot;:776.8}"/>
</p:tagLst>
</file>

<file path=ppt/tags/tag3.xml><?xml version="1.0" encoding="utf-8"?>
<p:tagLst xmlns:p="http://schemas.openxmlformats.org/presentationml/2006/main">
  <p:tag name="KSO_WM_DIAGRAM_VIRTUALLY_FRAME" val="{&quot;height&quot;:219.21251968503938,&quot;left&quot;:134.44,&quot;top&quot;:85.36999999999999,&quot;width&quot;:776.8}"/>
</p:tagLst>
</file>

<file path=ppt/tags/tag4.xml><?xml version="1.0" encoding="utf-8"?>
<p:tagLst xmlns:p="http://schemas.openxmlformats.org/presentationml/2006/main">
  <p:tag name="KSO_WM_DIAGRAM_VIRTUALLY_FRAME" val="{&quot;height&quot;:219.21251968503938,&quot;left&quot;:134.44,&quot;top&quot;:85.36999999999999,&quot;width&quot;:776.8}"/>
</p:tagLst>
</file>

<file path=ppt/tags/tag5.xml><?xml version="1.0" encoding="utf-8"?>
<p:tagLst xmlns:p="http://schemas.openxmlformats.org/presentationml/2006/main">
  <p:tag name="KSO_WM_DIAGRAM_VIRTUALLY_FRAME" val="{&quot;height&quot;:219.21251968503938,&quot;left&quot;:134.44,&quot;top&quot;:85.36999999999999,&quot;width&quot;:776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13463</Words>
  <Application>WPS 演示</Application>
  <PresentationFormat>宽屏</PresentationFormat>
  <Paragraphs>830</Paragraphs>
  <Slides>57</Slides>
  <Notes>51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57</vt:i4>
      </vt:variant>
    </vt:vector>
  </HeadingPairs>
  <TitlesOfParts>
    <vt:vector size="72" baseType="lpstr">
      <vt:lpstr>Arial</vt:lpstr>
      <vt:lpstr>宋体</vt:lpstr>
      <vt:lpstr>Wingdings</vt:lpstr>
      <vt:lpstr>Times New Roman</vt:lpstr>
      <vt:lpstr>微软雅黑</vt:lpstr>
      <vt:lpstr>Times New Roman</vt:lpstr>
      <vt:lpstr>方正粗等线简体</vt:lpstr>
      <vt:lpstr>宋体</vt:lpstr>
      <vt:lpstr>Cambria Math</vt:lpstr>
      <vt:lpstr>Calibri</vt:lpstr>
      <vt:lpstr>Arial Unicode MS</vt:lpstr>
      <vt:lpstr>等线</vt:lpstr>
      <vt:lpstr>楷体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曲一线</cp:lastModifiedBy>
  <cp:revision>9</cp:revision>
  <dcterms:created xsi:type="dcterms:W3CDTF">2025-03-28T14:54:00Z</dcterms:created>
  <dcterms:modified xsi:type="dcterms:W3CDTF">2025-09-03T06:47:22Z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63912752E25F4BB49C2E12B961A0C9F7_12</vt:lpwstr>
  </property>
  <property fmtid="{D5CDD505-2E9C-101B-9397-08002B2CF9AE}" pid="3" name="KSOProductBuildVer">
    <vt:lpwstr>2052-12.1.0.22529</vt:lpwstr>
  </property>
</Properties>
</file>