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3"/>
  </p:sldMasterIdLst>
  <p:notesMasterIdLst>
    <p:notesMasterId r:id="rId5"/>
  </p:notesMasterIdLst>
  <p:sldIdLst>
    <p:sldId id="317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8" r:id="rId50"/>
    <p:sldId id="302" r:id="rId51"/>
    <p:sldId id="309" r:id="rId52"/>
    <p:sldId id="314" r:id="rId53"/>
    <p:sldId id="310" r:id="rId54"/>
    <p:sldId id="311" r:id="rId55"/>
    <p:sldId id="315" r:id="rId56"/>
    <p:sldId id="312" r:id="rId57"/>
    <p:sldId id="316" r:id="rId58"/>
    <p:sldId id="304" r:id="rId59"/>
    <p:sldId id="305" r:id="rId60"/>
    <p:sldId id="306" r:id="rId61"/>
    <p:sldId id="313" r:id="rId6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31"/>
            <a:ext cx="12188952" cy="6857738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选择性必修</a:t>
            </a:r>
            <a:r>
              <a:rPr lang="en-US" altLang="zh-CN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 </a:t>
            </a:r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上册</a:t>
            </a:r>
            <a:endParaRPr lang="zh-CN" altLang="en-US" sz="3200" dirty="0">
              <a:solidFill>
                <a:srgbClr val="00ADA3"/>
              </a:solidFill>
              <a:latin typeface="方正粗等线简体" panose="02000000000000000000" charset="-122"/>
              <a:ea typeface="方正粗等线简体" panose="02000000000000000000" charset="-122"/>
              <a:cs typeface="方正粗等线简体" panose="02000000000000000000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7303e41e8d6aeec168b#tid=67e6690986574f0009e1677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选择性必修上册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slide" Target="slide33.xml"/><Relationship Id="rId3" Type="http://schemas.openxmlformats.org/officeDocument/2006/relationships/slide" Target="slide20.xml"/><Relationship Id="rId2" Type="http://schemas.openxmlformats.org/officeDocument/2006/relationships/image" Target="../media/image9.jpe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0abd5984?pid=972b040b9&amp;color=0,0,0&amp;mp=1&amp;vtp=1&amp;bt=1&amp;bbb=1&amp;hb=1"/>
          <p:cNvSpPr/>
          <p:nvPr/>
        </p:nvSpPr>
        <p:spPr>
          <a:xfrm>
            <a:off x="612648" y="46634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《庄子》想象奇幻，构思巧妙；文笔汪洋恣肆，瑰丽诡谲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，具有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浪漫主义的艺术风格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，乃先秦诸子文章的典范之作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；语言看似夸言万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，漫无边际，然皆有根基。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0abd5984?pid=972b040b9&amp;color=0,0,0&amp;vtp=1&amp;bt=1&amp;bbb=1"/>
          <p:cNvSpPr/>
          <p:nvPr/>
        </p:nvSpPr>
        <p:spPr>
          <a:xfrm>
            <a:off x="612648" y="468000"/>
            <a:ext cx="10963656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庄子的主要思想</a:t>
            </a:r>
            <a:endParaRPr lang="en-US" altLang="zh-CN" sz="2800" dirty="0"/>
          </a:p>
        </p:txBody>
      </p:sp>
      <p:graphicFrame>
        <p:nvGraphicFramePr>
          <p:cNvPr id="12" name="P_6_BD#30abd5984?colgroup=5,24&amp;pid=972b040b9&amp;color=0,0,0&amp;vtp=1&amp;bbb=1&amp;hb=1"/>
          <p:cNvGraphicFramePr>
            <a:graphicFrameLocks noGrp="1"/>
          </p:cNvGraphicFramePr>
          <p:nvPr/>
        </p:nvGraphicFramePr>
        <p:xfrm>
          <a:off x="612648" y="1173295"/>
          <a:ext cx="10945368" cy="4755388"/>
        </p:xfrm>
        <a:graphic>
          <a:graphicData uri="http://schemas.openxmlformats.org/drawingml/2006/table">
            <a:tbl>
              <a:tblPr/>
              <a:tblGrid>
                <a:gridCol w="2057400"/>
                <a:gridCol w="8887968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核心观点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自然无为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主张顺应自然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反对人为干预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提倡“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无为而治”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2800" b="0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庖丁解牛）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齐物论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万物本质上是平等的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没有绝对的界限与差别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2800" b="0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庄周梦蝶）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逍遥游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追求精神的绝对自由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即“逍遥游”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（大鹏与小鸟）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无用之用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认为“无用”之物往往有“大用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万物的价值不应局限于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世俗标准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（五石之瓠）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6_BD#30abd5984?colgroup=5,24&amp;pid=972b040b9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45368" cy="4137152"/>
        </p:xfrm>
        <a:graphic>
          <a:graphicData uri="http://schemas.openxmlformats.org/drawingml/2006/table">
            <a:tbl>
              <a:tblPr/>
              <a:tblGrid>
                <a:gridCol w="2057400"/>
                <a:gridCol w="8887968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核心观点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生死观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认为生死是自然规律的一部分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应坦然面对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2800" b="0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鼓盆而歌）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心灵修养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强调内心的宁静与自由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追求“心斋”与“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坐忘”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2800" b="0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颜回坐忘）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相对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认为事物的价值与意义是相对的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没有绝对的标准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2800" b="0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混沌之死）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893af978?pid=0f968c17d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四、文意梳理</a:t>
            </a:r>
            <a:endParaRPr lang="en-US" altLang="zh-CN" sz="3200" dirty="0"/>
          </a:p>
        </p:txBody>
      </p:sp>
      <p:pic>
        <p:nvPicPr>
          <p:cNvPr id="3" name="P_6_BD#1008b896e?pid=d893af97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1240409"/>
            <a:ext cx="8092440" cy="473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1008b896e?pid=d893af978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466344"/>
            <a:ext cx="7406640" cy="503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2f8c115e?pid=d893af978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QB_7_BD.1_1#b0ee16711?pid=f2f8c115e&amp;color=0,0,0&amp;vtp=1&amp;bbb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hù）：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瓠落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2_1#b0ee16711.blank?pid=f2f8c115e&amp;color=0,0,0&amp;vpa=1&amp;vtp=1&amp;bbb=1"/>
          <p:cNvSpPr/>
          <p:nvPr/>
        </p:nvSpPr>
        <p:spPr>
          <a:xfrm>
            <a:off x="1867567" y="1099899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赠送，给予</a:t>
            </a:r>
            <a:endParaRPr lang="en-US" altLang="zh-CN" sz="2800" dirty="0"/>
          </a:p>
        </p:txBody>
      </p:sp>
      <p:sp>
        <p:nvSpPr>
          <p:cNvPr id="5" name="QB_7_AN.3_1#b0ee16711.blank?pid=f2f8c115e&amp;color=0,0,0&amp;vpa=2&amp;vtp=1&amp;bbb=1"/>
          <p:cNvSpPr/>
          <p:nvPr/>
        </p:nvSpPr>
        <p:spPr>
          <a:xfrm>
            <a:off x="2756567" y="17475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葫芦</a:t>
            </a:r>
            <a:endParaRPr lang="en-US" altLang="zh-CN" sz="2800" dirty="0"/>
          </a:p>
        </p:txBody>
      </p:sp>
      <p:sp>
        <p:nvSpPr>
          <p:cNvPr id="6" name="QB_7_AN.4_1#b0ee16711.blank?pid=f2f8c115e&amp;color=0,0,0&amp;vpa=3&amp;vtp=1&amp;bbb=1"/>
          <p:cNvSpPr/>
          <p:nvPr/>
        </p:nvSpPr>
        <p:spPr>
          <a:xfrm>
            <a:off x="1867567" y="23952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种植</a:t>
            </a:r>
            <a:endParaRPr lang="en-US" altLang="zh-CN" sz="2800" dirty="0"/>
          </a:p>
        </p:txBody>
      </p:sp>
      <p:sp>
        <p:nvSpPr>
          <p:cNvPr id="7" name="QB_7_AN.5_1#b0ee16711.blank?pid=f2f8c115e&amp;color=0,0,0&amp;vpa=4&amp;vtp=1&amp;bbb=1"/>
          <p:cNvSpPr/>
          <p:nvPr/>
        </p:nvSpPr>
        <p:spPr>
          <a:xfrm>
            <a:off x="1867567" y="3042999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容纳，填塞</a:t>
            </a:r>
            <a:endParaRPr lang="en-US" altLang="zh-CN" sz="2800" dirty="0"/>
          </a:p>
        </p:txBody>
      </p:sp>
      <p:sp>
        <p:nvSpPr>
          <p:cNvPr id="8" name="QB_7_AN.6_1#b0ee16711.blank?pid=f2f8c115e&amp;color=0,0,0&amp;vpa=5&amp;vtp=1&amp;bbb=1"/>
          <p:cNvSpPr/>
          <p:nvPr/>
        </p:nvSpPr>
        <p:spPr>
          <a:xfrm>
            <a:off x="1689767" y="3690699"/>
            <a:ext cx="49022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坚固。这里指大瓠的坚固程度</a:t>
            </a:r>
            <a:endParaRPr lang="en-US" altLang="zh-CN" sz="2800" dirty="0"/>
          </a:p>
        </p:txBody>
      </p:sp>
      <p:sp>
        <p:nvSpPr>
          <p:cNvPr id="9" name="QB_7_AN.7_1#b0ee16711.blank?pid=f2f8c115e&amp;color=0,0,0&amp;vpa=6&amp;vtp=1&amp;bbb=1"/>
          <p:cNvSpPr/>
          <p:nvPr/>
        </p:nvSpPr>
        <p:spPr>
          <a:xfrm>
            <a:off x="2045367" y="4338399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做成</a:t>
            </a:r>
            <a:endParaRPr lang="en-US" altLang="zh-CN" sz="2800" dirty="0"/>
          </a:p>
        </p:txBody>
      </p:sp>
      <p:sp>
        <p:nvSpPr>
          <p:cNvPr id="10" name="QB_7_AN.8_1#b0ee16711.blank?pid=f2f8c115e&amp;color=0,0,0&amp;vpa=7&amp;vtp=1&amp;bbb=1"/>
          <p:cNvSpPr/>
          <p:nvPr/>
        </p:nvSpPr>
        <p:spPr>
          <a:xfrm>
            <a:off x="2045367" y="4986099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宽大空廓的样子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_1#b0ee16711?pid=f2f8c115e&amp;color=0,0,0&amp;mp=1&amp;vtp=1&amp;bt=1&amp;bbb=1"/>
          <p:cNvSpPr/>
          <p:nvPr/>
        </p:nvSpPr>
        <p:spPr>
          <a:xfrm>
            <a:off x="612648" y="46634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（xi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o）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pǒu）：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洴澼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纟光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0_1#b0ee16711.blank?pid=f2f8c115e&amp;color=0,0,0&amp;mp=1&amp;vpa=8&amp;vtp=1&amp;bbb=1"/>
          <p:cNvSpPr/>
          <p:nvPr/>
        </p:nvSpPr>
        <p:spPr>
          <a:xfrm>
            <a:off x="3388391" y="435864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内中空虚而宽大的样子</a:t>
            </a:r>
            <a:endParaRPr lang="en-US" altLang="zh-CN" sz="2800" dirty="0"/>
          </a:p>
        </p:txBody>
      </p:sp>
      <p:sp>
        <p:nvSpPr>
          <p:cNvPr id="4" name="QB_7_AN.11_1#b0ee16711.blank?pid=f2f8c115e&amp;color=0,0,0&amp;mp=1&amp;vpa=9&amp;vtp=1&amp;bbb=1"/>
          <p:cNvSpPr/>
          <p:nvPr/>
        </p:nvSpPr>
        <p:spPr>
          <a:xfrm>
            <a:off x="1689767" y="10835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认为</a:t>
            </a:r>
            <a:endParaRPr lang="en-US" altLang="zh-CN" sz="2800" dirty="0"/>
          </a:p>
        </p:txBody>
      </p:sp>
      <p:sp>
        <p:nvSpPr>
          <p:cNvPr id="5" name="QB_7_AN.12_1#b0ee16711.blank?pid=f2f8c115e&amp;color=0,0,0&amp;mp=1&amp;vpa=10&amp;vtp=1&amp;bbb=1"/>
          <p:cNvSpPr/>
          <p:nvPr/>
        </p:nvSpPr>
        <p:spPr>
          <a:xfrm>
            <a:off x="2934367" y="17312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击破</a:t>
            </a:r>
            <a:endParaRPr lang="en-US" altLang="zh-CN" sz="2800" dirty="0"/>
          </a:p>
        </p:txBody>
      </p:sp>
      <p:sp>
        <p:nvSpPr>
          <p:cNvPr id="6" name="QB_7_AN.13_1#b0ee16711.blank?pid=f2f8c115e&amp;color=0,0,0&amp;mp=1&amp;vpa=11&amp;vtp=1&amp;bbb=1"/>
          <p:cNvSpPr/>
          <p:nvPr/>
        </p:nvSpPr>
        <p:spPr>
          <a:xfrm>
            <a:off x="1761204" y="23789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实在</a:t>
            </a:r>
            <a:endParaRPr lang="en-US" altLang="zh-CN" sz="2800" dirty="0"/>
          </a:p>
        </p:txBody>
      </p:sp>
      <p:sp>
        <p:nvSpPr>
          <p:cNvPr id="7" name="QB_7_AN.14_1#b0ee16711.blank?pid=f2f8c115e&amp;color=0,0,0&amp;mp=1&amp;vpa=12&amp;vtp=1&amp;bbb=1"/>
          <p:cNvSpPr/>
          <p:nvPr/>
        </p:nvSpPr>
        <p:spPr>
          <a:xfrm>
            <a:off x="1761204" y="3026664"/>
            <a:ext cx="31146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同“皲”，皮肤冻裂</a:t>
            </a:r>
            <a:endParaRPr lang="en-US" altLang="zh-CN" sz="2800" dirty="0"/>
          </a:p>
        </p:txBody>
      </p:sp>
      <p:sp>
        <p:nvSpPr>
          <p:cNvPr id="8" name="QB_7_AN.15_1#b0ee16711.blank?pid=f2f8c115e&amp;color=0,0,0&amp;mp=1&amp;vpa=13&amp;vtp=1&amp;bbb=1"/>
          <p:cNvSpPr/>
          <p:nvPr/>
        </p:nvSpPr>
        <p:spPr>
          <a:xfrm>
            <a:off x="2294604" y="36743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漂洗</a:t>
            </a:r>
            <a:endParaRPr lang="en-US" altLang="zh-CN" sz="2800" dirty="0"/>
          </a:p>
        </p:txBody>
      </p:sp>
      <p:sp>
        <p:nvSpPr>
          <p:cNvPr id="9" name="QB_7_AN.16_1#b0ee16711.blank?pid=f2f8c115e&amp;color=0,0,0&amp;mp=1&amp;vpa=14&amp;vtp=1&amp;bbb=1"/>
          <p:cNvSpPr/>
          <p:nvPr/>
        </p:nvSpPr>
        <p:spPr>
          <a:xfrm>
            <a:off x="2116804" y="4322064"/>
            <a:ext cx="27574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同“纩”，丝绵絮</a:t>
            </a:r>
            <a:endParaRPr lang="en-US" altLang="zh-CN" sz="2800" dirty="0"/>
          </a:p>
        </p:txBody>
      </p:sp>
      <p:sp>
        <p:nvSpPr>
          <p:cNvPr id="10" name="QB_7_AN.17_1#b0ee16711.blank?pid=f2f8c115e&amp;color=0,0,0&amp;mp=1&amp;vpa=15&amp;vtp=1&amp;bbb=1"/>
          <p:cNvSpPr/>
          <p:nvPr/>
        </p:nvSpPr>
        <p:spPr>
          <a:xfrm>
            <a:off x="1939004" y="49697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职业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_1#b0ee16711?pid=f2f8c115e&amp;color=0,0,0&amp;mp=1&amp;vtp=1&amp;bt=1&amp;bbb=1"/>
          <p:cNvSpPr/>
          <p:nvPr/>
        </p:nvSpPr>
        <p:spPr>
          <a:xfrm>
            <a:off x="612648" y="466344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蓬之心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9_1#b0ee16711.blank?pid=f2f8c115e&amp;color=0,0,0&amp;mp=1&amp;vpa=16&amp;vtp=1"/>
          <p:cNvSpPr/>
          <p:nvPr/>
        </p:nvSpPr>
        <p:spPr>
          <a:xfrm>
            <a:off x="1761204" y="435864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卖</a:t>
            </a:r>
            <a:endParaRPr lang="en-US" altLang="zh-CN" sz="2800" dirty="0"/>
          </a:p>
        </p:txBody>
      </p:sp>
      <p:sp>
        <p:nvSpPr>
          <p:cNvPr id="4" name="QB_7_AN.20_1#b0ee16711.blank?pid=f2f8c115e&amp;color=0,0,0&amp;mp=1&amp;vpa=17&amp;vtp=1&amp;bbb=1"/>
          <p:cNvSpPr/>
          <p:nvPr/>
        </p:nvSpPr>
        <p:spPr>
          <a:xfrm>
            <a:off x="1748504" y="1083564"/>
            <a:ext cx="77581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劝说别人听从自己的意见。一说，同“悦”，取悦</a:t>
            </a:r>
            <a:endParaRPr lang="en-US" altLang="zh-CN" sz="2800" dirty="0"/>
          </a:p>
        </p:txBody>
      </p:sp>
      <p:sp>
        <p:nvSpPr>
          <p:cNvPr id="5" name="QB_7_AN.21_1#b0ee16711.blank?pid=f2f8c115e&amp;color=0,0,0&amp;mp=1&amp;vpa=18&amp;vtp=1&amp;bbb=1"/>
          <p:cNvSpPr/>
          <p:nvPr/>
        </p:nvSpPr>
        <p:spPr>
          <a:xfrm>
            <a:off x="1761204" y="1731264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用绳结缀。一说，考虑</a:t>
            </a:r>
            <a:endParaRPr lang="en-US" altLang="zh-CN" sz="2800" dirty="0"/>
          </a:p>
        </p:txBody>
      </p:sp>
      <p:sp>
        <p:nvSpPr>
          <p:cNvPr id="6" name="QB_7_AN.22_1#b0ee16711.blank?pid=f2f8c115e&amp;color=0,0,0&amp;mp=1&amp;vpa=19&amp;vtp=1&amp;bbb=1"/>
          <p:cNvSpPr/>
          <p:nvPr/>
        </p:nvSpPr>
        <p:spPr>
          <a:xfrm>
            <a:off x="2116804" y="23789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作为</a:t>
            </a:r>
            <a:endParaRPr lang="en-US" altLang="zh-CN" sz="2800" dirty="0"/>
          </a:p>
        </p:txBody>
      </p:sp>
      <p:sp>
        <p:nvSpPr>
          <p:cNvPr id="7" name="QB_7_AN.23_1#b0ee16711.blank?pid=f2f8c115e&amp;color=0,0,0&amp;mp=1&amp;vpa=20&amp;vtp=1&amp;bbb=1"/>
          <p:cNvSpPr/>
          <p:nvPr/>
        </p:nvSpPr>
        <p:spPr>
          <a:xfrm>
            <a:off x="2472404" y="3026664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比喻不通达的见识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aa9d8208?pid=0f968c17d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文章结构与主旨</a:t>
            </a:r>
            <a:endParaRPr lang="en-US" altLang="zh-CN" sz="3200" dirty="0"/>
          </a:p>
        </p:txBody>
      </p:sp>
      <p:sp>
        <p:nvSpPr>
          <p:cNvPr id="3" name="QB_6_BD.24_1#589397705?pid=daa9d8208&amp;color=0,0,0&amp;vtp=1&amp;bbb=1"/>
          <p:cNvSpPr/>
          <p:nvPr/>
        </p:nvSpPr>
        <p:spPr>
          <a:xfrm>
            <a:off x="612648" y="954024"/>
            <a:ext cx="10963656" cy="4076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2100"/>
              </a:lnSpc>
            </a:pPr>
            <a:r>
              <a:rPr lang="en-US" altLang="zh-CN" sz="2800" b="1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厘清结构</a:t>
            </a:r>
            <a:r>
              <a:rPr lang="en-US" altLang="zh-CN" sz="2800" b="1" i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79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                                                        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4" name="QB_6_BD.24_1#589397705?pid=daa9d8208&amp;color=0,0,0&amp;tib=255,255,255&amp;iip=1&amp;vip=21#2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612" y="1443228"/>
            <a:ext cx="8138160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6_AN.25_1#589397705.blank?pid=daa9d8208&amp;color=0,0,0&amp;vpa=21&amp;vtp=1"/>
          <p:cNvSpPr/>
          <p:nvPr/>
        </p:nvSpPr>
        <p:spPr>
          <a:xfrm>
            <a:off x="7626572" y="2037588"/>
            <a:ext cx="2743200" cy="36576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800"/>
              </a:lnSpc>
            </a:pPr>
            <a:r>
              <a:rPr lang="en-US" altLang="zh-CN" sz="23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讽庄子学说大而无用</a:t>
            </a:r>
            <a:endParaRPr lang="en-US" altLang="zh-CN" sz="2300" dirty="0"/>
          </a:p>
        </p:txBody>
      </p:sp>
      <p:sp>
        <p:nvSpPr>
          <p:cNvPr id="6" name="QB_6_AN.26_1#589397705.blank?pid=daa9d8208&amp;color=0,0,0&amp;vpa=22&amp;vtp=1"/>
          <p:cNvSpPr/>
          <p:nvPr/>
        </p:nvSpPr>
        <p:spPr>
          <a:xfrm>
            <a:off x="7608285" y="3390900"/>
            <a:ext cx="2761488" cy="30175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800"/>
              </a:lnSpc>
            </a:pPr>
            <a:r>
              <a:rPr lang="en-US" altLang="zh-CN" sz="23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讽惠子固陋</a:t>
            </a:r>
            <a:endParaRPr lang="en-US" altLang="zh-CN" sz="2300" dirty="0"/>
          </a:p>
        </p:txBody>
      </p:sp>
      <p:sp>
        <p:nvSpPr>
          <p:cNvPr id="7" name="QB_6_AN.27_1#589397705.blank?pid=daa9d8208&amp;color=0,0,0&amp;vpa=23&amp;vtp=1"/>
          <p:cNvSpPr/>
          <p:nvPr/>
        </p:nvSpPr>
        <p:spPr>
          <a:xfrm>
            <a:off x="5678900" y="4680204"/>
            <a:ext cx="2633472" cy="30175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800"/>
              </a:lnSpc>
            </a:pPr>
            <a:r>
              <a:rPr lang="en-US" altLang="zh-CN" sz="23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无用之用方为大用</a:t>
            </a:r>
            <a:endParaRPr lang="en-US" altLang="zh-CN" sz="23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1#0bebeada7?pid=daa9d8208&amp;color=0,0,0&amp;vtp=1&amp;bt=1&amp;bbb=1&amp;hb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概括主旨</a:t>
            </a:r>
            <a:r>
              <a:rPr lang="en-US" altLang="zh-CN" sz="28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五石之瓠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以主客问答的形式讲述了一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——“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五石之瓠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不龟手之药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表现了庄子与众不同的思维方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——①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启发人们要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提醒人们不要被世俗经验等束缚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9_1#0bebeada7.blank?pid=daa9d8208&amp;color=0,0,0&amp;vpa=24&amp;vtp=1&amp;bbb=1"/>
          <p:cNvSpPr/>
          <p:nvPr/>
        </p:nvSpPr>
        <p:spPr>
          <a:xfrm>
            <a:off x="2045367" y="17329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善于转换角度</a:t>
            </a:r>
            <a:endParaRPr lang="en-US" altLang="zh-CN" sz="2800" dirty="0"/>
          </a:p>
        </p:txBody>
      </p:sp>
      <p:sp>
        <p:nvSpPr>
          <p:cNvPr id="4" name="QB_6_AN.30_1#0bebeada7.blank?pid=daa9d8208&amp;color=0,0,0&amp;vpa=25&amp;vtp=1&amp;bbb=1"/>
          <p:cNvSpPr/>
          <p:nvPr/>
        </p:nvSpPr>
        <p:spPr>
          <a:xfrm>
            <a:off x="6934867" y="1732920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发现和发挥事物的最大价值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2043dd26.fixed?pid=58f2f7115&amp;color=0,173,163&amp;vtp=1&amp;bbb=1"/>
          <p:cNvSpPr/>
          <p:nvPr/>
        </p:nvSpPr>
        <p:spPr>
          <a:xfrm>
            <a:off x="877824" y="2624328"/>
            <a:ext cx="10981944" cy="7223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第二单元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中华传统文化经典研习——百家争鸣</a:t>
            </a:r>
            <a:endParaRPr lang="en-US" altLang="zh-CN" sz="4000" dirty="0"/>
          </a:p>
        </p:txBody>
      </p:sp>
      <p:sp>
        <p:nvSpPr>
          <p:cNvPr id="3" name="C_3#92043dd26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3#92043dd26.fixed?pid=58f2f7115&amp;color=0,173,163&amp;vtp=1&amp;bbb=1"/>
          <p:cNvSpPr/>
          <p:nvPr/>
        </p:nvSpPr>
        <p:spPr>
          <a:xfrm>
            <a:off x="877824" y="3493008"/>
            <a:ext cx="10981944" cy="10190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第6课</a:t>
            </a:r>
            <a:r>
              <a:rPr lang="en-US" altLang="zh-CN" sz="32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《老子》四章</a:t>
            </a:r>
            <a:r>
              <a:rPr lang="en-US" altLang="zh-CN" sz="32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*五石之瓠</a:t>
            </a:r>
            <a:endParaRPr lang="en-US" altLang="zh-CN" sz="3200" dirty="0"/>
          </a:p>
        </p:txBody>
      </p:sp>
      <p:sp>
        <p:nvSpPr>
          <p:cNvPr id="5" name="C_3_BD#92043dd26.fixed?pid=58f2f7115&amp;color=0,173,163&amp;vtp=1&amp;bbb=1"/>
          <p:cNvSpPr/>
          <p:nvPr/>
        </p:nvSpPr>
        <p:spPr>
          <a:xfrm>
            <a:off x="877824" y="4142232"/>
            <a:ext cx="10981944" cy="10190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课时2</a:t>
            </a:r>
            <a:r>
              <a:rPr lang="en-US" altLang="zh-CN" sz="32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*五石之瓠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8bd07e09.fixed?pid=92043dd26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4000" dirty="0"/>
          </a:p>
        </p:txBody>
      </p:sp>
      <p:sp>
        <p:nvSpPr>
          <p:cNvPr id="3" name="C_4#08bd07e09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53ef8014?pid=08bd07e09&amp;color=0,0,0&amp;vtp=1&amp;bt=1&amp;bbb=1&amp;h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情境探究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近年来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，“内卷”和“躺平”成为社会热议话题。支持“内卷”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的人认为，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努力奋斗是有用的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，能够带来个人成功和社会进步；而支持“躺平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人则认为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，过度竞争是无用的，甚至有害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，应该追求更有意义的生活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。而关于无用和有用之争，在我国古代已有之。今天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，就让我们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一起研读庄子的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《五石之瓠》，聆听庄子所说的“无用之用”的道理。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f4f283f6?pid=08bd07e09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分析寓言故事</a:t>
            </a:r>
            <a:endParaRPr lang="en-US" altLang="zh-CN" sz="3000" dirty="0"/>
          </a:p>
        </p:txBody>
      </p:sp>
      <p:sp>
        <p:nvSpPr>
          <p:cNvPr id="3" name="QB_6_BD.121_1#ee6803196?sp=1&amp;pid=cf4f283f6&amp;color=0,0,0&amp;vtp=1&amp;bbb=1&amp;hb=1&amp;hltap=1"/>
          <p:cNvSpPr/>
          <p:nvPr/>
        </p:nvSpPr>
        <p:spPr>
          <a:xfrm>
            <a:off x="612648" y="1115647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惠子是如何使用大瓠的？庄子认为应如何使用大瓠？（4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BD.123_1#81d7239e6?sp=1&amp;pid=cf4f283f6&amp;color=0,0,0&amp;vtp=1&amp;bbb=1&amp;hb=1"/>
          <p:cNvSpPr/>
          <p:nvPr/>
        </p:nvSpPr>
        <p:spPr>
          <a:xfrm>
            <a:off x="612648" y="3728032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宋人和客分别是如何使用不龟手之药的？（4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5" name="QB_6_AN.124_1#81d7239e6.blank?pid=cf4f283f6&amp;color=0,0,0&amp;vpa=26&amp;vtp=1&amp;bbb=1&amp;hb=1"/>
          <p:cNvSpPr/>
          <p:nvPr/>
        </p:nvSpPr>
        <p:spPr>
          <a:xfrm>
            <a:off x="612648" y="4345252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宋人“世世以洴澼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&amp;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2&amp;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”“鬻技百金”。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②客凭借不龟手之药 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说吴王”，得到封赏。（每点2分）</a:t>
            </a:r>
            <a:endParaRPr lang="en-US" altLang="zh-CN" sz="2800" dirty="0"/>
          </a:p>
        </p:txBody>
      </p:sp>
      <p:pic>
        <p:nvPicPr>
          <p:cNvPr id="6" name="QB_6_AN.125_1#81d7239e6?pid=cf4f283f6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1448" y="4534291"/>
            <a:ext cx="302305" cy="288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B_6_AN.122_1#ee6803196?sp=1&amp;pid=cf4f283f6&amp;color=0,0,0&amp;vtp=1&amp;bbb=1&amp;hb=1&amp;hla=1"/>
          <p:cNvSpPr/>
          <p:nvPr/>
        </p:nvSpPr>
        <p:spPr>
          <a:xfrm>
            <a:off x="612648" y="1743027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1）惠子用大瓠盛水、做瓢，都没有发挥出大瓠的作用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，于是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为其无用而掊之”。（2分）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2）庄子认为应“虑以为大樽而浮乎江湖”。（2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1_1#924e2d384?sp=1&amp;pid=cf4f283f6&amp;color=0,0,0&amp;vtp=1&amp;bt=1&amp;bbb=1&amp;hb=1&amp;hltap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分析宋人和惠子的相同点、客和庄子的相同点及不同点。（3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122_1#924e2d384?sp=1&amp;pid=cf4f283f6&amp;color=0,0,0&amp;vtp=1&amp;bt=1&amp;bbb=1&amp;hb=1&amp;hla=1"/>
          <p:cNvSpPr/>
          <p:nvPr/>
        </p:nvSpPr>
        <p:spPr>
          <a:xfrm>
            <a:off x="612648" y="109538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宋人、惠子的相同点：只能看到世俗的小利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，看不到背后的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大用”。②客和庄子的相同点：都能看到事物背后的“大用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”，发挥事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物的最大价值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。③客和庄子的不同点：客看到的仅仅是功利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，而庄子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追求精神的自由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，二者境界不同。（每点1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6a254f91?pid=08bd07e09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任务二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探讨哲学观点</a:t>
            </a:r>
            <a:endParaRPr lang="en-US" altLang="zh-CN" sz="3000" dirty="0"/>
          </a:p>
        </p:txBody>
      </p:sp>
      <p:sp>
        <p:nvSpPr>
          <p:cNvPr id="3" name="QB_6_BD.121_1#e3c02eeb7?sp=1&amp;pid=76a254f91&amp;color=0,0,0&amp;vtp=1&amp;bbb=1&amp;hb=1&amp;hltap=1"/>
          <p:cNvSpPr/>
          <p:nvPr/>
        </p:nvSpPr>
        <p:spPr>
          <a:xfrm>
            <a:off x="612648" y="1115647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如何理解本文的寓意？本文给予我们怎样的启示？（6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122_1#e3c02eeb7?sp=1&amp;pid=76a254f91&amp;color=0,0,0&amp;vtp=1&amp;bbb=1&amp;hb=1&amp;hla=1"/>
          <p:cNvSpPr/>
          <p:nvPr/>
        </p:nvSpPr>
        <p:spPr>
          <a:xfrm>
            <a:off x="612648" y="1743027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1）本文以主客问答的形式，讲了一“大”一“小”两个故事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。“大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”是“五石之瓠”的故事，“小故事”是“不龟手之药”的故事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。“小故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”的寓意：同一种事物，用法不同，价值就不同。因此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，要善于转换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视角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，发现和发挥事物的最大价值。在“大故事”中，庄子运用了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“小故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”中蕴含的方法论，借如何处置“五石之瓠”，说明了“无用之用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”才是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大用”的道家哲学。（2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2_2#e3c02eeb7?pid=76a254f91&amp;color=0,0,0&amp;mp=1&amp;vtp=1&amp;bt=1&amp;bbb=1&amp;hb=1&amp;hltap=1"/>
          <p:cNvSpPr/>
          <p:nvPr/>
        </p:nvSpPr>
        <p:spPr>
          <a:xfrm>
            <a:off x="612648" y="4934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121_1#e3c02eeb7?pid=76a254f91&amp;color=0,0,0&amp;mp=1&amp;vtp=1&amp;bt=1&amp;bbb=1&amp;hb=1&amp;hla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（2）启示：①任何事物都有其用处，要做到因物而用之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，用物之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；②最大限度地发掘事物的价值，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思维不能只停留在世俗的层面，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必须超越日常功利的层面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2e78ec4c?pid=08bd07e09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任务三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赏析说理特点</a:t>
            </a:r>
            <a:endParaRPr lang="en-US" altLang="zh-CN" sz="3000" dirty="0"/>
          </a:p>
        </p:txBody>
      </p:sp>
      <p:sp>
        <p:nvSpPr>
          <p:cNvPr id="3" name="QB_6_BD.37_1#4d60aee7e?sp=1&amp;pid=d2e78ec4c&amp;color=0,0,0&amp;vtp=1&amp;bbb=1&amp;hb=1"/>
          <p:cNvSpPr/>
          <p:nvPr/>
        </p:nvSpPr>
        <p:spPr>
          <a:xfrm>
            <a:off x="612648" y="1115647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有人评价庄子说：“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他最大的特点就是把非常深邃的思想变成了文学，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变成了艺术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，变成了神话、寓言、故事、传说。”结合本文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，说说庄子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是通过哪些手法来阐述道家思想的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2_2#4d60aee7e?pid=d2e78ec4c&amp;color=0,0,0&amp;mp=1&amp;vtp=1&amp;bt=1&amp;bbb=1&amp;hb=1&amp;hltap=1"/>
          <p:cNvSpPr/>
          <p:nvPr/>
        </p:nvSpPr>
        <p:spPr>
          <a:xfrm>
            <a:off x="612648" y="4934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121_1#4d60aee7e?pid=d2e78ec4c&amp;color=0,0,0&amp;mp=1&amp;vtp=1&amp;bt=1&amp;bbb=1&amp;hb=1&amp;hla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用人物形象和寓言故事作依托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。文中刻画了惠子和庄子两个人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物形象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，对比鲜明，庄子讲述了“不龟手之药”的寓言故事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，来反驳惠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“五石之瓠”无用的观点。②运用对话描写刻画人物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。文中惠子和庄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子的对话贯穿始终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，用对话的形式展示了丰富的故事内核。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③以小见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，思辨性强。本文运用“不龟手之药”中蕴含的方法论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，借如何处置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五石之瓠”，深刻地阐明了“无用之用”才是“大用”的道家哲学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，具有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很强的思辨性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，引发人们的思考。（每点2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f60b9e02?pid=d2e78ec4c&amp;color=0,0,0&amp;vtp=1&amp;bt=1&amp;bbb=1&amp;hb=1"/>
          <p:cNvSpPr/>
          <p:nvPr/>
        </p:nvSpPr>
        <p:spPr>
          <a:xfrm>
            <a:off x="612648" y="468000"/>
            <a:ext cx="10963656" cy="587623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素养必备</a:t>
            </a:r>
            <a:endParaRPr lang="en-US" altLang="zh-CN" sz="2800" dirty="0"/>
          </a:p>
          <a:p>
            <a:pPr algn="ctr" latinLnBrk="1">
              <a:lnSpc>
                <a:spcPts val="42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寓言说理法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寓言说理是我国先秦散文常用的说理方法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它将抽象的哲理寄寓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在形象的故事描绘之中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借助具体可感的景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事来表达深微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玄奥的哲学道理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庄子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列子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韩非子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都具有这样的特点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五石之瓠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充分体现了这一特点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在文中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作者塑造了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不龟手之药等事物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给人以无限的想象空间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作者借此阐明了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只要不凝滞于物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则大小皆可用的哲理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运用寓言说理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要注意两点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故事不可太长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要注意生动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性和形象性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善用借此喻彼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借远喻近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借古喻今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借小喻大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等手法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将深刻的道理寓于简单的故事之中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给人以启发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ef6cd8cb?pid=08bd07e09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任务四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联系社会现实</a:t>
            </a:r>
            <a:endParaRPr lang="en-US" altLang="zh-CN" sz="3000" dirty="0"/>
          </a:p>
        </p:txBody>
      </p:sp>
      <p:sp>
        <p:nvSpPr>
          <p:cNvPr id="3" name="QB_6_BD.121_1#3883dd08d?sp=1&amp;pid=2ef6cd8cb&amp;color=0,0,0&amp;vtp=1&amp;bbb=1&amp;hb=1&amp;hltap=1"/>
          <p:cNvSpPr/>
          <p:nvPr/>
        </p:nvSpPr>
        <p:spPr>
          <a:xfrm>
            <a:off x="612648" y="1115647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学完本文，作为新时代青年，你是怎么看待“内卷”和“躺平”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的呢？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122_1#3883dd08d?sp=1&amp;pid=2ef6cd8cb&amp;color=0,0,0&amp;vtp=1&amp;bbb=1&amp;hb=1&amp;hla=1"/>
          <p:cNvSpPr/>
          <p:nvPr/>
        </p:nvSpPr>
        <p:spPr>
          <a:xfrm>
            <a:off x="612648" y="2383107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示例）从功利角度看，“内卷”似乎是有用的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，它推动个体不断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努力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，追求更高的社会地位和物质回报。然而，当竞争过度时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有用”可能变得“无用”，甚至有害——人们身心俱疲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，社会资源被浪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，人们的创新意识被压抑，幸福感下降。反观“躺平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”，表面上看是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“无用”的选择，放弃竞争，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追求简单的生活。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0f968c17d?lid=0f968c17d&amp;cid=0f968c17d&amp;tib=255,255,255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029968"/>
            <a:ext cx="429768" cy="429768"/>
          </a:xfrm>
          <a:prstGeom prst="rect">
            <a:avLst/>
          </a:prstGeom>
        </p:spPr>
      </p:pic>
      <p:sp>
        <p:nvSpPr>
          <p:cNvPr id="3" name="C_1#目录1:0f968c17d?lid=0f968c17d&amp;cid=0f968c17d&amp;vtp=1&amp;bt=1&amp;bbb=1">
            <a:hlinkClick r:id="rId1" action="ppaction://hlinksldjump"/>
          </p:cNvPr>
          <p:cNvSpPr/>
          <p:nvPr/>
        </p:nvSpPr>
        <p:spPr>
          <a:xfrm>
            <a:off x="3776472" y="1984248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3050" dirty="0"/>
          </a:p>
        </p:txBody>
      </p:sp>
      <p:pic>
        <p:nvPicPr>
          <p:cNvPr id="4" name="C_1#目录1:0f968c17d?lid=08bd07e09&amp;cid=08bd07e09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935224"/>
            <a:ext cx="429768" cy="429768"/>
          </a:xfrm>
          <a:prstGeom prst="rect">
            <a:avLst/>
          </a:prstGeom>
        </p:spPr>
      </p:pic>
      <p:sp>
        <p:nvSpPr>
          <p:cNvPr id="5" name="C_1#目录1:0f968c17d?lid=08bd07e09&amp;cid=08bd07e09&amp;vtp=1&amp;bbb=1">
            <a:hlinkClick r:id="rId3" action="ppaction://hlinksldjump"/>
          </p:cNvPr>
          <p:cNvSpPr/>
          <p:nvPr/>
        </p:nvSpPr>
        <p:spPr>
          <a:xfrm>
            <a:off x="3776472" y="2880360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3050" dirty="0"/>
          </a:p>
        </p:txBody>
      </p:sp>
      <p:pic>
        <p:nvPicPr>
          <p:cNvPr id="6" name="C_1#目录1:0f968c17d?lid=fd97859ba&amp;cid=fd97859ba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3831336"/>
            <a:ext cx="429768" cy="429768"/>
          </a:xfrm>
          <a:prstGeom prst="rect">
            <a:avLst/>
          </a:prstGeom>
        </p:spPr>
      </p:pic>
      <p:sp>
        <p:nvSpPr>
          <p:cNvPr id="7" name="C_1#目录1:0f968c17d?lid=fd97859ba&amp;cid=fd97859ba&amp;vtp=1&amp;bbb=1">
            <a:hlinkClick r:id="rId4" action="ppaction://hlinksldjump"/>
          </p:cNvPr>
          <p:cNvSpPr/>
          <p:nvPr/>
        </p:nvSpPr>
        <p:spPr>
          <a:xfrm>
            <a:off x="3776472" y="3776472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2_2#3883dd08d?pid=2ef6cd8cb&amp;color=0,0,0&amp;mp=1&amp;vtp=1&amp;bt=1&amp;bbb=1&amp;hb=1&amp;hltap=1"/>
          <p:cNvSpPr/>
          <p:nvPr/>
        </p:nvSpPr>
        <p:spPr>
          <a:xfrm>
            <a:off x="612648" y="4934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121_1#3883dd08d?pid=2ef6cd8cb&amp;color=0,0,0&amp;mp=1&amp;vtp=1&amp;bt=1&amp;bbb=1&amp;hb=1&amp;hla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但正是这种“无用”，让人们重新审视生活的意义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，避免陷入无休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止的消耗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。正如庄子提倡的“无用之用，方为大用”，适度的“躺平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”或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许能为个体和社会带来更深层次的平衡与和谐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。因此，“有用”与“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无用”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并非绝对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关键在于找到适合自己的生活节奏与价值追求。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观点明确2分，理由充分4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a73599a?pid=08bd07e09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思维发展与提升</a:t>
            </a:r>
            <a:endParaRPr lang="en-US" altLang="zh-CN" sz="3200" dirty="0"/>
          </a:p>
        </p:txBody>
      </p:sp>
      <p:sp>
        <p:nvSpPr>
          <p:cNvPr id="3" name="QB_6_BD.39_1#49e03e213?sp=1&amp;pid=47a73599a&amp;color=0,0,0&amp;vtp=1&amp;bbb=1&amp;hb=1"/>
          <p:cNvSpPr/>
          <p:nvPr/>
        </p:nvSpPr>
        <p:spPr>
          <a:xfrm>
            <a:off x="612648" y="95402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在诸侯混战的乱世，战争与杀戮让人看不到生存的希望与价值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，庄子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“乘物以游心”来诠释生存的方式。在大有可为的盛世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，在时代洪流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滚滚向前的当下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，庄子的哲学又能起到什么作用呢？（5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2_2#49e03e213?pid=47a73599a&amp;color=0,0,0&amp;mp=1&amp;vtp=1&amp;bt=1&amp;bbb=1&amp;hb=1&amp;hltap=1"/>
          <p:cNvSpPr/>
          <p:nvPr/>
        </p:nvSpPr>
        <p:spPr>
          <a:xfrm>
            <a:off x="612648" y="4934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121_1#49e03e213?pid=47a73599a&amp;color=0,0,0&amp;mp=1&amp;vtp=1&amp;bt=1&amp;bbb=1&amp;hb=1&amp;hla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示例）在盛世之中，庄子的哲学依然具有深刻的现实意义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。尽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管时代发展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，物质繁荣，但人们往往在追逐功名利禄中迷失自我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，陷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入焦虑与疲惫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。庄子的“乘物以游心”提醒我们，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外在的成就固然重要，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但内心的自由与超脱才是根本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。他倡导顺应自然、超越功利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，帮助人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们在快节奏的生活中保持内心的宁静与平衡。庄子的哲学不仅是乱世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中的生存之道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，更是盛世中的心灵指南，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帮助我们在繁华中守住本心，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在进取中不忘从容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。（观点明确1分，理由合理4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d97859ba.fixed?pid=92043dd26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4000" dirty="0"/>
          </a:p>
        </p:txBody>
      </p:sp>
      <p:sp>
        <p:nvSpPr>
          <p:cNvPr id="3" name="C_4#fd97859ba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0_1#0145c39dd?pid=fd97859ba&amp;color=0,0,0&amp;vtp=1&amp;bt=1&amp;bbb=1&amp;hb=1"/>
          <p:cNvSpPr/>
          <p:nvPr/>
        </p:nvSpPr>
        <p:spPr>
          <a:xfrm>
            <a:off x="612648" y="468000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《老子》和《庄子》虽然同属道家经典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，但是在论说风格和语言韵味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方面却有不同之处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。请结合两篇课文，比较品味，完成表格。（8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36" name="QB_5_BD.40_2#0145c39dd?colgroup=2,8,18&amp;pid=fd97859ba&amp;color=0,0,0&amp;vtp=1&amp;bbb=1&amp;hb=1"/>
          <p:cNvGraphicFramePr>
            <a:graphicFrameLocks noGrp="1"/>
          </p:cNvGraphicFramePr>
          <p:nvPr/>
        </p:nvGraphicFramePr>
        <p:xfrm>
          <a:off x="612648" y="1880240"/>
          <a:ext cx="10936224" cy="3970148"/>
        </p:xfrm>
        <a:graphic>
          <a:graphicData uri="http://schemas.openxmlformats.org/drawingml/2006/table">
            <a:tbl>
              <a:tblPr/>
              <a:tblGrid>
                <a:gridCol w="1078992"/>
                <a:gridCol w="3172968"/>
                <a:gridCol w="6684264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论说风格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语言韵味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《老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《庄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5_AN.41_1#0145c39dd.blank?pid=fd97859ba&amp;color=0,0,0&amp;vpa=27&amp;vtp=1&amp;bbb=1&amp;hb=1"/>
          <p:cNvSpPr/>
          <p:nvPr/>
        </p:nvSpPr>
        <p:spPr>
          <a:xfrm>
            <a:off x="1763640" y="2500127"/>
            <a:ext cx="3045968" cy="1664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说理冷静，善于汲取世俗经验，具有辩证色彩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42_1#0145c39dd.blank?pid=fd97859ba&amp;color=0,0,0&amp;vpa=28&amp;vtp=1&amp;bbb=1&amp;hb=1"/>
          <p:cNvSpPr/>
          <p:nvPr/>
        </p:nvSpPr>
        <p:spPr>
          <a:xfrm>
            <a:off x="4936608" y="2500127"/>
            <a:ext cx="6557264" cy="1664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语言简约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，表意深刻，表达严谨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，具有独特的魅力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。使用多种手法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，使文章说理生动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，层层推进，气势如虹。</a:t>
            </a:r>
            <a:endParaRPr lang="en-US" altLang="zh-CN" sz="2800" dirty="0"/>
          </a:p>
        </p:txBody>
      </p:sp>
      <p:sp>
        <p:nvSpPr>
          <p:cNvPr id="6" name="QB_5_AN.43_1#0145c39dd.blank?pid=fd97859ba&amp;color=0,0,0&amp;vpa=29&amp;vtp=1&amp;bbb=1&amp;hb=1"/>
          <p:cNvSpPr/>
          <p:nvPr/>
        </p:nvSpPr>
        <p:spPr>
          <a:xfrm>
            <a:off x="1763640" y="4455483"/>
            <a:ext cx="3045968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汪洋恣肆，善用寓言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，婉曲达意。</a:t>
            </a:r>
            <a:endParaRPr lang="en-US" altLang="zh-CN" sz="2800" dirty="0"/>
          </a:p>
        </p:txBody>
      </p:sp>
      <p:sp>
        <p:nvSpPr>
          <p:cNvPr id="7" name="QB_5_AN.44_1#0145c39dd.blank?pid=fd97859ba&amp;color=0,0,0&amp;vpa=30&amp;vtp=1&amp;bbb=1&amp;hb=1"/>
          <p:cNvSpPr/>
          <p:nvPr/>
        </p:nvSpPr>
        <p:spPr>
          <a:xfrm>
            <a:off x="4936608" y="4176083"/>
            <a:ext cx="6557264" cy="1664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人物的语言描写具有鲜明的个性。以小见大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，思辨性强；议论犀利，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态度鲜明。</a:t>
            </a:r>
            <a:endParaRPr lang="en-US" altLang="zh-CN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612775" y="5967095"/>
            <a:ext cx="609600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atinLnBrk="1"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每处2分）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4ae25840?pid=fd97859ba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文言积累</a:t>
            </a:r>
            <a:endParaRPr lang="en-US" altLang="zh-CN" sz="3200" dirty="0"/>
          </a:p>
        </p:txBody>
      </p:sp>
      <p:sp>
        <p:nvSpPr>
          <p:cNvPr id="3" name="QB_6_BD.45_1#abd65c45f?sp=1&amp;pid=34ae25840&amp;color=0,0,0&amp;vtp=1&amp;bbb=1"/>
          <p:cNvSpPr/>
          <p:nvPr/>
        </p:nvSpPr>
        <p:spPr>
          <a:xfrm>
            <a:off x="612648" y="95402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51170" algn="l"/>
              </a:tabLst>
              <a:defRPr/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读准字音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511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①五石之瓠(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511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②贻我大瓠之种(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511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③剖之以为瓢(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④瓠落无所容(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511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⑤呺然(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⑥掊之(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511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⑦不龟手之药(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511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⑧洴澼纟光·(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511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⑨鬻技(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6_AN.46_1#abd65c45f.bracket?pid=34ae25840&amp;color=0,0,0&amp;vpa=31&amp;vtp=1&amp;bbb=1"/>
          <p:cNvSpPr/>
          <p:nvPr/>
        </p:nvSpPr>
        <p:spPr>
          <a:xfrm>
            <a:off x="2489867" y="1609344"/>
            <a:ext cx="69373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shí</a:t>
            </a:r>
            <a:endParaRPr lang="en-US" altLang="zh-CN" sz="2800" dirty="0"/>
          </a:p>
        </p:txBody>
      </p:sp>
      <p:sp>
        <p:nvSpPr>
          <p:cNvPr id="5" name="QB_6_AN.47_1#abd65c45f.bracket?pid=34ae25840&amp;color=0,0,0&amp;vpa=32&amp;vtp=1&amp;bbb=1"/>
          <p:cNvSpPr/>
          <p:nvPr/>
        </p:nvSpPr>
        <p:spPr>
          <a:xfrm>
            <a:off x="3456655" y="1609344"/>
            <a:ext cx="65563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hù</a:t>
            </a:r>
            <a:endParaRPr lang="en-US" altLang="zh-CN" sz="2800" dirty="0"/>
          </a:p>
        </p:txBody>
      </p:sp>
      <p:sp>
        <p:nvSpPr>
          <p:cNvPr id="6" name="QB_6_AN.48_1#abd65c45f.bracket?pid=34ae25840&amp;color=0,0,0&amp;vpa=33&amp;vtp=1&amp;bbb=1"/>
          <p:cNvSpPr/>
          <p:nvPr/>
        </p:nvSpPr>
        <p:spPr>
          <a:xfrm>
            <a:off x="3188366" y="2257044"/>
            <a:ext cx="5349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yí</a:t>
            </a:r>
            <a:endParaRPr lang="en-US" altLang="zh-CN" sz="2800" dirty="0"/>
          </a:p>
        </p:txBody>
      </p:sp>
      <p:sp>
        <p:nvSpPr>
          <p:cNvPr id="7" name="QB_6_AN.49_1#abd65c45f.bracket?pid=34ae25840&amp;color=0,0,0&amp;vpa=34&amp;vtp=1&amp;bbb=1"/>
          <p:cNvSpPr/>
          <p:nvPr/>
        </p:nvSpPr>
        <p:spPr>
          <a:xfrm>
            <a:off x="4001166" y="2257044"/>
            <a:ext cx="1185863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zhǒnɡ</a:t>
            </a:r>
            <a:endParaRPr lang="en-US" altLang="zh-CN" sz="2800" dirty="0"/>
          </a:p>
        </p:txBody>
      </p:sp>
      <p:sp>
        <p:nvSpPr>
          <p:cNvPr id="8" name="QB_6_AN.50_1#abd65c45f.bracket?pid=34ae25840&amp;color=0,0,0&amp;vpa=35&amp;vtp=1&amp;bbb=1"/>
          <p:cNvSpPr/>
          <p:nvPr/>
        </p:nvSpPr>
        <p:spPr>
          <a:xfrm>
            <a:off x="2858167" y="2904744"/>
            <a:ext cx="83343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pōu</a:t>
            </a:r>
            <a:endParaRPr lang="en-US" altLang="zh-CN" sz="2800" dirty="0"/>
          </a:p>
        </p:txBody>
      </p:sp>
      <p:sp>
        <p:nvSpPr>
          <p:cNvPr id="9" name="QB_6_AN.51_1#abd65c45f.bracket?pid=34ae25840&amp;color=0,0,0&amp;vpa=36&amp;vtp=1&amp;bbb=1"/>
          <p:cNvSpPr/>
          <p:nvPr/>
        </p:nvSpPr>
        <p:spPr>
          <a:xfrm>
            <a:off x="8409972" y="2904744"/>
            <a:ext cx="83343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huò</a:t>
            </a:r>
            <a:endParaRPr lang="en-US" altLang="zh-CN" sz="2800" dirty="0"/>
          </a:p>
        </p:txBody>
      </p:sp>
      <p:sp>
        <p:nvSpPr>
          <p:cNvPr id="10" name="QB_6_AN.52_1#abd65c45f.bracket?pid=34ae25840&amp;color=0,0,0&amp;vpa=37&amp;vtp=1&amp;bbb=1"/>
          <p:cNvSpPr/>
          <p:nvPr/>
        </p:nvSpPr>
        <p:spPr>
          <a:xfrm>
            <a:off x="1765967" y="3552444"/>
            <a:ext cx="8921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xi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o</a:t>
            </a:r>
            <a:endParaRPr lang="en-US" altLang="zh-CN" sz="2800" dirty="0"/>
          </a:p>
        </p:txBody>
      </p:sp>
      <p:sp>
        <p:nvSpPr>
          <p:cNvPr id="11" name="QB_6_AN.53_1#abd65c45f.bracket?pid=34ae25840&amp;color=0,0,0&amp;vpa=38&amp;vtp=1&amp;bbb=1"/>
          <p:cNvSpPr/>
          <p:nvPr/>
        </p:nvSpPr>
        <p:spPr>
          <a:xfrm>
            <a:off x="7343172" y="3552444"/>
            <a:ext cx="83343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pǒu</a:t>
            </a:r>
            <a:endParaRPr lang="en-US" altLang="zh-CN" sz="2800" dirty="0"/>
          </a:p>
        </p:txBody>
      </p:sp>
      <p:sp>
        <p:nvSpPr>
          <p:cNvPr id="12" name="QB_6_AN.54_1#abd65c45f.bracket?pid=34ae25840&amp;color=0,0,0&amp;vpa=39&amp;vtp=1&amp;bbb=1"/>
          <p:cNvSpPr/>
          <p:nvPr/>
        </p:nvSpPr>
        <p:spPr>
          <a:xfrm>
            <a:off x="2896267" y="4200144"/>
            <a:ext cx="774700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jūn</a:t>
            </a:r>
            <a:endParaRPr lang="en-US" altLang="zh-CN" sz="2800" dirty="0"/>
          </a:p>
        </p:txBody>
      </p:sp>
      <p:sp>
        <p:nvSpPr>
          <p:cNvPr id="13" name="QB_6_AN.55_1#abd65c45f.bracket?pid=34ae25840&amp;color=0,0,0&amp;vpa=40&amp;vtp=1&amp;bbb=1"/>
          <p:cNvSpPr/>
          <p:nvPr/>
        </p:nvSpPr>
        <p:spPr>
          <a:xfrm>
            <a:off x="2659729" y="4847844"/>
            <a:ext cx="94932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pínɡ</a:t>
            </a:r>
            <a:endParaRPr lang="en-US" altLang="zh-CN" sz="2800" dirty="0"/>
          </a:p>
        </p:txBody>
      </p:sp>
      <p:sp>
        <p:nvSpPr>
          <p:cNvPr id="14" name="QB_6_AN.56_1#abd65c45f.bracket?pid=34ae25840&amp;color=0,0,0&amp;vpa=41&amp;vtp=1&amp;bbb=1"/>
          <p:cNvSpPr/>
          <p:nvPr/>
        </p:nvSpPr>
        <p:spPr>
          <a:xfrm>
            <a:off x="3896391" y="4847844"/>
            <a:ext cx="55562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pì</a:t>
            </a:r>
            <a:endParaRPr lang="en-US" altLang="zh-CN" sz="2800" dirty="0"/>
          </a:p>
        </p:txBody>
      </p:sp>
      <p:sp>
        <p:nvSpPr>
          <p:cNvPr id="15" name="QB_6_AN.57_1#abd65c45f.bracket?pid=34ae25840&amp;color=0,0,0&amp;vpa=42&amp;vtp=1&amp;bbb=1"/>
          <p:cNvSpPr/>
          <p:nvPr/>
        </p:nvSpPr>
        <p:spPr>
          <a:xfrm>
            <a:off x="4696491" y="4847844"/>
            <a:ext cx="12287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ku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nɡ</a:t>
            </a:r>
            <a:endParaRPr lang="en-US" altLang="zh-CN" sz="2800" dirty="0"/>
          </a:p>
        </p:txBody>
      </p:sp>
      <p:sp>
        <p:nvSpPr>
          <p:cNvPr id="16" name="QB_6_AN.58_1#abd65c45f.bracket?pid=34ae25840&amp;color=0,0,0&amp;vpa=43&amp;vtp=1&amp;bbb=1"/>
          <p:cNvSpPr/>
          <p:nvPr/>
        </p:nvSpPr>
        <p:spPr>
          <a:xfrm>
            <a:off x="1804067" y="5495544"/>
            <a:ext cx="635000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yù</a:t>
            </a:r>
            <a:endParaRPr lang="en-US" altLang="zh-CN" sz="2800" dirty="0"/>
          </a:p>
        </p:txBody>
      </p:sp>
      <p:sp>
        <p:nvSpPr>
          <p:cNvPr id="17" name="QB_6_BD.45_1#abd65c45f?sp=1&amp;pid=34ae25840&amp;color=0,0,0&amp;vtp=1&amp;bbb=1&amp;zzd= 3"/>
          <p:cNvSpPr/>
          <p:nvPr/>
        </p:nvSpPr>
        <p:spPr>
          <a:xfrm>
            <a:off x="1482630" y="226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6_BD.45_1#abd65c45f?sp=1&amp;pid=34ae25840&amp;color=0,0,0&amp;vtp=1&amp;bbb=1&amp;zzd= 3"/>
          <p:cNvSpPr/>
          <p:nvPr/>
        </p:nvSpPr>
        <p:spPr>
          <a:xfrm>
            <a:off x="2193830" y="226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6_BD.45_1#abd65c45f?sp=1&amp;pid=34ae25840&amp;color=0,0,0&amp;vtp=1&amp;bbb=1&amp;zzd= 5"/>
          <p:cNvSpPr/>
          <p:nvPr/>
        </p:nvSpPr>
        <p:spPr>
          <a:xfrm>
            <a:off x="1127030" y="290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6_BD.45_1#abd65c45f?sp=1&amp;pid=34ae25840&amp;color=0,0,0&amp;vtp=1&amp;bbb=1&amp;zzd= 5"/>
          <p:cNvSpPr/>
          <p:nvPr/>
        </p:nvSpPr>
        <p:spPr>
          <a:xfrm>
            <a:off x="2905030" y="290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6_BD.45_1#abd65c45f?sp=1&amp;pid=34ae25840&amp;color=0,0,0&amp;vtp=1&amp;bbb=1&amp;zzd= 7"/>
          <p:cNvSpPr/>
          <p:nvPr/>
        </p:nvSpPr>
        <p:spPr>
          <a:xfrm>
            <a:off x="1127030" y="355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B_6_BD.45_1#abd65c45f?sp=1&amp;pid=34ae25840&amp;color=0,0,0&amp;vtp=1&amp;bbb=1&amp;zzd= 7"/>
          <p:cNvSpPr/>
          <p:nvPr/>
        </p:nvSpPr>
        <p:spPr>
          <a:xfrm>
            <a:off x="6678835" y="355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B_6_BD.45_1#abd65c45f?sp=1&amp;pid=34ae25840&amp;color=0,0,0&amp;vtp=1&amp;bbb=1&amp;zzd= 9"/>
          <p:cNvSpPr/>
          <p:nvPr/>
        </p:nvSpPr>
        <p:spPr>
          <a:xfrm>
            <a:off x="1127030" y="420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QB_6_BD.45_1#abd65c45f?sp=1&amp;pid=34ae25840&amp;color=0,0,0&amp;vtp=1&amp;bbb=1&amp;zzd= 9"/>
          <p:cNvSpPr/>
          <p:nvPr/>
        </p:nvSpPr>
        <p:spPr>
          <a:xfrm>
            <a:off x="6678835" y="420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QB_6_BD.45_1#abd65c45f?sp=1&amp;pid=34ae25840&amp;color=0,0,0&amp;vtp=1&amp;bbb=1&amp;zzd= 11"/>
          <p:cNvSpPr/>
          <p:nvPr/>
        </p:nvSpPr>
        <p:spPr>
          <a:xfrm>
            <a:off x="1482630" y="485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QB_6_BD.45_1#abd65c45f?sp=1&amp;pid=34ae25840&amp;color=0,0,0&amp;vtp=1&amp;bbb=1&amp;zzd= 13"/>
          <p:cNvSpPr/>
          <p:nvPr/>
        </p:nvSpPr>
        <p:spPr>
          <a:xfrm>
            <a:off x="1127030" y="5500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QB_6_BD.45_1#abd65c45f?sp=1&amp;pid=34ae25840&amp;color=0,0,0&amp;vtp=1&amp;bbb=1&amp;zzd= 13"/>
          <p:cNvSpPr/>
          <p:nvPr/>
        </p:nvSpPr>
        <p:spPr>
          <a:xfrm>
            <a:off x="1482630" y="5500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QB_6_BD.45_1#abd65c45f?sp=1&amp;pid=34ae25840&amp;color=0,0,0&amp;vtp=1&amp;bbb=1&amp;zzd= 15"/>
          <p:cNvSpPr/>
          <p:nvPr/>
        </p:nvSpPr>
        <p:spPr>
          <a:xfrm>
            <a:off x="1127030" y="6161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  <p:bldP spid="16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9_1#a0b26e4a6?sp=1&amp;pid=34ae25840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宋人有善为不龟手之药者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世世以洴澼纟光为事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3" name="QB_6_AN.60_1#a0b26e4a6.blank?pid=34ae25840&amp;color=0,0,0&amp;vpa=44&amp;vtp=1&amp;bbb=1"/>
          <p:cNvSpPr/>
          <p:nvPr/>
        </p:nvSpPr>
        <p:spPr>
          <a:xfrm>
            <a:off x="1334166" y="1732920"/>
            <a:ext cx="41846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“龟”同“皲”，皮肤冻裂。</a:t>
            </a:r>
            <a:endParaRPr lang="en-US" altLang="zh-CN" sz="2800" dirty="0"/>
          </a:p>
        </p:txBody>
      </p:sp>
      <p:sp>
        <p:nvSpPr>
          <p:cNvPr id="4" name="QB_6_AN.61_1#a0b26e4a6.blank?pid=34ae25840&amp;color=0,0,0&amp;vpa=45&amp;vtp=1&amp;bbb=1"/>
          <p:cNvSpPr/>
          <p:nvPr/>
        </p:nvSpPr>
        <p:spPr>
          <a:xfrm>
            <a:off x="1308766" y="3028320"/>
            <a:ext cx="36988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 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”同“纩”，丝绵絮。</a:t>
            </a:r>
            <a:endParaRPr lang="en-US" altLang="zh-CN" sz="2800" dirty="0"/>
          </a:p>
        </p:txBody>
      </p:sp>
      <p:pic>
        <p:nvPicPr>
          <p:cNvPr id="5" name="QB_6_AN.62_1#a0b26e4a6?pid=34ae25840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2005" y="3213420"/>
            <a:ext cx="263559" cy="25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6_BD.63_1#bb78475ee?sp=1&amp;pid=34ae25840&amp;color=0,0,0&amp;vtp=1&amp;bbb=1"/>
          <p:cNvSpPr/>
          <p:nvPr/>
        </p:nvSpPr>
        <p:spPr>
          <a:xfrm>
            <a:off x="612648" y="3724354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请解释加点词语的古义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剖之以为瓢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6_AN.64_1#bb78475ee.bracket?pid=34ae25840&amp;color=0,0,0&amp;vpa=46&amp;vtp=1&amp;bbb=1"/>
          <p:cNvSpPr/>
          <p:nvPr/>
        </p:nvSpPr>
        <p:spPr>
          <a:xfrm>
            <a:off x="2527967" y="4379674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做成。</a:t>
            </a:r>
            <a:endParaRPr lang="en-US" altLang="zh-CN" sz="2800" dirty="0"/>
          </a:p>
        </p:txBody>
      </p:sp>
      <p:sp>
        <p:nvSpPr>
          <p:cNvPr id="8" name="QB_6_BD.63_1#bb78475ee?sp=1&amp;pid=34ae25840&amp;color=0,0,0&amp;vtp=1&amp;bbb=1&amp;zzd= 3"/>
          <p:cNvSpPr/>
          <p:nvPr/>
        </p:nvSpPr>
        <p:spPr>
          <a:xfrm>
            <a:off x="1482630" y="50451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63_1#bb78475ee?sp=1&amp;pid=34ae25840&amp;color=0,0,0&amp;vtp=1&amp;bbb=1&amp;zzd= 3"/>
          <p:cNvSpPr/>
          <p:nvPr/>
        </p:nvSpPr>
        <p:spPr>
          <a:xfrm>
            <a:off x="1838230" y="50451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7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5_1#d04f4a6a1?pid=34ae25840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一词多义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66_1#588f38f73?sp=1&amp;pid=d04f4a6a1&amp;color=0,0,0&amp;vtp=1&amp;bbb=1"/>
          <p:cNvSpPr/>
          <p:nvPr/>
        </p:nvSpPr>
        <p:spPr>
          <a:xfrm>
            <a:off x="612648" y="1085231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①夫子固拙于用大矣(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②汝心之固，固不可彻(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③固不如也(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④固国不以山溪之险(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B_7_AN.67_1#588f38f73.bracket?pid=d04f4a6a1&amp;color=0,0,0&amp;vpa=47&amp;vtp=1&amp;bbb=1"/>
          <p:cNvSpPr/>
          <p:nvPr/>
        </p:nvSpPr>
        <p:spPr>
          <a:xfrm>
            <a:off x="3950366" y="1740551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副词，实在。</a:t>
            </a:r>
            <a:endParaRPr lang="en-US" altLang="zh-CN" sz="2800" dirty="0"/>
          </a:p>
        </p:txBody>
      </p:sp>
      <p:sp>
        <p:nvSpPr>
          <p:cNvPr id="9" name="QB_7_AN.68_1#588f38f73.bracket?pid=d04f4a6a1&amp;color=0,0,0&amp;vpa=48&amp;vtp=1&amp;bbb=1"/>
          <p:cNvSpPr/>
          <p:nvPr/>
        </p:nvSpPr>
        <p:spPr>
          <a:xfrm>
            <a:off x="4305966" y="2388251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形容词，顽固。</a:t>
            </a:r>
            <a:endParaRPr lang="en-US" altLang="zh-CN" sz="2800" dirty="0"/>
          </a:p>
        </p:txBody>
      </p:sp>
      <p:sp>
        <p:nvSpPr>
          <p:cNvPr id="10" name="QB_7_AN.69_1#588f38f73.bracket?pid=d04f4a6a1&amp;color=0,0,0&amp;vpa=49&amp;vtp=1&amp;bbb=1"/>
          <p:cNvSpPr/>
          <p:nvPr/>
        </p:nvSpPr>
        <p:spPr>
          <a:xfrm>
            <a:off x="2527967" y="3035951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副词，本来。</a:t>
            </a:r>
            <a:endParaRPr lang="en-US" altLang="zh-CN" sz="2800" dirty="0"/>
          </a:p>
        </p:txBody>
      </p:sp>
      <p:sp>
        <p:nvSpPr>
          <p:cNvPr id="11" name="QB_7_AN.70_1#588f38f73.bracket?pid=d04f4a6a1&amp;color=0,0,0&amp;vpa=50&amp;vtp=1&amp;bbb=1"/>
          <p:cNvSpPr/>
          <p:nvPr/>
        </p:nvSpPr>
        <p:spPr>
          <a:xfrm>
            <a:off x="3950366" y="3683651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动词，巩固。</a:t>
            </a:r>
            <a:endParaRPr lang="en-US" altLang="zh-CN" sz="2800" dirty="0"/>
          </a:p>
        </p:txBody>
      </p:sp>
      <p:sp>
        <p:nvSpPr>
          <p:cNvPr id="12" name="QB_7_BD.66_1#588f38f73?sp=1&amp;pid=d04f4a6a1&amp;color=0,0,0&amp;vtp=1&amp;bbb=1&amp;zzd= 2"/>
          <p:cNvSpPr/>
          <p:nvPr/>
        </p:nvSpPr>
        <p:spPr>
          <a:xfrm>
            <a:off x="1838230" y="23933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66_1#588f38f73?sp=1&amp;pid=d04f4a6a1&amp;color=0,0,0&amp;vtp=1&amp;bbb=1&amp;zzd= 3"/>
          <p:cNvSpPr/>
          <p:nvPr/>
        </p:nvSpPr>
        <p:spPr>
          <a:xfrm>
            <a:off x="2193830" y="30410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66_1#588f38f73?sp=1&amp;pid=d04f4a6a1&amp;color=0,0,0&amp;vtp=1&amp;bbb=1&amp;zzd= 4"/>
          <p:cNvSpPr/>
          <p:nvPr/>
        </p:nvSpPr>
        <p:spPr>
          <a:xfrm>
            <a:off x="1127030" y="3688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7_BD.66_1#588f38f73?sp=1&amp;pid=d04f4a6a1&amp;color=0,0,0&amp;vtp=1&amp;bbb=1&amp;zzd= 5"/>
          <p:cNvSpPr/>
          <p:nvPr/>
        </p:nvSpPr>
        <p:spPr>
          <a:xfrm>
            <a:off x="1127030" y="43491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1_1#69f877528?sp=1&amp;pid=d04f4a6a1&amp;color=0,0,0&amp;vtp=1&amp;bt=1&amp;bb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①今一朝而鬻技百金，请与之(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②冬，与越人水战(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③失其所与，不知(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④王之所大欲，可得闻与</a:t>
            </a:r>
            <a:endParaRPr lang="en-US" altLang="zh-CN" sz="100" kern="0" spc="-999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⑤选贤与能，讲信修睦(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⑥吾与点也(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B_7_AN.72_1#69f877528.bracket?pid=d04f4a6a1&amp;color=0,0,0&amp;vpa=51&amp;vtp=1&amp;bbb=1"/>
          <p:cNvSpPr/>
          <p:nvPr/>
        </p:nvSpPr>
        <p:spPr>
          <a:xfrm>
            <a:off x="5372766" y="11233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动词，给予。</a:t>
            </a:r>
            <a:endParaRPr lang="en-US" altLang="zh-CN" sz="2800" dirty="0"/>
          </a:p>
        </p:txBody>
      </p:sp>
      <p:sp>
        <p:nvSpPr>
          <p:cNvPr id="10" name="QB_7_AN.73_1#69f877528.bracket?pid=d04f4a6a1&amp;color=0,0,0&amp;vpa=52&amp;vtp=1&amp;bbb=1"/>
          <p:cNvSpPr/>
          <p:nvPr/>
        </p:nvSpPr>
        <p:spPr>
          <a:xfrm>
            <a:off x="3594766" y="1771020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连词，和，同。</a:t>
            </a:r>
            <a:endParaRPr lang="en-US" altLang="zh-CN" sz="2800" dirty="0"/>
          </a:p>
        </p:txBody>
      </p:sp>
      <p:sp>
        <p:nvSpPr>
          <p:cNvPr id="11" name="QB_7_AN.74_1#69f877528.bracket?pid=d04f4a6a1&amp;color=0,0,0&amp;vpa=53&amp;vtp=1&amp;bbb=1"/>
          <p:cNvSpPr/>
          <p:nvPr/>
        </p:nvSpPr>
        <p:spPr>
          <a:xfrm>
            <a:off x="3594766" y="2418720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动词，结交、同盟。</a:t>
            </a:r>
            <a:endParaRPr lang="en-US" altLang="zh-CN" sz="2800" dirty="0"/>
          </a:p>
        </p:txBody>
      </p:sp>
      <p:sp>
        <p:nvSpPr>
          <p:cNvPr id="12" name="QB_7_AN.75_1#69f877528.bracket?pid=d04f4a6a1&amp;color=0,0,0&amp;vpa=54&amp;vtp=1&amp;bbb=1"/>
          <p:cNvSpPr/>
          <p:nvPr/>
        </p:nvSpPr>
        <p:spPr>
          <a:xfrm>
            <a:off x="762666" y="3714120"/>
            <a:ext cx="7759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语气助词，用于句末，表示疑问、感叹或反诘。</a:t>
            </a:r>
            <a:endParaRPr lang="en-US" altLang="zh-CN" sz="2800" dirty="0"/>
          </a:p>
        </p:txBody>
      </p:sp>
      <p:sp>
        <p:nvSpPr>
          <p:cNvPr id="13" name="QB_7_AN.76_1#69f877528.bracket?pid=d04f4a6a1&amp;color=0,0,0&amp;vpa=55&amp;vtp=1&amp;bbb=1"/>
          <p:cNvSpPr/>
          <p:nvPr/>
        </p:nvSpPr>
        <p:spPr>
          <a:xfrm>
            <a:off x="4305966" y="4361820"/>
            <a:ext cx="38290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同“举”，推举，进用。</a:t>
            </a:r>
            <a:endParaRPr lang="en-US" altLang="zh-CN" sz="2800" dirty="0"/>
          </a:p>
        </p:txBody>
      </p:sp>
      <p:sp>
        <p:nvSpPr>
          <p:cNvPr id="14" name="QB_7_AN.77_1#69f877528.bracket?pid=d04f4a6a1&amp;color=0,0,0&amp;vpa=56&amp;vtp=1&amp;bbb=1"/>
          <p:cNvSpPr/>
          <p:nvPr/>
        </p:nvSpPr>
        <p:spPr>
          <a:xfrm>
            <a:off x="2527967" y="50095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动词，赞成。</a:t>
            </a:r>
            <a:endParaRPr lang="en-US" altLang="zh-CN" sz="2800" dirty="0"/>
          </a:p>
        </p:txBody>
      </p:sp>
      <p:sp>
        <p:nvSpPr>
          <p:cNvPr id="15" name="QB_7_BD.71_1#69f877528?sp=1&amp;pid=d04f4a6a1&amp;color=0,0,0&amp;vtp=1&amp;bt=1&amp;bbb=1&amp;zzd= 2"/>
          <p:cNvSpPr/>
          <p:nvPr/>
        </p:nvSpPr>
        <p:spPr>
          <a:xfrm>
            <a:off x="4683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71_1#69f877528?sp=1&amp;pid=d04f4a6a1&amp;color=0,0,0&amp;vtp=1&amp;bt=1&amp;bbb=1&amp;zzd= 3"/>
          <p:cNvSpPr/>
          <p:nvPr/>
        </p:nvSpPr>
        <p:spPr>
          <a:xfrm>
            <a:off x="18382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71_1#69f877528?sp=1&amp;pid=d04f4a6a1&amp;color=0,0,0&amp;vtp=1&amp;bt=1&amp;bbb=1&amp;zzd= 4"/>
          <p:cNvSpPr/>
          <p:nvPr/>
        </p:nvSpPr>
        <p:spPr>
          <a:xfrm>
            <a:off x="21938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7_BD.71_1#69f877528?sp=1&amp;pid=d04f4a6a1&amp;color=0,0,0&amp;vtp=1&amp;bt=1&amp;bbb=1&amp;zzd= 5"/>
          <p:cNvSpPr/>
          <p:nvPr/>
        </p:nvSpPr>
        <p:spPr>
          <a:xfrm>
            <a:off x="43274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7_BD.71_1#69f877528?sp=1&amp;pid=d04f4a6a1&amp;color=0,0,0&amp;vtp=1&amp;bt=1&amp;bbb=1&amp;zzd= 7"/>
          <p:cNvSpPr/>
          <p:nvPr/>
        </p:nvSpPr>
        <p:spPr>
          <a:xfrm>
            <a:off x="1838230" y="50146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7_BD.71_1#69f877528?sp=1&amp;pid=d04f4a6a1&amp;color=0,0,0&amp;vtp=1&amp;bt=1&amp;bbb=1&amp;zzd= 8"/>
          <p:cNvSpPr/>
          <p:nvPr/>
        </p:nvSpPr>
        <p:spPr>
          <a:xfrm>
            <a:off x="1482630" y="5675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8_1#5f9c486ba?sp=1&amp;pid=34ae25840&amp;color=0,0,0&amp;vtp=1&amp;bt=1&amp;bbb=1"/>
          <p:cNvSpPr/>
          <p:nvPr/>
        </p:nvSpPr>
        <p:spPr>
          <a:xfrm>
            <a:off x="612648" y="468000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重要虚词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</a:t>
            </a:r>
            <a:endParaRPr lang="en-US" altLang="zh-CN" sz="2800" dirty="0"/>
          </a:p>
        </p:txBody>
      </p:sp>
      <p:graphicFrame>
        <p:nvGraphicFramePr>
          <p:cNvPr id="41" name="QB_6_BD.78_2#5f9c486ba?colgroup=2,17,9&amp;pid=34ae25840&amp;color=0,0,0&amp;vtp=1&amp;bbb=1&amp;hb=1"/>
          <p:cNvGraphicFramePr>
            <a:graphicFrameLocks noGrp="1"/>
          </p:cNvGraphicFramePr>
          <p:nvPr/>
        </p:nvGraphicFramePr>
        <p:xfrm>
          <a:off x="612648" y="1880240"/>
          <a:ext cx="10954512" cy="2975928"/>
        </p:xfrm>
        <a:graphic>
          <a:graphicData uri="http://schemas.openxmlformats.org/drawingml/2006/table">
            <a:tbl>
              <a:tblPr/>
              <a:tblGrid>
                <a:gridCol w="969264"/>
                <a:gridCol w="6437376"/>
                <a:gridCol w="3547872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词性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客得之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以说吴王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策之不以其道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不以物喜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6_AN.79_1#5f9c486ba.blank?pid=34ae25840&amp;color=0,0,0&amp;vpa=57&amp;vtp=1&amp;bbb=1"/>
          <p:cNvSpPr/>
          <p:nvPr/>
        </p:nvSpPr>
        <p:spPr>
          <a:xfrm>
            <a:off x="1918231" y="2769494"/>
            <a:ext cx="597217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表示工具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、手段，可译为“拿、用”。</a:t>
            </a:r>
            <a:endParaRPr lang="en-US" altLang="zh-CN" sz="2800" dirty="0"/>
          </a:p>
        </p:txBody>
      </p:sp>
      <p:sp>
        <p:nvSpPr>
          <p:cNvPr id="5" name="QB_6_AN.80_1#5f9c486ba.blank?pid=34ae25840&amp;color=0,0,0&amp;vpa=58&amp;vtp=1&amp;bbb=1"/>
          <p:cNvSpPr/>
          <p:nvPr/>
        </p:nvSpPr>
        <p:spPr>
          <a:xfrm>
            <a:off x="2007131" y="3639222"/>
            <a:ext cx="561498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表示依据，可译为“按照、依照”。</a:t>
            </a:r>
            <a:endParaRPr lang="en-US" altLang="zh-CN" sz="2800" dirty="0"/>
          </a:p>
        </p:txBody>
      </p:sp>
      <p:sp>
        <p:nvSpPr>
          <p:cNvPr id="6" name="QB_6_AN.81_1#5f9c486ba.blank?pid=34ae25840&amp;color=0,0,0&amp;vpa=59&amp;vtp=1&amp;bbb=1"/>
          <p:cNvSpPr/>
          <p:nvPr/>
        </p:nvSpPr>
        <p:spPr>
          <a:xfrm>
            <a:off x="2019831" y="4257458"/>
            <a:ext cx="454342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表示原因，可译为“因为”。</a:t>
            </a:r>
            <a:endParaRPr lang="en-US" altLang="zh-CN" sz="2800" dirty="0"/>
          </a:p>
        </p:txBody>
      </p:sp>
      <p:sp>
        <p:nvSpPr>
          <p:cNvPr id="3" name="QB_6_BD.78_2#5f9c486ba?colgroup=2,17,9&amp;pid=34ae25840&amp;color=0,0,0&amp;vtp=1&amp;bbb=1&amp;hb=1&amp;zzd= 1"/>
          <p:cNvSpPr/>
          <p:nvPr/>
        </p:nvSpPr>
        <p:spPr>
          <a:xfrm>
            <a:off x="9659769" y="33050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6_BD.78_2#5f9c486ba?colgroup=2,17,9&amp;pid=34ae25840&amp;color=0,0,0&amp;vtp=1&amp;bbb=1&amp;hb=1&amp;zzd= 1"/>
          <p:cNvSpPr/>
          <p:nvPr/>
        </p:nvSpPr>
        <p:spPr>
          <a:xfrm>
            <a:off x="9316869" y="41747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78_2#5f9c486ba?colgroup=2,17,9&amp;pid=34ae25840&amp;color=0,0,0&amp;vtp=1&amp;bbb=1&amp;hb=1&amp;zzd= 1"/>
          <p:cNvSpPr/>
          <p:nvPr/>
        </p:nvSpPr>
        <p:spPr>
          <a:xfrm>
            <a:off x="8605669" y="47930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f968c17d.fixed?pid=92043dd26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4000" dirty="0"/>
          </a:p>
        </p:txBody>
      </p:sp>
      <p:sp>
        <p:nvSpPr>
          <p:cNvPr id="3" name="C_4#0f968c17d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QB_6_BD.82_1#5f9c486ba?colgroup=2,17,9&amp;pid=34ae25840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54512" cy="4651884"/>
        </p:xfrm>
        <a:graphic>
          <a:graphicData uri="http://schemas.openxmlformats.org/drawingml/2006/table">
            <a:tbl>
              <a:tblPr/>
              <a:tblGrid>
                <a:gridCol w="969264"/>
                <a:gridCol w="6591127"/>
                <a:gridCol w="3394121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词性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余以乾隆三十九年十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二月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壹是皆以修身为本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忽魂悸以魄动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作《师说》以贻之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6_AN.83_1#5f9c486ba.blank?pid=34ae25840&amp;color=0,0,0&amp;mp=1&amp;vpa=60&amp;vtp=1&amp;bbb=1&amp;hb=1"/>
          <p:cNvSpPr/>
          <p:nvPr/>
        </p:nvSpPr>
        <p:spPr>
          <a:xfrm>
            <a:off x="1653912" y="1114139"/>
            <a:ext cx="6310376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表示动作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行为发生的时间和处所，可译为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“在”。</a:t>
            </a:r>
            <a:endParaRPr lang="en-US" altLang="zh-CN" sz="2800" dirty="0"/>
          </a:p>
        </p:txBody>
      </p:sp>
      <p:sp>
        <p:nvSpPr>
          <p:cNvPr id="4" name="QB_6_AN.84_1#5f9c486ba.blank?pid=34ae25840&amp;color=0,0,0&amp;mp=1&amp;vpa=61&amp;vtp=1&amp;bbb=1&amp;hb=1"/>
          <p:cNvSpPr/>
          <p:nvPr/>
        </p:nvSpPr>
        <p:spPr>
          <a:xfrm>
            <a:off x="1653912" y="2261235"/>
            <a:ext cx="6310376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表示动作行为处置的对象或引出动作、行为的对象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，可译为“把”。</a:t>
            </a:r>
            <a:endParaRPr lang="en-US" altLang="zh-CN" sz="2800" dirty="0"/>
          </a:p>
        </p:txBody>
      </p:sp>
      <p:sp>
        <p:nvSpPr>
          <p:cNvPr id="5" name="QB_6_AN.85_1#5f9c486ba.blank?pid=34ae25840&amp;color=0,0,0&amp;mp=1&amp;vpa=62&amp;vtp=1&amp;bbb=1"/>
          <p:cNvSpPr/>
          <p:nvPr/>
        </p:nvSpPr>
        <p:spPr>
          <a:xfrm>
            <a:off x="2019831" y="3398298"/>
            <a:ext cx="5256213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表示并列，可译为“又”“并且”。</a:t>
            </a:r>
            <a:endParaRPr lang="en-US" altLang="zh-CN" sz="2800" dirty="0"/>
          </a:p>
        </p:txBody>
      </p:sp>
      <p:sp>
        <p:nvSpPr>
          <p:cNvPr id="6" name="QB_6_AN.86_1#5f9c486ba.blank?pid=34ae25840&amp;color=0,0,0&amp;mp=1&amp;vpa=63&amp;vtp=1&amp;bbb=1"/>
          <p:cNvSpPr/>
          <p:nvPr/>
        </p:nvSpPr>
        <p:spPr>
          <a:xfrm>
            <a:off x="2057931" y="4268026"/>
            <a:ext cx="632618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表示目的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，可译为“来”“用来”“以致”。</a:t>
            </a:r>
            <a:endParaRPr lang="en-US" altLang="zh-CN" sz="2800" dirty="0"/>
          </a:p>
        </p:txBody>
      </p:sp>
      <p:sp>
        <p:nvSpPr>
          <p:cNvPr id="2" name="QB_6_BD.82_1#5f9c486ba?colgroup=2,17,9&amp;pid=34ae25840&amp;color=0,0,0&amp;mp=1&amp;vtp=1&amp;bt=1&amp;bbb=1&amp;hb=1&amp;zzd= 1"/>
          <p:cNvSpPr/>
          <p:nvPr/>
        </p:nvSpPr>
        <p:spPr>
          <a:xfrm>
            <a:off x="8756501" y="169179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6_BD.82_1#5f9c486ba?colgroup=2,17,9&amp;pid=34ae25840&amp;color=0,0,0&amp;mp=1&amp;vtp=1&amp;bt=1&amp;bbb=1&amp;hb=1&amp;zzd= 1"/>
          <p:cNvSpPr/>
          <p:nvPr/>
        </p:nvSpPr>
        <p:spPr>
          <a:xfrm>
            <a:off x="9467701" y="3064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82_1#5f9c486ba?colgroup=2,17,9&amp;pid=34ae25840&amp;color=0,0,0&amp;mp=1&amp;vtp=1&amp;bt=1&amp;bbb=1&amp;hb=1&amp;zzd= 1"/>
          <p:cNvSpPr/>
          <p:nvPr/>
        </p:nvSpPr>
        <p:spPr>
          <a:xfrm>
            <a:off x="9467701" y="39338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82_1#5f9c486ba?colgroup=2,17,9&amp;pid=34ae25840&amp;color=0,0,0&amp;mp=1&amp;vtp=1&amp;bt=1&amp;bbb=1&amp;hb=1&amp;zzd= 1"/>
          <p:cNvSpPr/>
          <p:nvPr/>
        </p:nvSpPr>
        <p:spPr>
          <a:xfrm>
            <a:off x="10178901" y="480358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QB_6_BD.87_1#5f9c486ba?colgroup=2,17,9&amp;pid=34ae25840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54512" cy="3530664"/>
        </p:xfrm>
        <a:graphic>
          <a:graphicData uri="http://schemas.openxmlformats.org/drawingml/2006/table">
            <a:tbl>
              <a:tblPr/>
              <a:tblGrid>
                <a:gridCol w="969264"/>
                <a:gridCol w="6581700"/>
                <a:gridCol w="3403548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词性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以是人多以书假余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助词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受命以来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夙夜忧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皆以美于徐公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6_AN.88_1#5f9c486ba.blank?pid=34ae25840&amp;color=0,0,0&amp;mp=1&amp;vpa=64&amp;vtp=1&amp;bbb=1"/>
          <p:cNvSpPr/>
          <p:nvPr/>
        </p:nvSpPr>
        <p:spPr>
          <a:xfrm>
            <a:off x="2057931" y="1355598"/>
            <a:ext cx="632777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表示结果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，与“是”连用可译为“因此”。</a:t>
            </a:r>
            <a:endParaRPr lang="en-US" altLang="zh-CN" sz="2800" dirty="0"/>
          </a:p>
        </p:txBody>
      </p:sp>
      <p:sp>
        <p:nvSpPr>
          <p:cNvPr id="4" name="QB_6_AN.89_1#5f9c486ba.blank?pid=34ae25840&amp;color=0,0,0&amp;mp=1&amp;vpa=65&amp;vtp=1&amp;bbb=1"/>
          <p:cNvSpPr/>
          <p:nvPr/>
        </p:nvSpPr>
        <p:spPr>
          <a:xfrm>
            <a:off x="2019831" y="2502694"/>
            <a:ext cx="418782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表示时间、方位或范围。</a:t>
            </a:r>
            <a:endParaRPr lang="en-US" altLang="zh-CN" sz="2800" dirty="0"/>
          </a:p>
        </p:txBody>
      </p:sp>
      <p:sp>
        <p:nvSpPr>
          <p:cNvPr id="5" name="QB_6_AN.90_1#5f9c486ba.blank?pid=34ae25840&amp;color=0,0,0&amp;mp=1&amp;vpa=66&amp;vtp=1&amp;bbb=1"/>
          <p:cNvSpPr/>
          <p:nvPr/>
        </p:nvSpPr>
        <p:spPr>
          <a:xfrm>
            <a:off x="2019831" y="3398298"/>
            <a:ext cx="133032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认为。</a:t>
            </a:r>
            <a:endParaRPr lang="en-US" altLang="zh-CN" sz="2800" dirty="0"/>
          </a:p>
        </p:txBody>
      </p:sp>
      <p:sp>
        <p:nvSpPr>
          <p:cNvPr id="2" name="QB_6_BD.87_1#5f9c486ba?colgroup=2,17,9&amp;pid=34ae25840&amp;color=0,0,0&amp;mp=1&amp;vtp=1&amp;bt=1&amp;bbb=1&amp;hb=1&amp;zzd= 1"/>
          <p:cNvSpPr/>
          <p:nvPr/>
        </p:nvSpPr>
        <p:spPr>
          <a:xfrm>
            <a:off x="8382047" y="18911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B_6_BD.87_1#5f9c486ba?colgroup=2,17,9&amp;pid=34ae25840&amp;color=0,0,0&amp;mp=1&amp;vtp=1&amp;bt=1&amp;bbb=1&amp;hb=1&amp;zzd= 1"/>
          <p:cNvSpPr/>
          <p:nvPr/>
        </p:nvSpPr>
        <p:spPr>
          <a:xfrm>
            <a:off x="9093247" y="28130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6_BD.87_1#5f9c486ba?colgroup=2,17,9&amp;pid=34ae25840&amp;color=0,0,0&amp;mp=1&amp;vtp=1&amp;bt=1&amp;bbb=1&amp;hb=1&amp;zzd= 1"/>
          <p:cNvSpPr/>
          <p:nvPr/>
        </p:nvSpPr>
        <p:spPr>
          <a:xfrm>
            <a:off x="8737647" y="39338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1_1#18cdb9165?sp=1&amp;pid=34ae25840&amp;color=0,0,0&amp;vtp=1&amp;bt=1&amp;bbb=1"/>
          <p:cNvSpPr/>
          <p:nvPr/>
        </p:nvSpPr>
        <p:spPr>
          <a:xfrm>
            <a:off x="612648" y="468000"/>
            <a:ext cx="10963656" cy="6146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词类活用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请指出加点词语的活用类型并解释词语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①与越人水战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②我树之成而实五石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③夫子固拙于用大矣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④其坚不能自举也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⑤能不龟手一也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3" name="QB_6_AN.92_1#18cdb9165.blank?pid=34ae25840&amp;color=0,0,0&amp;vpa=67&amp;vtp=1&amp;bbb=1"/>
          <p:cNvSpPr/>
          <p:nvPr/>
        </p:nvSpPr>
        <p:spPr>
          <a:xfrm>
            <a:off x="1334166" y="1555818"/>
            <a:ext cx="38306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名词作状语，在水上。</a:t>
            </a:r>
            <a:endParaRPr lang="en-US" altLang="zh-CN" sz="2800" dirty="0"/>
          </a:p>
        </p:txBody>
      </p:sp>
      <p:sp>
        <p:nvSpPr>
          <p:cNvPr id="4" name="QB_6_AN.93_1#18cdb9165.blank?pid=34ae25840&amp;color=0,0,0&amp;vpa=68&amp;vtp=1&amp;bbb=1"/>
          <p:cNvSpPr/>
          <p:nvPr/>
        </p:nvSpPr>
        <p:spPr>
          <a:xfrm>
            <a:off x="1334166" y="2673418"/>
            <a:ext cx="3473450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名词作动词，种植。</a:t>
            </a:r>
            <a:endParaRPr lang="en-US" altLang="zh-CN" sz="2800" dirty="0"/>
          </a:p>
        </p:txBody>
      </p:sp>
      <p:sp>
        <p:nvSpPr>
          <p:cNvPr id="5" name="QB_6_AN.94_1#18cdb9165.blank?pid=34ae25840&amp;color=0,0,0&amp;vpa=69&amp;vtp=1&amp;bbb=1"/>
          <p:cNvSpPr/>
          <p:nvPr/>
        </p:nvSpPr>
        <p:spPr>
          <a:xfrm>
            <a:off x="1321466" y="3791018"/>
            <a:ext cx="6686550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形容词作名词，大的东西，“大”的功用。</a:t>
            </a:r>
            <a:endParaRPr lang="en-US" altLang="zh-CN" sz="2800" dirty="0"/>
          </a:p>
        </p:txBody>
      </p:sp>
      <p:sp>
        <p:nvSpPr>
          <p:cNvPr id="6" name="QB_6_AN.95_1#18cdb9165.blank?pid=34ae25840&amp;color=0,0,0&amp;vpa=70&amp;vtp=1&amp;bbb=1"/>
          <p:cNvSpPr/>
          <p:nvPr/>
        </p:nvSpPr>
        <p:spPr>
          <a:xfrm>
            <a:off x="1334166" y="4908618"/>
            <a:ext cx="4545013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形容词作名词，坚固程度。</a:t>
            </a:r>
            <a:endParaRPr lang="en-US" altLang="zh-CN" sz="2800" dirty="0"/>
          </a:p>
        </p:txBody>
      </p:sp>
      <p:sp>
        <p:nvSpPr>
          <p:cNvPr id="7" name="QB_6_AN.96_1#18cdb9165.blank?pid=34ae25840&amp;color=0,0,0&amp;vpa=71&amp;vtp=1&amp;bbb=1"/>
          <p:cNvSpPr/>
          <p:nvPr/>
        </p:nvSpPr>
        <p:spPr>
          <a:xfrm>
            <a:off x="1334166" y="6026218"/>
            <a:ext cx="4902200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数词作形容词，相同，一样。</a:t>
            </a:r>
            <a:endParaRPr lang="en-US" altLang="zh-CN" sz="2800" dirty="0"/>
          </a:p>
        </p:txBody>
      </p:sp>
      <p:sp>
        <p:nvSpPr>
          <p:cNvPr id="8" name="QB_6_BD.91_1#18cdb9165?sp=1&amp;pid=34ae25840&amp;color=0,0,0&amp;vtp=1&amp;bt=1&amp;bbb=1&amp;zzd= 3"/>
          <p:cNvSpPr/>
          <p:nvPr/>
        </p:nvSpPr>
        <p:spPr>
          <a:xfrm>
            <a:off x="2193830" y="1598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91_1#18cdb9165?sp=1&amp;pid=34ae25840&amp;color=0,0,0&amp;vtp=1&amp;bt=1&amp;bbb=1&amp;zzd= 7"/>
          <p:cNvSpPr/>
          <p:nvPr/>
        </p:nvSpPr>
        <p:spPr>
          <a:xfrm>
            <a:off x="1482630" y="2715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91_1#18cdb9165?sp=1&amp;pid=34ae25840&amp;color=0,0,0&amp;vtp=1&amp;bt=1&amp;bbb=1&amp;zzd= 11"/>
          <p:cNvSpPr/>
          <p:nvPr/>
        </p:nvSpPr>
        <p:spPr>
          <a:xfrm>
            <a:off x="3260630" y="3833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6_BD.91_1#18cdb9165?sp=1&amp;pid=34ae25840&amp;color=0,0,0&amp;vtp=1&amp;bt=1&amp;bbb=1&amp;zzd= 15"/>
          <p:cNvSpPr/>
          <p:nvPr/>
        </p:nvSpPr>
        <p:spPr>
          <a:xfrm>
            <a:off x="1482630" y="4951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91_1#18cdb9165?sp=1&amp;pid=34ae25840&amp;color=0,0,0&amp;vtp=1&amp;bt=1&amp;bbb=1&amp;zzd= 19"/>
          <p:cNvSpPr/>
          <p:nvPr/>
        </p:nvSpPr>
        <p:spPr>
          <a:xfrm>
            <a:off x="2549430" y="6068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7_1#6f0d9849d?sp=1&amp;pid=34ae25840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再翻译句子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97_2#6f0d9849d?sp=1&amp;pid=34ae25840&amp;color=0,0,0&amp;vtp=1&amp;bbb=1&amp;hb=1"/>
          <p:cNvSpPr/>
          <p:nvPr/>
        </p:nvSpPr>
        <p:spPr>
          <a:xfrm>
            <a:off x="612648" y="1085231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宋人有善为不龟手之药者。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endParaRPr lang="en-US" altLang="zh-CN" sz="2800" dirty="0"/>
          </a:p>
        </p:txBody>
      </p:sp>
      <p:sp>
        <p:nvSpPr>
          <p:cNvPr id="4" name="QB_6_BD.97_3#6f0d9849d?sp=1&amp;pid=34ae25840&amp;color=0,0,0&amp;vtp=1&amp;bbb=1&amp;hb=1"/>
          <p:cNvSpPr/>
          <p:nvPr/>
        </p:nvSpPr>
        <p:spPr>
          <a:xfrm>
            <a:off x="612648" y="3066431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请买其方百金。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</a:t>
            </a:r>
            <a:endParaRPr lang="en-US" altLang="zh-CN" sz="2800" dirty="0"/>
          </a:p>
        </p:txBody>
      </p:sp>
      <p:sp>
        <p:nvSpPr>
          <p:cNvPr id="5" name="QB_6_BD.97_4#6f0d9849d?sp=1&amp;pid=34ae25840&amp;color=0,0,0&amp;vtp=1&amp;bbb=1"/>
          <p:cNvSpPr/>
          <p:nvPr/>
        </p:nvSpPr>
        <p:spPr>
          <a:xfrm>
            <a:off x="612648" y="5047631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或以封。(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</p:txBody>
      </p:sp>
      <p:sp>
        <p:nvSpPr>
          <p:cNvPr id="6" name="QB_6_AN.98_1#6f0d9849d.bracket?pid=34ae25840&amp;color=0,0,0&amp;vpa=72&amp;vtp=1&amp;bbb=1"/>
          <p:cNvSpPr/>
          <p:nvPr/>
        </p:nvSpPr>
        <p:spPr>
          <a:xfrm>
            <a:off x="762666" y="1740551"/>
            <a:ext cx="95440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句式：判断句、定语后置句，即“宋有善为不龟手之药者”。</a:t>
            </a:r>
            <a:endParaRPr lang="en-US" altLang="zh-CN" sz="2800" dirty="0"/>
          </a:p>
        </p:txBody>
      </p:sp>
      <p:sp>
        <p:nvSpPr>
          <p:cNvPr id="7" name="QB_6_AN.99_1#6f0d9849d.blank?pid=34ae25840&amp;color=0,0,0&amp;vpa=73&amp;vtp=1&amp;bbb=1"/>
          <p:cNvSpPr/>
          <p:nvPr/>
        </p:nvSpPr>
        <p:spPr>
          <a:xfrm>
            <a:off x="1677067" y="2350151"/>
            <a:ext cx="8116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译文：宋国有个善于制作防止手冻裂的药物的人。</a:t>
            </a:r>
            <a:endParaRPr lang="en-US" altLang="zh-CN" sz="2800" dirty="0"/>
          </a:p>
        </p:txBody>
      </p:sp>
      <p:sp>
        <p:nvSpPr>
          <p:cNvPr id="8" name="QB_6_AN.100_1#6f0d9849d.bracket?pid=34ae25840&amp;color=0,0,0&amp;vpa=74&amp;vtp=1&amp;bbb=1"/>
          <p:cNvSpPr/>
          <p:nvPr/>
        </p:nvSpPr>
        <p:spPr>
          <a:xfrm>
            <a:off x="762666" y="3721751"/>
            <a:ext cx="91868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句式：省略句、状语后置句，即“请（以）百金买其方”。</a:t>
            </a:r>
            <a:endParaRPr lang="en-US" altLang="zh-CN" sz="2800" dirty="0"/>
          </a:p>
        </p:txBody>
      </p:sp>
      <p:sp>
        <p:nvSpPr>
          <p:cNvPr id="9" name="QB_6_AN.101_1#6f0d9849d.blank?pid=34ae25840&amp;color=0,0,0&amp;vpa=75&amp;vtp=1&amp;bbb=1"/>
          <p:cNvSpPr/>
          <p:nvPr/>
        </p:nvSpPr>
        <p:spPr>
          <a:xfrm>
            <a:off x="1677067" y="4331351"/>
            <a:ext cx="8831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译文：（有个客人）愿意用百金的高价买下他的药方。</a:t>
            </a:r>
            <a:endParaRPr lang="en-US" altLang="zh-CN" sz="2800" dirty="0"/>
          </a:p>
        </p:txBody>
      </p:sp>
      <p:sp>
        <p:nvSpPr>
          <p:cNvPr id="10" name="QB_6_AN.102_1#6f0d9849d.bracket?pid=34ae25840&amp;color=0,0,0&amp;vpa=76&amp;vtp=1&amp;bbb=1"/>
          <p:cNvSpPr/>
          <p:nvPr/>
        </p:nvSpPr>
        <p:spPr>
          <a:xfrm>
            <a:off x="2540667" y="5055251"/>
            <a:ext cx="59721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句式：省略句，即“或以（之）封”。</a:t>
            </a:r>
            <a:endParaRPr lang="en-US" altLang="zh-CN" sz="2800" dirty="0"/>
          </a:p>
        </p:txBody>
      </p:sp>
      <p:sp>
        <p:nvSpPr>
          <p:cNvPr id="11" name="QB_6_AN.103_1#6f0d9849d.blank?pid=34ae25840&amp;color=0,0,0&amp;vpa=77&amp;vtp=1&amp;bbb=1"/>
          <p:cNvSpPr/>
          <p:nvPr/>
        </p:nvSpPr>
        <p:spPr>
          <a:xfrm>
            <a:off x="1677067" y="5664851"/>
            <a:ext cx="52593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译文：有的人用它来获得封赏。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e01f6d19?pid=fd97859ba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读写结合</a:t>
            </a:r>
            <a:endParaRPr lang="en-US" altLang="zh-CN" sz="3200" dirty="0"/>
          </a:p>
        </p:txBody>
      </p:sp>
      <p:sp>
        <p:nvSpPr>
          <p:cNvPr id="3" name="C_6_BD#df1f475e6?pid=6e01f6d19&amp;color=0,173,163&amp;vtp=1&amp;bbb=1"/>
          <p:cNvSpPr/>
          <p:nvPr/>
        </p:nvSpPr>
        <p:spPr>
          <a:xfrm>
            <a:off x="612648" y="95402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一、课内积累</a:t>
            </a:r>
            <a:endParaRPr lang="en-US" altLang="zh-CN" sz="3000" dirty="0"/>
          </a:p>
        </p:txBody>
      </p:sp>
      <p:sp>
        <p:nvSpPr>
          <p:cNvPr id="4" name="P_7_BD#834be55b4?pid=df1f475e6&amp;color=0,0,0&amp;vtp=1&amp;bbb=1&amp;hb=1"/>
          <p:cNvSpPr/>
          <p:nvPr/>
        </p:nvSpPr>
        <p:spPr>
          <a:xfrm>
            <a:off x="612648" y="1614503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同一件东西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用法不同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效果不同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同样是不让手冻裂的药物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有人用来漂洗丝絮只得数金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有人却用它获赏封赏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庄子劝说惠施不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用担心葫芦太大没有用处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可把它绑在身上当作大樽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浮游于江湖之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惠施之所以不会用它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是因为他的见识还不够通达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受封赏的有受封赏的荣耀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漂洗丝絮的也有漂洗丝絮的快乐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尽其用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人尽其才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不妄自菲薄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也不好高骛远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各得其宜即可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0c5bd5fd?pid=df1f475e6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运用角度</a:t>
            </a:r>
            <a:endParaRPr lang="en-US" altLang="zh-CN" sz="3000" dirty="0"/>
          </a:p>
        </p:txBody>
      </p:sp>
      <p:sp>
        <p:nvSpPr>
          <p:cNvPr id="3" name="P_8_BD#81b04aa2a?pid=80c5bd5fd&amp;color=0,0,0&amp;vtp=1&amp;bbb=1"/>
          <p:cNvSpPr/>
          <p:nvPr/>
        </p:nvSpPr>
        <p:spPr>
          <a:xfrm>
            <a:off x="612648" y="1130379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探寻价值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发现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利用</a:t>
            </a:r>
            <a:endParaRPr lang="en-US" altLang="zh-CN" sz="2800" dirty="0"/>
          </a:p>
        </p:txBody>
      </p:sp>
      <p:sp>
        <p:nvSpPr>
          <p:cNvPr id="4" name="C_7_BD#385c98888?pid=df1f475e6&amp;color=0,0,0&amp;vtp=1&amp;bbb=1"/>
          <p:cNvSpPr/>
          <p:nvPr/>
        </p:nvSpPr>
        <p:spPr>
          <a:xfrm>
            <a:off x="612648" y="1730947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素材运用</a:t>
            </a:r>
            <a:endParaRPr lang="en-US" altLang="zh-CN" sz="3000" dirty="0"/>
          </a:p>
        </p:txBody>
      </p:sp>
      <p:sp>
        <p:nvSpPr>
          <p:cNvPr id="5" name="P_8_BD#3ec915c3c?pid=385c98888&amp;color=0,0,0&amp;vtp=1&amp;bbb=1&amp;hb=1"/>
          <p:cNvSpPr/>
          <p:nvPr/>
        </p:nvSpPr>
        <p:spPr>
          <a:xfrm>
            <a:off x="612648" y="2396506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在追求卓越的道路上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我们往往会遇到那些被常规眼光忽视的独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特价值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五石之瓠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的故事给予我们的启示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惠子因葫芦过大而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难以常规使用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便视其为无用之物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而庄子则以非凡的洞察力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看到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了它可作为浮游江湖的工具的独特潜力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这一故事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不仅是对物品价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值的颠覆性认识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更是对个人潜力和创造力的深刻反思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3ec915c3c?pid=385c98888&amp;color=0,0,0&amp;vtp=1&amp;bbb=1&amp;hb=1"/>
          <p:cNvSpPr/>
          <p:nvPr/>
        </p:nvSpPr>
        <p:spPr>
          <a:xfrm>
            <a:off x="612648" y="468000"/>
            <a:ext cx="10963656" cy="5207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200"/>
              </a:lnSpc>
            </a:pPr>
            <a:endParaRPr lang="en-US" altLang="zh-CN" sz="100" b="0" i="0" u="dotted" spc="-99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在现实生活中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我们也常常因为既定的框架和偏见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而忽略了那些看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似不符合常规却极具潜力的机会或资源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比如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一些边缘化的文化或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艺术形式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初看之下或许不被主流接受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但它们却蕴含着丰富的文化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内涵和创新精神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一旦得到发掘和推广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就能焕发出新的生命力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面对看似不符合常规的事物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我们应保持开放的心态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勇于摆脱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传统思维的束缚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去探索其背后隐藏的无限可能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正如庄子提倡的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用之用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方为大用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正是这些看似无用的独特价值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往往能引领我们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走向更加宽广的人生道路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6789d403?pid=6e01f6d19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二、课外拓展</a:t>
            </a:r>
            <a:endParaRPr lang="en-US" altLang="zh-CN" sz="3000" dirty="0"/>
          </a:p>
        </p:txBody>
      </p:sp>
      <p:sp>
        <p:nvSpPr>
          <p:cNvPr id="3" name="P_7#ec833a325?sp=1&amp;pid=e6789d403&amp;color=0,0,0&amp;vtp=1&amp;bbb=1"/>
          <p:cNvSpPr/>
          <p:nvPr/>
        </p:nvSpPr>
        <p:spPr>
          <a:xfrm>
            <a:off x="612648" y="1130379"/>
            <a:ext cx="10963656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《老子》六章</a:t>
            </a:r>
            <a:endParaRPr lang="en-US" altLang="zh-CN" sz="2800" dirty="0"/>
          </a:p>
        </p:txBody>
      </p:sp>
      <p:pic>
        <p:nvPicPr>
          <p:cNvPr id="4" name="P_7_BD#ec833a325?pid=e6789d40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4656" y="1931169"/>
            <a:ext cx="5242686" cy="81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7_BD#ec833a325?htil=1&amp;pid=e6789d403&amp;color=0,0,0&amp;tib=255,255,255&amp;vtp=1&amp;bt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4656" y="2761393"/>
            <a:ext cx="5242687" cy="3647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ec833a325?htil=1&amp;pid=e6789d40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5560" y="854499"/>
            <a:ext cx="7040880" cy="48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_7_BD#ec833a325?htil=1&amp;pid=e6789d40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8672" y="1289304"/>
            <a:ext cx="7534656" cy="427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73d8ec28?pid=0f968c17d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一、作者名片</a:t>
            </a:r>
            <a:endParaRPr lang="en-US" altLang="zh-CN" sz="3200" dirty="0"/>
          </a:p>
        </p:txBody>
      </p:sp>
      <p:pic>
        <p:nvPicPr>
          <p:cNvPr id="3" name="P_6_BD#26e8e5552?htil=1&amp;pid=173d8ec28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6920" y="1211030"/>
            <a:ext cx="1911096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6_BD#26e8e5552?htil=1&amp;pid=173d8ec28&amp;color=0,0,0&amp;vtp=1&amp;bbb=1&amp;hb=1&amp;hs=1"/>
          <p:cNvSpPr/>
          <p:nvPr/>
        </p:nvSpPr>
        <p:spPr>
          <a:xfrm>
            <a:off x="612648" y="1174454"/>
            <a:ext cx="8924544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庄子（约前369—前286），名周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，战国时宋国蒙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今河南商丘东北）人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。他是先秦道家学派的主要代表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，哲学家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文学家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，继承并发展了老子的学说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他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曾做过宋国蒙地的漆园吏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。庄子一生率性，崇尚自由。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  <a:sym typeface="+mn-ea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他生活贫困，以编草鞋为生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；他学识渊博，能言善辩，淡泊名利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  <a:sym typeface="+mn-ea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以清静修道为务，力图在乱世中保持独立人格，追求精神自由。</a:t>
            </a:r>
            <a:endParaRPr lang="en-US" altLang="zh-CN" sz="2800" dirty="0"/>
          </a:p>
        </p:txBody>
      </p:sp>
      <p:sp>
        <p:nvSpPr>
          <p:cNvPr id="5" name="P_6_BD#26e8e5552?htil=1&amp;pid=173d8ec28&amp;color=0,0,0&amp;vtp=1&amp;bbb=1&amp;hb=1&amp;hs=1"/>
          <p:cNvSpPr/>
          <p:nvPr/>
        </p:nvSpPr>
        <p:spPr>
          <a:xfrm>
            <a:off x="611994" y="3795723"/>
            <a:ext cx="10968012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ec833a325?htil=1&amp;pid=e6789d40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9877" y="618320"/>
            <a:ext cx="6212245" cy="352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3" name="P_7_BD#ec833a325?htil=1&amp;pid=e6789d403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9809" y="4343494"/>
            <a:ext cx="5932382" cy="170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ec833a325?htil=1&amp;pid=e6789d40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8108" y="543415"/>
            <a:ext cx="7415784" cy="534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_7_BD#ec833a325?htil=1&amp;pid=e6789d40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5540" y="749808"/>
            <a:ext cx="7360920" cy="535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ec833a325?htil=1&amp;pid=e6789d40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4624" y="854499"/>
            <a:ext cx="8302752" cy="471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_7_BD#ec833a325?htil=1&amp;pid=e6789d40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3344" y="841248"/>
            <a:ext cx="5925312" cy="517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5e0b6d6dc?pid=e6789d403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文意理解</a:t>
            </a:r>
            <a:endParaRPr lang="en-US" altLang="zh-CN" sz="3000" dirty="0"/>
          </a:p>
        </p:txBody>
      </p:sp>
      <p:sp>
        <p:nvSpPr>
          <p:cNvPr id="3" name="QB_8_BD.104_1#c279c35b0?pid=5e0b6d6dc&amp;color=0,0,0&amp;vtp=1&amp;bbb=1&amp;hb=1"/>
          <p:cNvSpPr/>
          <p:nvPr/>
        </p:nvSpPr>
        <p:spPr>
          <a:xfrm>
            <a:off x="612648" y="1130379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第八章中老子认为“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”，以此表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明最完善的人应该既做有利于众人的事情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，不与众人争抢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，又愿意停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留在众人不喜欢的地方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，愿意做众人不愿做的事情。</a:t>
            </a:r>
            <a:endParaRPr lang="en-US" altLang="zh-CN" sz="2800" dirty="0"/>
          </a:p>
        </p:txBody>
      </p:sp>
      <p:sp>
        <p:nvSpPr>
          <p:cNvPr id="4" name="QB_8_AN.105_1#c279c35b0.blank?pid=5e0b6d6dc&amp;color=0,0,0&amp;vpa=78&amp;vtp=1&amp;bbb=1"/>
          <p:cNvSpPr/>
          <p:nvPr/>
        </p:nvSpPr>
        <p:spPr>
          <a:xfrm>
            <a:off x="3891630" y="1099899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水善利万物而不争</a:t>
            </a:r>
            <a:endParaRPr lang="en-US" altLang="zh-CN" sz="2800" dirty="0"/>
          </a:p>
        </p:txBody>
      </p:sp>
      <p:sp>
        <p:nvSpPr>
          <p:cNvPr id="5" name="QB_8_AN.106_1#c279c35b0.blank?pid=5e0b6d6dc&amp;color=0,0,0&amp;vpa=79&amp;vtp=1&amp;bbb=1"/>
          <p:cNvSpPr/>
          <p:nvPr/>
        </p:nvSpPr>
        <p:spPr>
          <a:xfrm>
            <a:off x="7447630" y="1099899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处众人之所恶</a:t>
            </a:r>
            <a:endParaRPr lang="en-US" altLang="zh-CN" sz="2800" dirty="0"/>
          </a:p>
        </p:txBody>
      </p:sp>
      <p:sp>
        <p:nvSpPr>
          <p:cNvPr id="6" name="QB_8_BD.107_1#cc90aa825?pid=5e0b6d6dc&amp;color=0,0,0&amp;vtp=1&amp;bbb=1&amp;hb=1"/>
          <p:cNvSpPr/>
          <p:nvPr/>
        </p:nvSpPr>
        <p:spPr>
          <a:xfrm>
            <a:off x="612648" y="310776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老子通过列举“五色”、“五音”、“五味”、围猎之乐、“难得之货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”等方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面的危害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提醒人们要摒弃物欲诱惑的句子是：“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7" name="QB_8_AN.108_1#cc90aa825.blank?pid=5e0b6d6dc&amp;color=0,0,0&amp;vpa=80&amp;vtp=1&amp;bbb=1&amp;hb=1"/>
          <p:cNvSpPr/>
          <p:nvPr/>
        </p:nvSpPr>
        <p:spPr>
          <a:xfrm>
            <a:off x="612648" y="3724984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是以圣人为腹不为目</a:t>
            </a:r>
            <a:endParaRPr lang="en-US" altLang="zh-CN" sz="2800" dirty="0"/>
          </a:p>
        </p:txBody>
      </p:sp>
      <p:sp>
        <p:nvSpPr>
          <p:cNvPr id="8" name="QB_8_AN.109_1#cc90aa825.blank?pid=5e0b6d6dc&amp;color=0,0,0&amp;vpa=81&amp;vtp=1&amp;bbb=1"/>
          <p:cNvSpPr/>
          <p:nvPr/>
        </p:nvSpPr>
        <p:spPr>
          <a:xfrm>
            <a:off x="1511967" y="437268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故去彼取此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  <p:bldP spid="8" grpId="0" animBg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0_1#64e77373e?pid=5e0b6d6dc&amp;color=0,0,0&amp;vtp=1&amp;bt=1&amp;bbb=1&amp;h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第十五章中老子说得道之士与世俗之人明显不同，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他们有独到的风貌、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独特的人格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不是一般人可以理解的句子是：“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3" name="QB_8_AN.111_1#64e77373e.blank?pid=5e0b6d6dc&amp;color=0,0,0&amp;vpa=82&amp;vtp=1&amp;bbb=1"/>
          <p:cNvSpPr/>
          <p:nvPr/>
        </p:nvSpPr>
        <p:spPr>
          <a:xfrm>
            <a:off x="7892130" y="10852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微妙玄通</a:t>
            </a:r>
            <a:endParaRPr lang="en-US" altLang="zh-CN" sz="2800" dirty="0"/>
          </a:p>
        </p:txBody>
      </p:sp>
      <p:sp>
        <p:nvSpPr>
          <p:cNvPr id="4" name="QB_8_AN.112_1#64e77373e.blank?pid=5e0b6d6dc&amp;color=0,0,0&amp;vpa=83&amp;vtp=1&amp;bbb=1&amp;hb=1"/>
          <p:cNvSpPr/>
          <p:nvPr/>
        </p:nvSpPr>
        <p:spPr>
          <a:xfrm>
            <a:off x="612648" y="1085220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深不可识</a:t>
            </a:r>
            <a:endParaRPr lang="en-US" altLang="zh-CN" sz="2800" dirty="0"/>
          </a:p>
        </p:txBody>
      </p:sp>
      <p:sp>
        <p:nvSpPr>
          <p:cNvPr id="5" name="QB_8_BD.113_1#940bb7f01?pid=5e0b6d6dc&amp;color=0,0,0&amp;vtp=1&amp;bbb=1&amp;hb=1"/>
          <p:cNvSpPr/>
          <p:nvPr/>
        </p:nvSpPr>
        <p:spPr>
          <a:xfrm>
            <a:off x="612648" y="244165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第十五章中，老子在分析了得道之人所具有的迟疑、警惕、恭敬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、温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、纯朴、旷达、浑厚等人格修养之后，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得出了“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的结论。</a:t>
            </a:r>
            <a:endParaRPr lang="en-US" altLang="zh-CN" sz="2800" dirty="0"/>
          </a:p>
        </p:txBody>
      </p:sp>
      <p:sp>
        <p:nvSpPr>
          <p:cNvPr id="6" name="QB_8_AN.114_1#940bb7f01.blank?pid=5e0b6d6dc&amp;color=0,0,0&amp;vpa=84&amp;vtp=1&amp;bbb=1"/>
          <p:cNvSpPr/>
          <p:nvPr/>
        </p:nvSpPr>
        <p:spPr>
          <a:xfrm>
            <a:off x="8247730" y="305887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夫唯不盈</a:t>
            </a:r>
            <a:endParaRPr lang="en-US" altLang="zh-CN" sz="2800" dirty="0"/>
          </a:p>
        </p:txBody>
      </p:sp>
      <p:sp>
        <p:nvSpPr>
          <p:cNvPr id="7" name="QB_8_AN.115_1#940bb7f01.blank?pid=5e0b6d6dc&amp;color=0,0,0&amp;vpa=85&amp;vtp=1&amp;bbb=1&amp;hb=1"/>
          <p:cNvSpPr/>
          <p:nvPr/>
        </p:nvSpPr>
        <p:spPr>
          <a:xfrm>
            <a:off x="612648" y="3058874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故能蔽不新成</a:t>
            </a:r>
            <a:endParaRPr lang="en-US" altLang="zh-CN" sz="2800" dirty="0"/>
          </a:p>
        </p:txBody>
      </p:sp>
      <p:sp>
        <p:nvSpPr>
          <p:cNvPr id="8" name="QB_8_BD.116_1#ed9640573?pid=5e0b6d6dc&amp;color=0,0,0&amp;vtp=1&amp;bbb=1&amp;hb=1"/>
          <p:cNvSpPr/>
          <p:nvPr/>
        </p:nvSpPr>
        <p:spPr>
          <a:xfrm>
            <a:off x="612648" y="4422854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老子用辩证法思想观察社会生活，得出“不争”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结论的句子是：“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9" name="QB_8_AN.117_1#ed9640573.blank?pid=5e0b6d6dc&amp;color=0,0,0&amp;vpa=86&amp;vtp=1&amp;bbb=1&amp;hb=1"/>
          <p:cNvSpPr/>
          <p:nvPr/>
        </p:nvSpPr>
        <p:spPr>
          <a:xfrm>
            <a:off x="612648" y="4392374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夫唯不争</a:t>
            </a:r>
            <a:endParaRPr lang="en-US" altLang="zh-CN" sz="2800" dirty="0"/>
          </a:p>
        </p:txBody>
      </p:sp>
      <p:sp>
        <p:nvSpPr>
          <p:cNvPr id="10" name="QB_8_AN.118_1#ed9640573.blank?pid=5e0b6d6dc&amp;color=0,0,0&amp;vpa=87&amp;vtp=1&amp;bbb=1"/>
          <p:cNvSpPr/>
          <p:nvPr/>
        </p:nvSpPr>
        <p:spPr>
          <a:xfrm>
            <a:off x="1867567" y="5040074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故天下莫能与之争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  <p:bldP spid="9" grpId="0" animBg="1" build="p"/>
      <p:bldP spid="10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61d495d6?pid=6e01f6d19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三、读写结合</a:t>
            </a:r>
            <a:endParaRPr lang="en-US" altLang="zh-CN" sz="3000" dirty="0"/>
          </a:p>
        </p:txBody>
      </p:sp>
      <p:sp>
        <p:nvSpPr>
          <p:cNvPr id="3" name="QB_7_BD.121_1#0b70e99e2?pid=e61d495d6&amp;color=0,0,0&amp;vtp=1&amp;bbb=1&amp;hb=1&amp;hltap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有人认为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:“文学和科学比确实没有什么用处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。但是它的没有用处正是它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伟大的用处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。”这句话包含的哲理耐人寻味，请写一段话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，表达你对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有用”和“无用”的思考，要求语言简明、连贯，200个字左右。（10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7_AN.122_1#0b70e99e2?pid=e61d495d6&amp;color=0,0,0&amp;vtp=1&amp;bbb=1&amp;hb=1&amp;hla=1"/>
          <p:cNvSpPr/>
          <p:nvPr/>
        </p:nvSpPr>
        <p:spPr>
          <a:xfrm>
            <a:off x="612648" y="3037919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示例）在这个以实用为尺度的时代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，人们习惯于用物质的价值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丈量一切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，却常常遗忘了那些看似“无用”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的事物所承载的深远意义。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文学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，虽不能像科学那样筑起高楼，点亮灯火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，却能在心灵的荒原上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播撒种子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，让情感如藤蔓般缠绕生长，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让想象力如飞鸟般翱翔天际。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2_1#0b70e99e2?pid=e61d495d6&amp;color=0,0,0&amp;vtp=1&amp;bbb=1&amp;hb=1&amp;hltap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7_AN.121_1#0b70e99e2?pid=e61d495d6&amp;color=0,0,0&amp;vtp=1&amp;bbb=1&amp;hb=1&amp;hla=1"/>
          <p:cNvSpPr/>
          <p:nvPr/>
        </p:nvSpPr>
        <p:spPr>
          <a:xfrm>
            <a:off x="612648" y="4426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它无法直接改变世界的模样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，却能悄然改变我们凝视世界的目光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。这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“无用之用”，宛如夜空中遥远的星辰，虽不能照亮脚下的路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，却能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为迷途的灵魂点燃一盏不灭的灯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。那些看似无用的存在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，恰似无声的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细雨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，浸润着我们的精神，赋予生命以更深层的意义。（中心明确3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体现对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“有用”和“无用”的思考3分，语言简明、连贯2分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，符合字数要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6e8e5552?htil=2&amp;pid=173d8ec28&amp;color=0,0,0&amp;vtp=1&amp;bt=1&amp;bbb=1&amp;hb=1"/>
          <p:cNvSpPr/>
          <p:nvPr/>
        </p:nvSpPr>
        <p:spPr>
          <a:xfrm>
            <a:off x="612648" y="466344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主要作品有庄子及其后学所著的《庄子》，其中的名篇有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《逍遥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》《齐物论》《养生主》等。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65fa42c9?pid=0f968c17d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二、写作背景</a:t>
            </a:r>
            <a:endParaRPr lang="en-US" altLang="zh-CN" sz="3200" dirty="0"/>
          </a:p>
        </p:txBody>
      </p:sp>
      <p:sp>
        <p:nvSpPr>
          <p:cNvPr id="3" name="P_6_BD#2f0a2d47c?pid=e65fa42c9&amp;color=0,0,0&amp;vtp=1&amp;bbb=1&amp;hb=1"/>
          <p:cNvSpPr/>
          <p:nvPr/>
        </p:nvSpPr>
        <p:spPr>
          <a:xfrm>
            <a:off x="612648" y="1174454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庄子生活的年代，正是我国古代社会大变革、大动荡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、大战乱的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时代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。彼时，社会生产力的发展推动奴隶制度瓦解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，封建制度正在形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；周王朝名存实亡，各诸侯国之间的战争愈演愈烈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。社会关系的变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化导致了人们思想的变革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，各种思想派别应运而生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。经济的发展给学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者辩士提供了物质保证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，社会变革则为他们提供了社会实践论题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。大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批学者辩士议论社会状况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，阐述政治理想，畅谈人生追求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。本文中惠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子和庄子的辩论就是这一时代背景下的产物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f0a2d47c?pid=e65fa42c9&amp;color=0,0,0&amp;vtp=1&amp;bt=1&amp;bbb=1&amp;hb=1"/>
          <p:cNvSpPr/>
          <p:nvPr/>
        </p:nvSpPr>
        <p:spPr>
          <a:xfrm>
            <a:off x="612648" y="466344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惠子，姓惠，名施，战国中期宋国人，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名家的代表人物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，做过梁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惠王的相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。惠子是合纵抗秦最主要的组织人和支持者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在当时多个国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家都享有很高的声誉。惠施是庄子的朋友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，但本文及《庄子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》许多篇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章中所写惠施与庄子的故事多为寓言性质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，并不能真正反映惠施的思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72b040b9?pid=0f968c17d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三、知识链接</a:t>
            </a:r>
            <a:endParaRPr lang="en-US" altLang="zh-CN" sz="3200" dirty="0"/>
          </a:p>
        </p:txBody>
      </p:sp>
      <p:sp>
        <p:nvSpPr>
          <p:cNvPr id="3" name="P_6#30abd5984?sp=1&amp;pid=972b040b9&amp;color=0,0,0&amp;vtp=1&amp;bbb=1&amp;hb=1"/>
          <p:cNvSpPr/>
          <p:nvPr/>
        </p:nvSpPr>
        <p:spPr>
          <a:xfrm>
            <a:off x="612648" y="1174454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《庄子》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庄子》又名《南华经》，与《老子》《周易》合称“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三玄”。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庄子》一书分内篇、外篇、杂篇，由战国中晚期逐步流传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，至西汉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大致成形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。目前所传三十三篇，篇目章节与汉代有所不同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。内篇大体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可代表战国时期庄子的思想核心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，而外篇、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杂篇的发展纵横百余年，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形成了复杂的体系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11393</Words>
  <Application>WPS 演示</Application>
  <PresentationFormat>宽屏</PresentationFormat>
  <Paragraphs>722</Paragraphs>
  <Slides>58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58</vt:i4>
      </vt:variant>
    </vt:vector>
  </HeadingPairs>
  <TitlesOfParts>
    <vt:vector size="72" baseType="lpstr">
      <vt:lpstr>Arial</vt:lpstr>
      <vt:lpstr>宋体</vt:lpstr>
      <vt:lpstr>Wingdings</vt:lpstr>
      <vt:lpstr>Times New Roman</vt:lpstr>
      <vt:lpstr>微软雅黑</vt:lpstr>
      <vt:lpstr>Times New Roman</vt:lpstr>
      <vt:lpstr>方正粗等线简体</vt:lpstr>
      <vt:lpstr>宋体</vt:lpstr>
      <vt:lpstr>Calibri</vt:lpstr>
      <vt:lpstr>Arial Unicode MS</vt:lpstr>
      <vt:lpstr>等线</vt:lpstr>
      <vt:lpstr>楷体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曲一线</cp:lastModifiedBy>
  <cp:revision>9</cp:revision>
  <dcterms:created xsi:type="dcterms:W3CDTF">2025-03-28T15:04:00Z</dcterms:created>
  <dcterms:modified xsi:type="dcterms:W3CDTF">2025-09-03T07:31:09Z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D3844E195F7149708ABDCE498DFFCE4F_12</vt:lpwstr>
  </property>
  <property fmtid="{D5CDD505-2E9C-101B-9397-08002B2CF9AE}" pid="3" name="KSOProductBuildVer">
    <vt:lpwstr>2052-12.1.0.22529</vt:lpwstr>
  </property>
</Properties>
</file>