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7" r:id="rId3"/>
  </p:sldMasterIdLst>
  <p:notesMasterIdLst>
    <p:notesMasterId r:id="rId5"/>
  </p:notesMasterIdLst>
  <p:sldIdLst>
    <p:sldId id="296" r:id="rId4"/>
    <p:sldId id="257" r:id="rId6"/>
    <p:sldId id="258" r:id="rId7"/>
    <p:sldId id="259" r:id="rId8"/>
    <p:sldId id="280" r:id="rId9"/>
    <p:sldId id="281" r:id="rId10"/>
    <p:sldId id="282" r:id="rId11"/>
    <p:sldId id="283" r:id="rId12"/>
    <p:sldId id="260" r:id="rId13"/>
    <p:sldId id="261" r:id="rId14"/>
    <p:sldId id="262" r:id="rId15"/>
    <p:sldId id="263" r:id="rId16"/>
    <p:sldId id="264" r:id="rId17"/>
    <p:sldId id="284" r:id="rId18"/>
    <p:sldId id="285" r:id="rId19"/>
    <p:sldId id="286" r:id="rId20"/>
    <p:sldId id="287" r:id="rId21"/>
    <p:sldId id="288" r:id="rId22"/>
    <p:sldId id="289" r:id="rId23"/>
    <p:sldId id="265" r:id="rId24"/>
    <p:sldId id="266" r:id="rId25"/>
    <p:sldId id="267" r:id="rId26"/>
    <p:sldId id="268" r:id="rId27"/>
    <p:sldId id="269" r:id="rId28"/>
    <p:sldId id="290" r:id="rId29"/>
    <p:sldId id="291" r:id="rId30"/>
    <p:sldId id="292" r:id="rId31"/>
    <p:sldId id="293" r:id="rId32"/>
    <p:sldId id="270" r:id="rId33"/>
    <p:sldId id="271" r:id="rId34"/>
    <p:sldId id="272" r:id="rId35"/>
    <p:sldId id="273" r:id="rId36"/>
    <p:sldId id="274" r:id="rId37"/>
    <p:sldId id="276" r:id="rId38"/>
    <p:sldId id="294" r:id="rId39"/>
    <p:sldId id="277" r:id="rId40"/>
    <p:sldId id="278" r:id="rId41"/>
    <p:sldId id="295" r:id="rId4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dec4e3858257340b3db#tid=67ea62b5c650320008bd22f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31"/>
            <a:ext cx="12188952" cy="6857738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选择性必修</a:t>
            </a:r>
            <a:r>
              <a:rPr lang="en-US" altLang="zh-CN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 </a:t>
            </a:r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上册</a:t>
            </a:r>
            <a:endParaRPr lang="zh-CN" altLang="en-US" sz="3200" dirty="0">
              <a:solidFill>
                <a:srgbClr val="00ADA3"/>
              </a:solidFill>
              <a:latin typeface="方正粗等线简体" panose="02000000000000000000" charset="-122"/>
              <a:ea typeface="方正粗等线简体" panose="02000000000000000000" charset="-122"/>
              <a:cs typeface="方正粗等线简体" panose="02000000000000000000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7303e41e8d6aeec168b#tid=67e6690bc650320008bd19f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选择性必修上册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de59cad?sp=1&amp;pid=92dea80a0&amp;color=0,0,0&amp;vtp=1&amp;bt=1&amp;bbb=1"/>
          <p:cNvSpPr/>
          <p:nvPr/>
        </p:nvSpPr>
        <p:spPr>
          <a:xfrm>
            <a:off x="612648" y="466344"/>
            <a:ext cx="10963656" cy="5829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⑤假设论证，设想缺乏人文精神的后果，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反衬人文精神的重要作用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⑥巧妙引用古语，指出人文精神教化百姓、促进社会和谐的作用。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⑦化用《易经》中的“观乎天文，以察时变；观乎人文，以化成天下”，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这也是“文化”这个词的来源。“人文化成”也是中华文明的基本精神之一。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文中的“文以化之，文以铸之”是说用人文精神来教化百姓，促进社会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主义精神文明建设，铸造中华民族的灵魂。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⑧使用出自《庄子》的“大用”这一词语，意蕴深厚，同时也具有振聋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发聩的现实意义。在很多人看来，科技有用，而人文无用，此句意在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指出误区，强调人文精神对个人、社会、国家、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民族的巨大作用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de59cad?sp=1&amp;pid=92dea80a0&amp;color=0,0,0&amp;vtp=1&amp;bt=1&amp;bbb=1&amp;hb=1"/>
          <p:cNvSpPr/>
          <p:nvPr/>
        </p:nvSpPr>
        <p:spPr>
          <a:xfrm>
            <a:off x="612648" y="466344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⑨四个力，前两个力是自内而外散发，所以是“激发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”；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后两个力是由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外向内聚集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，所以是“增强”。四个力具体阐释了上文的“大用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这就是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软实力。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⑩让字句，多用于呼告、呼吁、期望、倡议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文章在宏大愿景中结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束，曲终奏雅，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催人奋进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ede59cad?sp=1&amp;pid=92dea80a0&amp;color=0,0,0&amp;mp=1&amp;vtp=1&amp;bt=1&amp;bbb=1"/>
          <p:cNvSpPr/>
          <p:nvPr/>
        </p:nvSpPr>
        <p:spPr>
          <a:xfrm>
            <a:off x="612013" y="302900"/>
            <a:ext cx="10963656" cy="5829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阅读鉴赏</a:t>
            </a:r>
            <a:endParaRPr lang="en-US" altLang="zh-CN" sz="2800" b="1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本文集中论述了人文精神的重要性。如“观乎人文，以化成天下”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引经据典，诠释“人文”的内涵；如论述人文精神对个人、对社会、对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国家、对民族的作用，令人服膺。文章谈古论今，从典籍里的人文精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神谈到涵养人文精神，让人对激发民族复兴的磅礴伟力有了更深的认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识。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本文主体部分用三个分论点“让人文之光照亮民族复兴之路”“让人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文之光照亮社会进步之路”“让人文之光照亮公众生活之路”并列论述，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结构整饬，同中有异。三个分论点涉及的层面，从“民族复兴”到“社会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进步”，再到“公众生活”，贴近当代生活，匠心独具，思维缜密。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46e9b011?pid=7aa1cb87f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主题阅读二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5#b916a8efd?sp=1&amp;pid=d46e9b011&amp;color=0,0,0&amp;vtp=1&amp;bbb=1&amp;hb=1"/>
              <p:cNvSpPr/>
              <p:nvPr/>
            </p:nvSpPr>
            <p:spPr>
              <a:xfrm>
                <a:off x="612648" y="1174454"/>
                <a:ext cx="10963656" cy="518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诸子百家各有其妙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雷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铎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三教的区别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前一篇文章说到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儒家是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修身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治世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平天下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治世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正心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独善其身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兼济天下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道家是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养生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遁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穷万物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治身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炼心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穷尽变化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天道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释家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佛家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见性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救世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通万有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缘起性空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治心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明心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佛道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①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儒家比较注重社会的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游戏规则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道家比较注重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游戏技巧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释家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比较注重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大智慧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式的内在修养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3" name="P_5#b916a8efd?sp=1&amp;pid=d46e9b01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74454"/>
                <a:ext cx="10963656" cy="5181600"/>
              </a:xfrm>
              <a:prstGeom prst="rect">
                <a:avLst/>
              </a:prstGeom>
              <a:blipFill rotWithShape="1">
                <a:blip r:embed="rId1"/>
                <a:stretch>
                  <a:fillRect l="-5" t="-7" r="-727" b="-12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b916a8efd?sp=1&amp;pid=d46e9b011&amp;color=0,0,0&amp;vtp=1&amp;bbb=1&amp;hb=1"/>
              <p:cNvSpPr/>
              <p:nvPr/>
            </p:nvSpPr>
            <p:spPr>
              <a:xfrm>
                <a:off x="612648" y="468000"/>
                <a:ext cx="10963656" cy="518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三教九家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除了儒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还有许多重要的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即春秋战国 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诸子百家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中的一些主要学术派别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例如法家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名家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墨家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纵横家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杂家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农家等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先说法家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法家主要是主张富国强兵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严刑峻法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它的代表人物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是管仲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子产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商鞅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慎到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韩非子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历史上某时期重法轻儒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把儒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家当成法家的死对头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当时重点推商鞅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商鞅变法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变什么法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？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就是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要做到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严刑峻法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和儒家的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怀仁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正好相反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②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法家认为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为了让天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下不乱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一定要用严刑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要用很严格的法律才能够治理好国家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2" name="P_5#b916a8efd?sp=1&amp;pid=d46e9b01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181600"/>
              </a:xfrm>
              <a:prstGeom prst="rect">
                <a:avLst/>
              </a:prstGeom>
              <a:blipFill rotWithShape="1">
                <a:blip r:embed="rId1"/>
                <a:stretch>
                  <a:fillRect l="-5" r="-1087" b="-12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b916a8efd?sp=1&amp;pid=d46e9b011&amp;color=0,0,0&amp;vtp=1&amp;bbb=1&amp;hb=1"/>
              <p:cNvSpPr/>
              <p:nvPr/>
            </p:nvSpPr>
            <p:spPr>
              <a:xfrm>
                <a:off x="612648" y="468000"/>
                <a:ext cx="10963656" cy="622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再说名家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名家又叫作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刑名家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名家的主要人物是一帮辩论学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它的代表人物公孙龙的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白马非马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论非常有名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在逻辑学上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那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些西方的哲学家到现在都在研究我国几千年前的名家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名家认为所有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的名字都有与其对应的事物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比如我们讲的杯子的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杯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没有具体所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指的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杯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是不存在的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要么叫绿杯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白杯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要么叫陶杯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铜杯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铁杯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金杯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银杯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……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离开了这些具体的杯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没有一个叫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杯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的东西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③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&gt;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同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世界上没有一个虚拟存在的人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要么是男人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要么是女人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要么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是中国人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要么是英国人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……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总之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这个人肯定是一个有具体属性的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这就是现在西方非常注重的中国的学派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它创立了一个有严格逻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辑学意义的古代学派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2" name="P_5#b916a8efd?sp=1&amp;pid=d46e9b01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6223000"/>
              </a:xfrm>
              <a:prstGeom prst="rect">
                <a:avLst/>
              </a:prstGeom>
              <a:blipFill rotWithShape="1">
                <a:blip r:embed="rId1"/>
                <a:stretch>
                  <a:fillRect l="-5" r="-1087" b="-10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b916a8efd?sp=1&amp;pid=d46e9b011&amp;color=0,0,0&amp;vtp=1&amp;bbb=1&amp;hb=1"/>
              <p:cNvSpPr/>
              <p:nvPr/>
            </p:nvSpPr>
            <p:spPr>
              <a:xfrm>
                <a:off x="612648" y="468000"/>
                <a:ext cx="10963656" cy="5829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第三说墨家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墨家的代表人物墨子主张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非攻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同时又主张做好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像我们现在的学雷锋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自苦利人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自己要苦一点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要有利于别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而且还提倡勇士精神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就是为了天下不惜赴汤蹈火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后来它的末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就是他的那些不太懂墨子学问的弟子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就变成游侠帮派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到处去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帮人家打架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做好事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他的出发点非常好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但是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此后墨家就没有什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么太有出息的人物了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第四说纵横家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《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韩非子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》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说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：“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纵者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合众弱以攻一强也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横者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事一强以攻众弱也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。”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④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严格地说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纵横家的老祖宗是鬼谷子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但是出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面的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在前台的是他的弟子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一纵一横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  <a:sym typeface="+mn-ea"/>
                  </a:rPr>
                  <a:t>的两个伟大的外交家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  <a:sym typeface="+mn-ea"/>
                  </a:rPr>
                  <a:t>，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2" name="P_5#b916a8efd?sp=1&amp;pid=d46e9b01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829300"/>
              </a:xfrm>
              <a:prstGeom prst="rect">
                <a:avLst/>
              </a:prstGeom>
              <a:blipFill rotWithShape="1">
                <a:blip r:embed="rId1"/>
                <a:stretch>
                  <a:fillRect l="-5" r="-2888" b="-2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b916a8efd?sp=1&amp;pid=d46e9b011&amp;color=0,0,0&amp;vtp=1&amp;bbb=1&amp;hb=1"/>
              <p:cNvSpPr/>
              <p:nvPr/>
            </p:nvSpPr>
            <p:spPr>
              <a:xfrm>
                <a:off x="612648" y="468000"/>
                <a:ext cx="10963656" cy="518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即苏秦和张仪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苏秦把较弱的六国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合纵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组成统一战线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抵御强秦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的侵略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这条战线在当时的中国地图上显示为竖线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张仪拆散苏秦的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六国联盟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组成地图上的横线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由西向东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让六国联合起来去跟秦国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讲和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这样一纵一横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就称为纵横家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纵横家总的来说是朝秦暮楚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u="wavy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反复无常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没有一定的政治信仰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是一些政略家或战略家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⑤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第五说杂家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杂家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采儒墨之善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撮名法之要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它把儒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法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名四家学说都集合在一起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所以叫杂家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主要作品是吕不韦及其门客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2" name="P_5#b916a8efd?sp=1&amp;pid=d46e9b01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181600"/>
              </a:xfrm>
              <a:prstGeom prst="rect">
                <a:avLst/>
              </a:prstGeom>
              <a:blipFill rotWithShape="1">
                <a:blip r:embed="rId1"/>
                <a:stretch>
                  <a:fillRect l="-5" r="-1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b916a8efd?sp=1&amp;pid=d46e9b011&amp;color=0,0,0&amp;vtp=1&amp;bbb=1&amp;hb=1"/>
              <p:cNvSpPr/>
              <p:nvPr/>
            </p:nvSpPr>
            <p:spPr>
              <a:xfrm>
                <a:off x="612648" y="468000"/>
                <a:ext cx="10963656" cy="5829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创作的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吕氏春秋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》，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还有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淮南子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》《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尸子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》。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杂家就是一个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拼盘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endParaRPr lang="en-US" altLang="zh-CN" sz="2800" b="0" i="0" u="wavy" dirty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既有鹅脚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鹅肝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也有鹅肾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鹅肠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这样拼起来就成了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杂家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⑥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最后说说农家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农家比较单纯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主要是倡导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君臣并耕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”“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播百谷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勤农桑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以足衣食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⑦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农家的精神偶像是神农氏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代表人物有许行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许行是战国时期楚国人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大概与孟子生活在同一时期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当时他的学生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有几十人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产生了一定影响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各家之间的不同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前人有个简单的概括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叫作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农流务本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墨流备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名流责实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法流辅制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即农家以农为本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墨家对治理社会有帮助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2" name="P_5#b916a8efd?sp=1&amp;pid=d46e9b01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829300"/>
              </a:xfrm>
              <a:prstGeom prst="rect">
                <a:avLst/>
              </a:prstGeom>
              <a:blipFill rotWithShape="1">
                <a:blip r:embed="rId1"/>
                <a:stretch>
                  <a:fillRect l="-5" r="-43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b916a8efd?sp=1&amp;pid=d46e9b011&amp;color=0,0,0&amp;vtp=1&amp;bbb=1&amp;hb=1"/>
              <p:cNvSpPr/>
              <p:nvPr/>
            </p:nvSpPr>
            <p:spPr>
              <a:xfrm>
                <a:off x="612648" y="468000"/>
                <a:ext cx="10963656" cy="323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名家通过表面的一些名字追踪事实本身是什么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实事求是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法家能帮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助建立一个比较完善的制度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诸子百家各有各的妙处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这也是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中国国学博大精深的原因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我们现在要真正弄懂一家都很难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何况是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百家呢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？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⑧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endParaRPr lang="en-US" altLang="zh-CN" sz="2800" dirty="0"/>
              </a:p>
              <a:p>
                <a:pPr algn="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有删改）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5#b916a8efd?sp=1&amp;pid=d46e9b01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3238500"/>
              </a:xfrm>
              <a:prstGeom prst="rect">
                <a:avLst/>
              </a:prstGeom>
              <a:blipFill rotWithShape="1">
                <a:blip r:embed="rId1"/>
                <a:stretch>
                  <a:fillRect l="-5" r="-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063f1d62.fixed?pid=c9374e7b1&amp;color=0,173,163&amp;vtp=1&amp;bbb=1"/>
          <p:cNvSpPr/>
          <p:nvPr/>
        </p:nvSpPr>
        <p:spPr>
          <a:xfrm>
            <a:off x="877824" y="2624328"/>
            <a:ext cx="10981944" cy="72237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第二单元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中华传统文化经典研习——百家争鸣</a:t>
            </a:r>
            <a:endParaRPr lang="en-US" altLang="zh-CN" sz="4000" dirty="0"/>
          </a:p>
        </p:txBody>
      </p:sp>
      <p:sp>
        <p:nvSpPr>
          <p:cNvPr id="3" name="C_2#d063f1d62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d063f1d62.fixed?pid=c9374e7b1&amp;color=0,173,163&amp;vtp=1&amp;bbb=1"/>
          <p:cNvSpPr/>
          <p:nvPr/>
        </p:nvSpPr>
        <p:spPr>
          <a:xfrm>
            <a:off x="877824" y="3493008"/>
            <a:ext cx="10981944" cy="104190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34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单元主题阅读·百家争鸣</a:t>
            </a:r>
            <a:endParaRPr lang="en-US" altLang="zh-CN" sz="338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7be1c747?pid=d46e9b011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写作宝典</a:t>
            </a:r>
            <a:endParaRPr lang="en-US" altLang="zh-CN" sz="3000" dirty="0"/>
          </a:p>
        </p:txBody>
      </p:sp>
      <p:sp>
        <p:nvSpPr>
          <p:cNvPr id="3" name="P_6_BD#80f0af98a?pid=17be1c747&amp;color=0,0,0&amp;vtp=1&amp;bbb=1&amp;hb=1"/>
          <p:cNvSpPr/>
          <p:nvPr/>
        </p:nvSpPr>
        <p:spPr>
          <a:xfrm>
            <a:off x="612648" y="1130379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①文章第一段通过列举儒家、道家、释家的核心思想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指出了三教的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区别。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②运用设问的句式，指出了商鞅变法的内容、法家与儒家的不同。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③通过举“杯”的例子，揭示了名家的逻辑思想。这种思想在逻辑学上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具有重要意义。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④引用《韩非子》中的话对“纵横”进行解释，使读者能更好地了解“纵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横”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的意思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0f0af98a?sp=1&amp;pid=17be1c747&amp;color=0,0,0&amp;vtp=1&amp;bt=1&amp;bbb=1&amp;hb=1"/>
          <p:cNvSpPr/>
          <p:nvPr/>
        </p:nvSpPr>
        <p:spPr>
          <a:xfrm>
            <a:off x="612648" y="466344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⑤运用“朝秦暮楚”“反复无常”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等带有贬义色彩的词语对纵横家进行评价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虽然有些夸张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但也反映了纵横家善于根据形势变化调整策略的特点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⑥运用比喻手法，生动地描述了杂家融合各家、多元的特点。这种包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容性和多样性使其具有独特的魅力。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⑦准确概括出农家注重农业生产，强调君臣与民众共同参与劳动，以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实现自给自足和社会稳定的核心理念。这种思想体现了农家对农业生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产和社会秩序的深刻认识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6_BD.1_1#0c976c1a7?pid=17be1c747&amp;color=0,0,0&amp;vtp=1&amp;bbb=1"/>
          <p:cNvSpPr/>
          <p:nvPr/>
        </p:nvSpPr>
        <p:spPr>
          <a:xfrm>
            <a:off x="612648" y="5006414"/>
            <a:ext cx="10963656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⑧请分析这两句话的表达特点。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2_1#0c976c1a7?pid=17be1c747&amp;color=0,0,0&amp;mp=1&amp;vtp=1&amp;bt=1&amp;bbb=1&amp;hb=1"/>
          <p:cNvSpPr/>
          <p:nvPr/>
        </p:nvSpPr>
        <p:spPr>
          <a:xfrm>
            <a:off x="612648" y="46800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这两句话极具概括性和感染力。通过“各有各的妙处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smtClean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高度概括</a:t>
            </a:r>
            <a:endParaRPr lang="en-US" altLang="zh-CN" sz="2800" b="0" i="0" smtClean="0">
              <a:solidFill>
                <a:srgbClr val="FF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了诸子百家的思想精髓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，随后以“博大精深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smtClean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强调中国国学的深度与广</a:t>
            </a:r>
            <a:endParaRPr lang="en-US" altLang="zh-CN" sz="2800" b="0" i="0" smtClean="0">
              <a:solidFill>
                <a:srgbClr val="FF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。结尾处的感慨“我们现在要真正弄懂一家都很难，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何况是百家呢</a:t>
            </a:r>
            <a:r>
              <a:rPr lang="en-US" altLang="zh-CN" sz="2800" b="0" i="0" smtClean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？”</a:t>
            </a:r>
            <a:endParaRPr lang="en-US" altLang="zh-CN" sz="2800" b="0" i="0" smtClean="0">
              <a:solidFill>
                <a:srgbClr val="FF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则增添了文章的感染力和思考价值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d9e437b7?sp=1&amp;pid=17be1c747&amp;color=0,0,0&amp;vtp=1&amp;bt=1&amp;bb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阅读鉴赏</a:t>
            </a:r>
            <a:endParaRPr lang="en-US" altLang="zh-CN" sz="2800" b="1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这篇文章深入浅出地阐述了中国古代儒、道、释及法、名、墨、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纵横、杂、农诸家学派的核心思想与特点，展现了中华文化的多元与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包容。文章逻辑清晰，论述严谨，语言生动，既让读者领略了古代智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慧的魅力，又激发了读者对国学深入探索的兴趣，是了解中国古代思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想文化的佳作。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e2150c81?pid=7aa1cb87f&amp;color=0,0,0&amp;vtp=1&amp;bt=1&amp;bbb=1"/>
          <p:cNvSpPr/>
          <p:nvPr/>
        </p:nvSpPr>
        <p:spPr>
          <a:xfrm>
            <a:off x="612648" y="466345"/>
            <a:ext cx="10963656" cy="6827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主题阅读三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5#ceb8f2fae?sp=1&amp;pid=ee2150c81&amp;color=0,0,0&amp;vtp=1&amp;bbb=1&amp;hb=1"/>
              <p:cNvSpPr/>
              <p:nvPr/>
            </p:nvSpPr>
            <p:spPr>
              <a:xfrm>
                <a:off x="612648" y="1134322"/>
                <a:ext cx="10963656" cy="548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推动中华优秀传统文化融入生活</a:t>
                </a:r>
                <a:endParaRPr lang="en-US" altLang="zh-CN" sz="2800" dirty="0"/>
              </a:p>
              <a:p>
                <a:pPr algn="ctr" latinLnBrk="1">
                  <a:lnSpc>
                    <a:spcPts val="48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王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朱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萍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kern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习近平总书记强调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，“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中国式现代化离不开优秀传统文化的继承和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弘扬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①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继承和弘扬中华优秀传统文化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把历经沧桑留下的中华文明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瑰宝呵护好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弘扬好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发展好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推动中华优秀传统文化创造性转化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创新性发展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是推进中国式现代化的内在要求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继承和弘扬中华优秀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传统文化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更好地赓续中华文脉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重在找准切口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找到落点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在实践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不少地方和部门创新形式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丰富载体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推动中华优秀传统文化融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入生活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更好地继承和弘扬了中华优秀传统文化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3" name="P_5#ceb8f2fae?sp=1&amp;pid=ee2150c8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34322"/>
                <a:ext cx="10963656" cy="5486400"/>
              </a:xfrm>
              <a:prstGeom prst="rect">
                <a:avLst/>
              </a:prstGeom>
              <a:blipFill rotWithShape="1">
                <a:blip r:embed="rId1"/>
                <a:stretch>
                  <a:fillRect l="-5" t="-4" r="2" b="-116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ceb8f2fae?sp=1&amp;pid=ee2150c81&amp;color=0,0,0&amp;vtp=1&amp;bbb=1&amp;hb=1"/>
              <p:cNvSpPr/>
              <p:nvPr/>
            </p:nvSpPr>
            <p:spPr>
              <a:xfrm>
                <a:off x="612648" y="468000"/>
                <a:ext cx="10963656" cy="5829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通过弘扬传统节日文化将优秀传统文化融入日常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传统节日集中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体现了中华民族的价值观念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伦理道德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行为规范等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是继承和弘扬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中华优秀传统文化的重要形式和载体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②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大力弘扬传统节日文化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将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蕴含其中的民俗文化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民族精神以现代化的方式呈现出来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传播开来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使之更好融入日常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贴近生活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是继承和弘扬中华优秀传统文化的重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要方式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。2024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12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春节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——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中国人庆祝传统新年的社会实践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列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入联合国教科文组织人类非物质文化遗产代表作名录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春节申遗成功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再一次向世界彰显了中华文化蕴含的价值观念和文明理念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③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&gt;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新时代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我国高度重视对传统节日文化的赓续与传承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  <a:sym typeface="+mn-ea"/>
                  </a:rPr>
                  <a:t>不少地方和部门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2" name="P_5#ceb8f2fae?sp=1&amp;pid=ee2150c8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829300"/>
              </a:xfrm>
              <a:prstGeom prst="rect">
                <a:avLst/>
              </a:prstGeom>
              <a:blipFill rotWithShape="1">
                <a:blip r:embed="rId1"/>
                <a:stretch>
                  <a:fillRect l="-5" r="-1446" b="-2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ceb8f2fae?sp=1&amp;pid=ee2150c81&amp;color=0,0,0&amp;vtp=1&amp;bbb=1&amp;hb=1"/>
              <p:cNvSpPr/>
              <p:nvPr/>
            </p:nvSpPr>
            <p:spPr>
              <a:xfrm>
                <a:off x="612648" y="468000"/>
                <a:ext cx="10963656" cy="5829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将传统节日的文化内涵与现代信息技术有机结合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为人民群众带来既熟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悉亲切又具有新鲜感的节日体验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例如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北京故宫博物院推出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紫禁城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里过大年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”“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紫禁城上元之夜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等活动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呈现昔日宫廷节日景象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让传统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节日文化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活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起来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④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通过文物活化与利用让优秀传统文化焕发新生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文物作为中华文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化的实体见证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承载着民族的智慧结晶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审美追求和精神特质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是连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接过去与未来的桥梁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纽带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⑤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继承和弘扬中华优秀传统文化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要大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力推进文物活化利用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深入挖掘文物资源的精神内涵和时代价值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让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沉睡在库房或展柜中的文物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起来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吸引更多观众走进博物馆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感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2" name="P_5#ceb8f2fae?sp=1&amp;pid=ee2150c8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829300"/>
              </a:xfrm>
              <a:prstGeom prst="rect">
                <a:avLst/>
              </a:prstGeom>
              <a:blipFill rotWithShape="1">
                <a:blip r:embed="rId1"/>
                <a:stretch>
                  <a:fillRect l="-5" r="-1446" b="-109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ceb8f2fae?sp=1&amp;pid=ee2150c81&amp;color=0,0,0&amp;vtp=1&amp;bbb=1&amp;hb=1"/>
              <p:cNvSpPr/>
              <p:nvPr/>
            </p:nvSpPr>
            <p:spPr>
              <a:xfrm>
                <a:off x="612648" y="468000"/>
                <a:ext cx="10963656" cy="518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知中华优秀传统文化的历史脉搏和深厚积淀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在这方面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不少地方积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极创新方式和手段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推出一系列富有创意的文化产品和服务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例如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陕西历史博物馆利用数字技术复原古代场景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让参观者穿越时空感受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古人的生产生活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敦煌研究院通过数字化手段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让世界各地的观众得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以近距离观赏莫高窟壁画的精美细节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⑥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&gt;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通过直播讲解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虚拟展览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在线互动等形式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文物不再是冰冷的展品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而成为有温度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有故事的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文化使者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⑦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&gt;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传递并彰显着中华文明博大精深的文化内涵和旺盛持久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的生机与活力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2" name="P_5#ceb8f2fae?sp=1&amp;pid=ee2150c8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181600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12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ceb8f2fae?sp=1&amp;pid=ee2150c81&amp;color=0,0,0&amp;vtp=1&amp;bbb=1&amp;hb=1"/>
              <p:cNvSpPr/>
              <p:nvPr/>
            </p:nvSpPr>
            <p:spPr>
              <a:xfrm>
                <a:off x="612648" y="468000"/>
                <a:ext cx="10963656" cy="6248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通过诵读研习古籍经典让优秀传统文化启智润心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古籍经典蕴含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着中华民族深邃独特的哲学思想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人文精神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价值观念和道德规范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是滋润心灵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启迪智慧的不竭源泉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一些地方大力提倡和推广经典诵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读研习活动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不断提升社会公众的整体文化素养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一些学校将经典诵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读纳入日常教学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通过经典诵读比赛等形式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让中华文脉在学生心灵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深处落地生根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⑧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在社会层面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各类经典诵读节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诗词大会等活动推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动形成了全社会学习经典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热爱经典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传承经典的良好氛围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当前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经典诵读研习与现代科技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艺术创作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社会实践等紧密结合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产生了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一大批富有创意的文化成果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例如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一些文化机构开发推出经典研读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的智能化应用服务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在视觉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听觉的沉浸式体验中传递古籍经典的文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字美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韵律美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加深了受众对古籍经典思想内容的认知理解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algn="r" latinLnBrk="1">
                  <a:lnSpc>
                    <a:spcPts val="4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有删改）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5#ceb8f2fae?sp=1&amp;pid=ee2150c8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6248400"/>
              </a:xfrm>
              <a:prstGeom prst="rect">
                <a:avLst/>
              </a:prstGeom>
              <a:blipFill rotWithShape="1">
                <a:blip r:embed="rId1"/>
                <a:stretch>
                  <a:fillRect l="-5" r="-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bb7a12fd?pid=ee2150c81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写作宝典</a:t>
            </a:r>
            <a:endParaRPr lang="en-US" altLang="zh-CN" sz="3000" dirty="0"/>
          </a:p>
        </p:txBody>
      </p:sp>
      <p:sp>
        <p:nvSpPr>
          <p:cNvPr id="3" name="P_6_BD#3cc4e7b5c?pid=0bb7a12fd&amp;color=0,0,0&amp;vtp=1&amp;bbb=1"/>
          <p:cNvSpPr/>
          <p:nvPr/>
        </p:nvSpPr>
        <p:spPr>
          <a:xfrm>
            <a:off x="612648" y="1130379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①开头即引用习近平总书记的讲话，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增强了文章的权威性和说服力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②运用概括性语言，准确描述了传统节日的文化价值，强调了传统节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日在文化传承中的重要作用。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③通过春节申遗成功的具体事例来支撑论点，增强了文章的说服力。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④通过举例体现对传统节日文化的弘扬。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⑤运用比喻手法，将文物比作桥梁、纽带，形象生动，强调了文物在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文化传承中的重要作用和价值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d1265d30?pid=d063f1d62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主题解读</a:t>
            </a:r>
            <a:endParaRPr lang="en-US" altLang="zh-CN" sz="3200" dirty="0"/>
          </a:p>
        </p:txBody>
      </p:sp>
      <p:sp>
        <p:nvSpPr>
          <p:cNvPr id="3" name="P_4_BD#f61baeb6e?pid=0d1265d30&amp;color=0,0,0&amp;vtp=1&amp;bbb=1&amp;hb=1"/>
          <p:cNvSpPr/>
          <p:nvPr/>
        </p:nvSpPr>
        <p:spPr>
          <a:xfrm>
            <a:off x="612648" y="954024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百家争鸣是中国学术文化、思想道德发展史上的重要阶段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奠定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了中国思想文化发展的基础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。各家之间互相辩驳，互相影响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互相取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长补短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，有力地促进了思想文化的发展。通过学习本单元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我们感受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到了先秦时期百家争鸣的盛况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领会到了先秦诸子对社会人生的洞察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认识到先贤的智慧学说深刻地影响了中国人民的行为方式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思维方式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乃至情感方式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，也明白了很多立身处世的道理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身为中华传统文化的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继承者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，我们应加深对传统文化的认识，弘扬中华优秀传统文化。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cc4e7b5c?sp=1&amp;pid=0bb7a12fd&amp;color=0,0,0&amp;vtp=1&amp;bt=1&amp;bbb=1"/>
          <p:cNvSpPr/>
          <p:nvPr/>
        </p:nvSpPr>
        <p:spPr>
          <a:xfrm>
            <a:off x="612648" y="466344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通过具体事例来展示文物活化与文化传承的创新方式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⑦运用对比手法，将“冰冷的展品”与“有温度、有故事的文化使者”进行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对比，增强了语言的感染力。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⑧通过具体的重视经典诵读的事例来支持论点，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增强了文章的说服力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cc4e7b5c?sp=1&amp;pid=0bb7a12fd&amp;color=0,0,0&amp;mp=1&amp;vtp=1&amp;bt=1&amp;bbb=1"/>
          <p:cNvSpPr/>
          <p:nvPr/>
        </p:nvSpPr>
        <p:spPr>
          <a:xfrm>
            <a:off x="612648" y="468000"/>
            <a:ext cx="10963656" cy="5829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阅读鉴赏</a:t>
            </a:r>
            <a:endParaRPr lang="en-US" altLang="zh-CN" sz="2800" b="1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文章深刻阐述了中华优秀传统文化在推进中国式现代化中的不可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替代的作用。文章通过弘扬传统节日文化、文物活化利用、诵读研习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古籍经典三个方面，生动展示了中华优秀传统文化在现代社会的传承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与创新。传统节日文化的弘扬，不仅让世界再次领略到中华文化的魅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力，也增强了民族自豪感和文化自信。文物活化利用，让沉睡的历史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文物焕发出新的生机，成为连接过去与未来的桥梁、纽带。古籍经典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的诵读研习，则让中华文脉在我们心灵深处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生根发芽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。文章内容丰富，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思想深刻，展现了中华文化的博大精深和时代价值。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fad8266d?pid=d063f1d62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主题积累</a:t>
            </a:r>
            <a:endParaRPr lang="en-US" altLang="zh-CN" sz="3200" dirty="0"/>
          </a:p>
        </p:txBody>
      </p:sp>
      <p:sp>
        <p:nvSpPr>
          <p:cNvPr id="3" name="C_4_BD#9eeefcbca?pid=efad8266d&amp;color=0,0,0&amp;vtp=1&amp;bbb=1"/>
          <p:cNvSpPr/>
          <p:nvPr/>
        </p:nvSpPr>
        <p:spPr>
          <a:xfrm>
            <a:off x="612648" y="95402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一、积累格言</a:t>
            </a:r>
            <a:endParaRPr lang="en-US" altLang="zh-CN" sz="3200" dirty="0"/>
          </a:p>
        </p:txBody>
      </p:sp>
      <p:sp>
        <p:nvSpPr>
          <p:cNvPr id="4" name="P_5_BD#e4d08fdc2?sp=1&amp;pid=9eeefcbca&amp;color=0,0,0&amp;vtp=1&amp;bbb=1&amp;hb=1"/>
          <p:cNvSpPr/>
          <p:nvPr/>
        </p:nvSpPr>
        <p:spPr>
          <a:xfrm>
            <a:off x="612648" y="1658578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从孔夫子到孙中山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我们应当给以总结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承继这一份珍贵的遗产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。—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—毛泽东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2.《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老子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民主之治之所用也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。——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严复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algn="l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3.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庄子眼极冷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心肠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眼冷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故是非不管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心肠热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故感慨万端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。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algn="l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虽知无用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而未能忘情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到底是热肠挂住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虽不能忘情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而终不下手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algn="l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到底是冷眼看穿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。——胡文英</a:t>
            </a:r>
            <a:endParaRPr lang="en-US" altLang="zh-CN" sz="2800">
              <a:solidFill>
                <a:prstClr val="black"/>
              </a:solidFill>
            </a:endParaRPr>
          </a:p>
          <a:p>
            <a:pPr algn="l" latinLnBrk="1">
              <a:lnSpc>
                <a:spcPts val="5100"/>
              </a:lnSpc>
            </a:pP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4d08fdc2?sp=1&amp;pid=9eeefcbca&amp;color=0,0,0&amp;vtp=1&amp;bt=1&amp;bb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vl="0" algn="l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墨子服役者百八十人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皆可使赴火蹈刃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死不还踵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。——《淮南子》</a:t>
            </a:r>
            <a:endParaRPr lang="en-US" altLang="zh-CN" sz="2800">
              <a:solidFill>
                <a:prstClr val="black"/>
              </a:solidFill>
            </a:endParaRPr>
          </a:p>
          <a:p>
            <a:pPr lvl="0" algn="l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自有生民以来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未有孔子也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。——《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孟子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endParaRPr lang="en-US" altLang="zh-CN" sz="280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6.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不侈于后世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不靡于万物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不晖于数度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以绳墨自矫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而备世之急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古之道术有在于是者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……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墨子真天下之好也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将求之不得也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虽枯槁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不舍也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才士也夫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！——《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庄子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》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c69377f9?pid=efad8266d&amp;color=0,0,0&amp;vtp=1&amp;bt=1&amp;bbb=1"/>
          <p:cNvSpPr/>
          <p:nvPr/>
        </p:nvSpPr>
        <p:spPr>
          <a:xfrm>
            <a:off x="612648" y="466344"/>
            <a:ext cx="10963656" cy="7315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二、积累事例</a:t>
            </a:r>
            <a:endParaRPr lang="en-US" altLang="zh-CN" sz="3200" dirty="0"/>
          </a:p>
        </p:txBody>
      </p:sp>
      <p:sp>
        <p:nvSpPr>
          <p:cNvPr id="3" name="P_5#cc80bad6c?sp=1&amp;pid=7c69377f9&amp;color=0,0,0&amp;vtp=1&amp;bbb=1"/>
          <p:cNvSpPr/>
          <p:nvPr/>
        </p:nvSpPr>
        <p:spPr>
          <a:xfrm>
            <a:off x="612648" y="117445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孟子</a:t>
            </a:r>
            <a:endParaRPr lang="en-US" altLang="zh-CN" sz="2800" b="1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作为一代儒家宗师的孟子并没有走远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他是解读不尽的文化宝藏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穿越时空依然能给后人启迪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给后人震撼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！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这是一个饱经忧患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心怀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天下的孟子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生于乱世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勇于济世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游于列国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长途跋涉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晓之以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苦口婆心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他奔走在游说的路上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执着而坚定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坦率而真诚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这是一个满怀智慧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为民呼号的孟子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民生的艰辛与百姓的困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苦触动着他的心灵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他重视民心的向背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深谙人民与天下的载舟覆舟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关系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他向往理想社会图景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规劝统治者安定人民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关注民生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c80bad6c?sp=1&amp;pid=7c69377f9&amp;color=0,0,0&amp;vtp=1&amp;bbb=1&amp;h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这是一个气节超然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卓然出众的孟子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呼唤高尚人格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孟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不变的主题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追求气节超然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是孟子永恒的底色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注重人格修养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是孟子真挚的宣言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c80bad6c?sp=1&amp;pid=7c69377f9&amp;color=0,0,0&amp;vtp=1&amp;bt=1&amp;bb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墨子</a:t>
            </a:r>
            <a:endParaRPr lang="en-US" altLang="zh-CN" sz="2800" b="1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瓮牗绳枢之中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他创立出一个清流学派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门徒遍布天下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纵横捭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阖之际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他审视着好战的诸侯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兼爱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非攻之论辩振聋发聩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他褴褛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了衣衫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枯槁了面容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把兼爱之根深深种下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他嘶哑了喉咙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粗糙了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双手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把百姓利益高高举起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社稷千秋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祖宗百世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发黄的史页上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赫然写着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墨翟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的名字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他主张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兼爱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也就是抛却自私之心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爱他人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就像爱自己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墨子一生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为国为民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鞠躬尽瘁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死而后已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此之谓侠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之大者也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fc1e3114?pid=d063f1d62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主题思考</a:t>
            </a:r>
            <a:endParaRPr lang="en-US" altLang="zh-CN" sz="3200" dirty="0"/>
          </a:p>
        </p:txBody>
      </p:sp>
      <p:sp>
        <p:nvSpPr>
          <p:cNvPr id="3" name="QB_4_BD.5_1#156ef2aec?pid=2fc1e3114&amp;color=0,0,0&amp;vtp=1&amp;bbb=1&amp;hb=1&amp;hltap=1"/>
          <p:cNvSpPr/>
          <p:nvPr/>
        </p:nvSpPr>
        <p:spPr>
          <a:xfrm>
            <a:off x="612648" y="95402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先秦诸子对国家、对社会、对你有哪些影响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你对他们及其作品有什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么看法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？你在学习先秦诸子经典的过程中有什么感悟和联想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请根据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自己的认识写一段话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，不超过300字。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4_AN.6_1#156ef2aec?pid=2fc1e3114&amp;color=0,0,0&amp;vtp=1&amp;bbb=1&amp;hb=1&amp;hla=1"/>
          <p:cNvSpPr/>
          <p:nvPr/>
        </p:nvSpPr>
        <p:spPr>
          <a:xfrm>
            <a:off x="612648" y="2861564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示例）春秋战国时期，礼崩乐坏，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诸子百家都在探索病源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都为这个社会开出了自己的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“药方”。“药方”不尽相同，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甚至相互矛盾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先人们以天下为己任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，深刻思考，不断实践，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他们努力变革的精神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值得我们学习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。儒家追求仁爱，追求礼乐；墨家追求兼爱，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追求平等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道家追求自由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，追求无为；法家追求公正，追求制度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百家经典汇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6_1#156ef2aec?pid=2fc1e3114&amp;color=0,0,0&amp;vtp=1&amp;bbb=1&amp;hb=1&amp;hltap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4_AN.5_1#156ef2aec?pid=2fc1e3114&amp;color=0,0,0&amp;vtp=1&amp;bbb=1&amp;hb=1&amp;hla=1"/>
          <p:cNvSpPr/>
          <p:nvPr/>
        </p:nvSpPr>
        <p:spPr>
          <a:xfrm>
            <a:off x="612648" y="4426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成了民族精神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，在当今时代，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它们仍以不同的形式影响着人们的行为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森林火灾前线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，消防战士所展现的“大仁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国际援助充满人道主义的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兼爱”，都是民族精神的不同体现。经典的魅力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不仅在于语言文字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的优美精练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，更在于当中耐人寻味的内涵。文脉不绝，信念永存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一代代的传承中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，刚毅、不屈、自强、向上等民族精神不断融合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秦诸子经典塑造了当代的中国精神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中国精神因经典的底蕴而更具魅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aa1cb87f?pid=d063f1d62&amp;color=0,173,163&amp;vtp=1&amp;bt=1&amp;bbb=1"/>
          <p:cNvSpPr/>
          <p:nvPr/>
        </p:nvSpPr>
        <p:spPr>
          <a:xfrm>
            <a:off x="612648" y="466344"/>
            <a:ext cx="10963656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主题阅读</a:t>
            </a:r>
            <a:endParaRPr lang="en-US" altLang="zh-CN" sz="3200" dirty="0"/>
          </a:p>
        </p:txBody>
      </p:sp>
      <p:sp>
        <p:nvSpPr>
          <p:cNvPr id="3" name="C_4_BD#cb752a101?pid=7aa1cb87f&amp;color=0,0,0&amp;vtp=1&amp;bbb=1"/>
          <p:cNvSpPr/>
          <p:nvPr/>
        </p:nvSpPr>
        <p:spPr>
          <a:xfrm>
            <a:off x="612648" y="954024"/>
            <a:ext cx="10963656" cy="67786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主题阅读一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5#a67d22f83?sp=1&amp;pid=cb752a101&amp;color=0,0,0&amp;vtp=1&amp;bbb=1&amp;hb=1"/>
              <p:cNvSpPr/>
              <p:nvPr/>
            </p:nvSpPr>
            <p:spPr>
              <a:xfrm>
                <a:off x="612648" y="1623332"/>
                <a:ext cx="10963656" cy="4775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让人文之光照亮未来</a:t>
                </a:r>
                <a:endParaRPr lang="en-US" altLang="zh-CN" sz="2800" dirty="0"/>
              </a:p>
              <a:p>
                <a:pPr algn="ctr" latinLnBrk="1">
                  <a:lnSpc>
                    <a:spcPts val="47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赵应云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习近平总书记给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文史哲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编辑部全体编辑人员的回信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在社会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各界特别是社科界引起热烈反响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再次引发人们对哲学社会科学和人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文精神的关注与思考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①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kern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人文浸润科技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科技传播人文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②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科学与人文历来是相辅相成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相得益彰的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共同构筑起人类文明的大厦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做新时代的追梦人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既要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有对科学精神的追求与崇尚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也要有人文情怀的涵养与修为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4" name="P_5#a67d22f83?sp=1&amp;pid=cb752a10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623332"/>
                <a:ext cx="10963656" cy="4775200"/>
              </a:xfrm>
              <a:prstGeom prst="rect">
                <a:avLst/>
              </a:prstGeom>
              <a:blipFill rotWithShape="1">
                <a:blip r:embed="rId1"/>
                <a:stretch>
                  <a:fillRect l="-5" t="-6" r="2" b="-13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a67d22f83?sp=1&amp;pid=cb752a101&amp;color=0,0,0&amp;vtp=1&amp;bbb=1&amp;hb=1"/>
              <p:cNvSpPr/>
              <p:nvPr/>
            </p:nvSpPr>
            <p:spPr>
              <a:xfrm>
                <a:off x="612648" y="468000"/>
                <a:ext cx="10963656" cy="5829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让人文之光照亮民族复兴之路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一个国家的综合实力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离不开经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军事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科技等方面的硬实力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也离不开以国家凝聚力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民族创造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文化感召力等为重要内容的软实力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一个国家的发展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不能让民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族精神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国民素质缺位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而应兴民族之人文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启民众之精神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清华大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学的清华大礼堂有一块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人文日新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的牌匾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就是提醒人们要常怀人文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之心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③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人文思想之光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可以引导人们树立和坚持正确的历史观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民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族观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国家观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文化观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增强我们作为中国人的骨气和底气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并对民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族未来有更理性的把握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从而点燃实现梦想的激情与希望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特别是在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全球化背景下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实现民族复兴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更要弘扬人文精神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2" name="P_5#a67d22f83?sp=1&amp;pid=cb752a10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829300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2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a67d22f83?sp=1&amp;pid=cb752a101&amp;color=0,0,0&amp;vtp=1&amp;bbb=1&amp;hb=1"/>
              <p:cNvSpPr/>
              <p:nvPr/>
            </p:nvSpPr>
            <p:spPr>
              <a:xfrm>
                <a:off x="612648" y="468000"/>
                <a:ext cx="10963656" cy="5829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要加强对哲学和人文社会科学的研究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从历史和现实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理论和实践相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结合的角度深入阐释如何更好坚持中国道路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弘扬中国精神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凝聚中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国力量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让世界更全面地认识中国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了解中国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更深入地理解中华文明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让人文之光照亮社会进步之路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一部人类文明史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一方面记述着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科学技术创造的无数奇迹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另一方面也烙印着人文社会科学不断演进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的足迹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诸子百家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二十五史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人文之光烛照中华民族数千年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今天依旧给我们温暖和力量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两弹一星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元勋钱学森说过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，“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一个理性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的时代会在人类的进步发展中产生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在这个时代中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不仅是存在决定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意识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而且人类的高尚思想追求将影响世界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④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&gt;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建设一个如晨曦般澄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2" name="P_5#a67d22f83?sp=1&amp;pid=cb752a10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829300"/>
              </a:xfrm>
              <a:prstGeom prst="rect">
                <a:avLst/>
              </a:prstGeom>
              <a:blipFill rotWithShape="1">
                <a:blip r:embed="rId1"/>
                <a:stretch>
                  <a:fillRect l="-5" r="-4533" b="-109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a67d22f83?sp=1&amp;pid=cb752a101&amp;color=0,0,0&amp;vtp=1&amp;bbb=1&amp;hb=1"/>
              <p:cNvSpPr/>
              <p:nvPr/>
            </p:nvSpPr>
            <p:spPr>
              <a:xfrm>
                <a:off x="612648" y="468000"/>
                <a:ext cx="10963656" cy="5829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明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如日升般进步的社会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如果缺乏人文精神的滋养和引领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社会文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明将失去自己的内核和灵魂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⑤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从这个意义上说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加强人文教育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培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养人文精神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塑造民族品格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将直接影响社会进步的水平和文明发展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的程度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让人文之光照亮公众生活之路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古人云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，“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观乎人文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以化成天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下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⑥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人文精神可以启迪思想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陶冶情操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温润心灵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以文化人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文育人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可以带来认知社会的新视野和新境界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培养人文情怀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不仅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要读文史哲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更要培养一种对生命的热爱和尊重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对真理的探索和敬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对信仰的执着和坚定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新时代需要造就知识丰富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情操高尚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意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2" name="P_5#a67d22f83?sp=1&amp;pid=cb752a10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829300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109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a67d22f83?sp=1&amp;pid=cb752a101&amp;color=0,0,0&amp;vtp=1&amp;bbb=1&amp;hb=1"/>
              <p:cNvSpPr/>
              <p:nvPr/>
            </p:nvSpPr>
            <p:spPr>
              <a:xfrm>
                <a:off x="612648" y="468000"/>
                <a:ext cx="10963656" cy="6388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志坚定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素养深厚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人格健全的社会主义建设者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而不是只有物质生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缺乏精神生活的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单面人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让人文精神照进现实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并照亮每个人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的心灵世界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这也是人们对美好生活的向往和追求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6200"/>
                  </a:lnSpc>
                </a:pPr>
                <a:r>
                  <a:rPr lang="en-US" altLang="zh-CN" sz="2800" b="0" i="0" kern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习近平总书记深刻指出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，“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国家之魂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文以化之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文以铸之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”。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⑦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&gt;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人文精神是中华文化最醒目的标志之一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我们要深刻认识人文精神对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2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个人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对社会之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大用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对国家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对民族之</a:t>
                </a:r>
                <a:r>
                  <a:rPr lang="en-US" altLang="zh-CN" sz="2800" b="0" i="0" u="wavy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大用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⑧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&gt;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通过涵养人文精</a:t>
                </a:r>
                <a:endParaRPr lang="en-US" altLang="zh-CN" sz="2800" b="0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2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神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激发社会的活力和创造力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增强民族的凝聚力和向心力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⑨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&gt;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让人</a:t>
                </a:r>
                <a:endParaRPr lang="en-US" altLang="zh-CN" sz="2800" b="0" i="0" u="wavy" smtClean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200"/>
                  </a:lnSpc>
                </a:pP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文之光照亮复兴征程</a:t>
                </a:r>
                <a:r>
                  <a:rPr lang="en-US" altLang="zh-CN" sz="2800" b="0" i="0" u="wavy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u="wavy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照亮民族未来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⑩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algn="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有删改）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5#a67d22f83?sp=1&amp;pid=cb752a10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6388100"/>
              </a:xfrm>
              <a:prstGeom prst="rect">
                <a:avLst/>
              </a:prstGeom>
              <a:blipFill rotWithShape="1">
                <a:blip r:embed="rId1"/>
                <a:stretch>
                  <a:fillRect l="-5" r="-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2dea80a0?pid=cb752a101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写作宝典</a:t>
            </a:r>
            <a:endParaRPr lang="en-US" altLang="zh-CN" sz="3000" dirty="0"/>
          </a:p>
        </p:txBody>
      </p:sp>
      <p:sp>
        <p:nvSpPr>
          <p:cNvPr id="3" name="P_6_BD#1ede59cad?pid=92dea80a0&amp;color=0,0,0&amp;vtp=1&amp;bbb=1"/>
          <p:cNvSpPr/>
          <p:nvPr/>
        </p:nvSpPr>
        <p:spPr>
          <a:xfrm>
            <a:off x="612648" y="1130379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由时事引出人文精神的话题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②运用对偶、回环的手法，更好地表现出科技与人文之间相辅相成、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相得益彰的关系。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③举清华大礼堂“人文日新”的牌匾的例子，突出人文之心的重要性，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具体论证分论点。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④引用钱学森的话，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论证人文之光照亮社会进步之路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8356</Words>
  <Application>WPS 演示</Application>
  <PresentationFormat>宽屏</PresentationFormat>
  <Paragraphs>370</Paragraphs>
  <Slides>38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3" baseType="lpstr">
      <vt:lpstr>Arial</vt:lpstr>
      <vt:lpstr>宋体</vt:lpstr>
      <vt:lpstr>Wingdings</vt:lpstr>
      <vt:lpstr>Times New Roman</vt:lpstr>
      <vt:lpstr>微软雅黑</vt:lpstr>
      <vt:lpstr>Times New Roman</vt:lpstr>
      <vt:lpstr>方正粗等线简体</vt:lpstr>
      <vt:lpstr>宋体</vt:lpstr>
      <vt:lpstr>楷体</vt:lpstr>
      <vt:lpstr>Cambria Math</vt:lpstr>
      <vt:lpstr>Calibri</vt:lpstr>
      <vt:lpstr>Arial Unicode MS</vt:lpstr>
      <vt:lpstr>等线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曲一线</cp:lastModifiedBy>
  <cp:revision>7</cp:revision>
  <dcterms:created xsi:type="dcterms:W3CDTF">2025-03-28T12:57:00Z</dcterms:created>
  <dcterms:modified xsi:type="dcterms:W3CDTF">2025-09-03T07:42:23Z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5A588A80ACC2419F9EEDF081DF009BC5_12</vt:lpwstr>
  </property>
  <property fmtid="{D5CDD505-2E9C-101B-9397-08002B2CF9AE}" pid="3" name="KSOProductBuildVer">
    <vt:lpwstr>2052-12.1.0.22529</vt:lpwstr>
  </property>
</Properties>
</file>