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  <p:sldMasterId id="2147483658" r:id="rId3"/>
  </p:sldMasterIdLst>
  <p:notesMasterIdLst>
    <p:notesMasterId r:id="rId5"/>
  </p:notesMasterIdLst>
  <p:sldIdLst>
    <p:sldId id="319" r:id="rId4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313" r:id="rId23"/>
    <p:sldId id="314" r:id="rId24"/>
    <p:sldId id="315" r:id="rId25"/>
    <p:sldId id="316" r:id="rId26"/>
    <p:sldId id="274" r:id="rId27"/>
    <p:sldId id="275" r:id="rId28"/>
    <p:sldId id="276" r:id="rId29"/>
    <p:sldId id="277" r:id="rId30"/>
    <p:sldId id="278" r:id="rId31"/>
    <p:sldId id="279" r:id="rId32"/>
    <p:sldId id="280" r:id="rId33"/>
    <p:sldId id="281" r:id="rId34"/>
    <p:sldId id="282" r:id="rId35"/>
    <p:sldId id="283" r:id="rId36"/>
    <p:sldId id="284" r:id="rId37"/>
    <p:sldId id="285" r:id="rId38"/>
    <p:sldId id="286" r:id="rId39"/>
    <p:sldId id="287" r:id="rId40"/>
    <p:sldId id="288" r:id="rId41"/>
    <p:sldId id="289" r:id="rId42"/>
    <p:sldId id="290" r:id="rId43"/>
    <p:sldId id="291" r:id="rId44"/>
    <p:sldId id="292" r:id="rId45"/>
    <p:sldId id="293" r:id="rId46"/>
    <p:sldId id="294" r:id="rId47"/>
    <p:sldId id="295" r:id="rId48"/>
    <p:sldId id="296" r:id="rId49"/>
    <p:sldId id="297" r:id="rId50"/>
    <p:sldId id="298" r:id="rId51"/>
    <p:sldId id="299" r:id="rId52"/>
    <p:sldId id="300" r:id="rId53"/>
    <p:sldId id="301" r:id="rId54"/>
    <p:sldId id="302" r:id="rId55"/>
    <p:sldId id="303" r:id="rId56"/>
    <p:sldId id="304" r:id="rId57"/>
    <p:sldId id="305" r:id="rId58"/>
    <p:sldId id="317" r:id="rId59"/>
    <p:sldId id="306" r:id="rId60"/>
    <p:sldId id="307" r:id="rId61"/>
    <p:sldId id="308" r:id="rId62"/>
    <p:sldId id="309" r:id="rId63"/>
    <p:sldId id="310" r:id="rId64"/>
    <p:sldId id="311" r:id="rId65"/>
    <p:sldId id="318" r:id="rId66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8997" autoAdjust="0"/>
    <p:restoredTop sz="94610"/>
  </p:normalViewPr>
  <p:slideViewPr>
    <p:cSldViewPr snapToGrid="0" snapToObjects="1">
      <p:cViewPr varScale="1">
        <p:scale>
          <a:sx n="102" d="100"/>
          <a:sy n="102" d="100"/>
        </p:scale>
        <p:origin x="150" y="3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9" Type="http://schemas.openxmlformats.org/officeDocument/2006/relationships/tableStyles" Target="tableStyles.xml"/><Relationship Id="rId68" Type="http://schemas.openxmlformats.org/officeDocument/2006/relationships/viewProps" Target="viewProps.xml"/><Relationship Id="rId67" Type="http://schemas.openxmlformats.org/officeDocument/2006/relationships/presProps" Target="presProps.xml"/><Relationship Id="rId66" Type="http://schemas.openxmlformats.org/officeDocument/2006/relationships/slide" Target="slides/slide62.xml"/><Relationship Id="rId65" Type="http://schemas.openxmlformats.org/officeDocument/2006/relationships/slide" Target="slides/slide61.xml"/><Relationship Id="rId64" Type="http://schemas.openxmlformats.org/officeDocument/2006/relationships/slide" Target="slides/slide60.xml"/><Relationship Id="rId63" Type="http://schemas.openxmlformats.org/officeDocument/2006/relationships/slide" Target="slides/slide59.xml"/><Relationship Id="rId62" Type="http://schemas.openxmlformats.org/officeDocument/2006/relationships/slide" Target="slides/slide58.xml"/><Relationship Id="rId61" Type="http://schemas.openxmlformats.org/officeDocument/2006/relationships/slide" Target="slides/slide57.xml"/><Relationship Id="rId60" Type="http://schemas.openxmlformats.org/officeDocument/2006/relationships/slide" Target="slides/slide56.xml"/><Relationship Id="rId6" Type="http://schemas.openxmlformats.org/officeDocument/2006/relationships/slide" Target="slides/slide2.xml"/><Relationship Id="rId59" Type="http://schemas.openxmlformats.org/officeDocument/2006/relationships/slide" Target="slides/slide55.xml"/><Relationship Id="rId58" Type="http://schemas.openxmlformats.org/officeDocument/2006/relationships/slide" Target="slides/slide54.xml"/><Relationship Id="rId57" Type="http://schemas.openxmlformats.org/officeDocument/2006/relationships/slide" Target="slides/slide53.xml"/><Relationship Id="rId56" Type="http://schemas.openxmlformats.org/officeDocument/2006/relationships/slide" Target="slides/slide52.xml"/><Relationship Id="rId55" Type="http://schemas.openxmlformats.org/officeDocument/2006/relationships/slide" Target="slides/slide51.xml"/><Relationship Id="rId54" Type="http://schemas.openxmlformats.org/officeDocument/2006/relationships/slide" Target="slides/slide50.xml"/><Relationship Id="rId53" Type="http://schemas.openxmlformats.org/officeDocument/2006/relationships/slide" Target="slides/slide49.xml"/><Relationship Id="rId52" Type="http://schemas.openxmlformats.org/officeDocument/2006/relationships/slide" Target="slides/slide48.xml"/><Relationship Id="rId51" Type="http://schemas.openxmlformats.org/officeDocument/2006/relationships/slide" Target="slides/slide47.xml"/><Relationship Id="rId50" Type="http://schemas.openxmlformats.org/officeDocument/2006/relationships/slide" Target="slides/slide46.xml"/><Relationship Id="rId5" Type="http://schemas.openxmlformats.org/officeDocument/2006/relationships/notesMaster" Target="notesMasters/notesMaster1.xml"/><Relationship Id="rId49" Type="http://schemas.openxmlformats.org/officeDocument/2006/relationships/slide" Target="slides/slide45.xml"/><Relationship Id="rId48" Type="http://schemas.openxmlformats.org/officeDocument/2006/relationships/slide" Target="slides/slide44.xml"/><Relationship Id="rId47" Type="http://schemas.openxmlformats.org/officeDocument/2006/relationships/slide" Target="slides/slide43.xml"/><Relationship Id="rId46" Type="http://schemas.openxmlformats.org/officeDocument/2006/relationships/slide" Target="slides/slide42.xml"/><Relationship Id="rId45" Type="http://schemas.openxmlformats.org/officeDocument/2006/relationships/slide" Target="slides/slide41.xml"/><Relationship Id="rId44" Type="http://schemas.openxmlformats.org/officeDocument/2006/relationships/slide" Target="slides/slide40.xml"/><Relationship Id="rId43" Type="http://schemas.openxmlformats.org/officeDocument/2006/relationships/slide" Target="slides/slide39.xml"/><Relationship Id="rId42" Type="http://schemas.openxmlformats.org/officeDocument/2006/relationships/slide" Target="slides/slide38.xml"/><Relationship Id="rId41" Type="http://schemas.openxmlformats.org/officeDocument/2006/relationships/slide" Target="slides/slide37.xml"/><Relationship Id="rId40" Type="http://schemas.openxmlformats.org/officeDocument/2006/relationships/slide" Target="slides/slide36.xml"/><Relationship Id="rId4" Type="http://schemas.openxmlformats.org/officeDocument/2006/relationships/slide" Target="slides/slide1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9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0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2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4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5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6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7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8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9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0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2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3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4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6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7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8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9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0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image" Target="../media/image6.png"/><Relationship Id="rId3" Type="http://schemas.openxmlformats.org/officeDocument/2006/relationships/slide" Target="../slides/slide4.xml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chinese#pid=67e11dec4e3858257340b3db#tid=67ea62b5c650320008bd22f8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>
          <a:xfrm>
            <a:off x="0" y="131"/>
            <a:ext cx="12188952" cy="6857738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557784" y="301752"/>
            <a:ext cx="1746504" cy="62179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en-US" sz="45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2026</a:t>
            </a:r>
            <a:endParaRPr lang="en-US" sz="4450" dirty="0"/>
          </a:p>
        </p:txBody>
      </p:sp>
      <p:sp>
        <p:nvSpPr>
          <p:cNvPr id="4" name="MasterShapeName"/>
          <p:cNvSpPr/>
          <p:nvPr/>
        </p:nvSpPr>
        <p:spPr>
          <a:xfrm>
            <a:off x="557784" y="923544"/>
            <a:ext cx="4846320" cy="56692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r>
              <a:rPr lang="zh-CN" altLang="en-US" sz="3200" dirty="0">
                <a:solidFill>
                  <a:srgbClr val="00ADA3"/>
                </a:solidFill>
                <a:latin typeface="方正粗等线简体" panose="02000000000000000000" charset="-122"/>
                <a:ea typeface="方正粗等线简体" panose="02000000000000000000" charset="-122"/>
                <a:cs typeface="方正粗等线简体" panose="02000000000000000000" charset="-122"/>
              </a:rPr>
              <a:t>选择性必修</a:t>
            </a:r>
            <a:r>
              <a:rPr lang="en-US" altLang="zh-CN" sz="3200" dirty="0">
                <a:solidFill>
                  <a:srgbClr val="00ADA3"/>
                </a:solidFill>
                <a:latin typeface="方正粗等线简体" panose="02000000000000000000" charset="-122"/>
                <a:ea typeface="方正粗等线简体" panose="02000000000000000000" charset="-122"/>
                <a:cs typeface="方正粗等线简体" panose="02000000000000000000" charset="-122"/>
              </a:rPr>
              <a:t> </a:t>
            </a:r>
            <a:r>
              <a:rPr lang="zh-CN" altLang="en-US" sz="3200" dirty="0">
                <a:solidFill>
                  <a:srgbClr val="00ADA3"/>
                </a:solidFill>
                <a:latin typeface="方正粗等线简体" panose="02000000000000000000" charset="-122"/>
                <a:ea typeface="方正粗等线简体" panose="02000000000000000000" charset="-122"/>
                <a:cs typeface="方正粗等线简体" panose="02000000000000000000" charset="-122"/>
              </a:rPr>
              <a:t>上册</a:t>
            </a:r>
            <a:endParaRPr lang="zh-CN" altLang="en-US" sz="3200" dirty="0">
              <a:solidFill>
                <a:srgbClr val="00ADA3"/>
              </a:solidFill>
              <a:latin typeface="方正粗等线简体" panose="02000000000000000000" charset="-122"/>
              <a:ea typeface="方正粗等线简体" panose="02000000000000000000" charset="-122"/>
              <a:cs typeface="方正粗等线简体" panose="02000000000000000000" charset="-122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?linknodeid=back_to_first_catalog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72800" y="6080760"/>
            <a:ext cx="914400" cy="621792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630936" y="82296"/>
            <a:ext cx="2249424" cy="32918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5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高 中 同 步 课 堂 学 案</a:t>
            </a:r>
            <a:endParaRPr lang="en-US" sz="1530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630936" y="82296"/>
            <a:ext cx="2249424" cy="32918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5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高 中 同 步 课 堂 学 案</a:t>
            </a:r>
            <a:endParaRPr lang="en-US" sz="1530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chinese#pid=67e117303e41e8d6aeec168b#tid=67e66908c650320008bd19f0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557784" y="301752"/>
            <a:ext cx="1746504" cy="62179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en-US" sz="45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2026</a:t>
            </a:r>
            <a:endParaRPr lang="en-US" sz="4450" dirty="0"/>
          </a:p>
        </p:txBody>
      </p:sp>
      <p:sp>
        <p:nvSpPr>
          <p:cNvPr id="4" name="MasterShapeName"/>
          <p:cNvSpPr/>
          <p:nvPr/>
        </p:nvSpPr>
        <p:spPr>
          <a:xfrm>
            <a:off x="557784" y="923544"/>
            <a:ext cx="4846320" cy="56692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en-US" sz="3100" b="0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人教版 选择性必修上册</a:t>
            </a:r>
            <a:endParaRPr lang="en-US" sz="31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?linknodeid=back_to_first_catalog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72800" y="6080760"/>
            <a:ext cx="914400" cy="621792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630936" y="82296"/>
            <a:ext cx="2249424" cy="32918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5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高 中 同 步 课 堂 学 案</a:t>
            </a:r>
            <a:endParaRPr lang="en-US" sz="1530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630936" y="82296"/>
            <a:ext cx="2249424" cy="32918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5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高 中 同 步 课 堂 学 案</a:t>
            </a:r>
            <a:endParaRPr lang="en-US" sz="1530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0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1.xml"/><Relationship Id="rId10" Type="http://schemas.openxmlformats.org/officeDocument/2006/relationships/theme" Target="../theme/theme2.xml"/><Relationship Id="rId1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5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8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5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6.xml"/><Relationship Id="rId4" Type="http://schemas.openxmlformats.org/officeDocument/2006/relationships/slide" Target="slide37.xml"/><Relationship Id="rId3" Type="http://schemas.openxmlformats.org/officeDocument/2006/relationships/slide" Target="slide25.xml"/><Relationship Id="rId2" Type="http://schemas.openxmlformats.org/officeDocument/2006/relationships/image" Target="../media/image10.jpeg"/><Relationship Id="rId1" Type="http://schemas.openxmlformats.org/officeDocument/2006/relationships/slide" Target="slide5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1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2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2.png"/></Relationships>
</file>

<file path=ppt/slides/_rels/slide5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3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4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jpe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P_5_BD#baaea15d5?colgroup=1,27&amp;pid=94d494124&amp;color=0,0,0&amp;vtp=1&amp;bt=1&amp;bbb=1&amp;hb=1"/>
          <p:cNvGraphicFramePr>
            <a:graphicFrameLocks noGrp="1"/>
          </p:cNvGraphicFramePr>
          <p:nvPr/>
        </p:nvGraphicFramePr>
        <p:xfrm>
          <a:off x="612648" y="466344"/>
          <a:ext cx="10945368" cy="3988753"/>
        </p:xfrm>
        <a:graphic>
          <a:graphicData uri="http://schemas.openxmlformats.org/drawingml/2006/table">
            <a:tbl>
              <a:tblPr/>
              <a:tblGrid>
                <a:gridCol w="859536"/>
                <a:gridCol w="10085832"/>
              </a:tblGrid>
              <a:tr h="61823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思想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核心主张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70517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政治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思想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尚贤：主张选拔任用贤能之士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反对世袭制度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认为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“官无常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贵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民无终贱”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尚同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：主张统一思想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建立自上而下的政令系统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以达到社会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安定和谐的目的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非攻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：反对不义战争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主张以和平方式解决争端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认为战争会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给人民带来深重灾难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P_5_BD#baaea15d5?colgroup=1,27&amp;pid=94d494124&amp;color=0,0,0&amp;mp=1&amp;vtp=1&amp;bt=1&amp;bbb=1&amp;hb=1"/>
          <p:cNvGraphicFramePr>
            <a:graphicFrameLocks noGrp="1"/>
          </p:cNvGraphicFramePr>
          <p:nvPr/>
        </p:nvGraphicFramePr>
        <p:xfrm>
          <a:off x="612648" y="466344"/>
          <a:ext cx="10945368" cy="5114608"/>
        </p:xfrm>
        <a:graphic>
          <a:graphicData uri="http://schemas.openxmlformats.org/drawingml/2006/table">
            <a:tbl>
              <a:tblPr/>
              <a:tblGrid>
                <a:gridCol w="859536"/>
                <a:gridCol w="10085832"/>
              </a:tblGrid>
              <a:tr h="61823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思想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核心主张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48345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经济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思想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节用：主张节俭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反对奢侈浪费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认为统治者应该减少不必要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的开支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减轻人民的负担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节葬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：反对厚葬久丧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主张简葬短丧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认为厚葬久丧会浪费社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会资源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加重人民的负担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48027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伦理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思想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兼爱：主张无差别地爱所有人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认为“天下兼相爱则治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交相恶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则乱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非命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：反对命定论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主张人可以通过自身努力改变命运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认为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赖其力者生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不赖其力者不生”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P_5_BD#baaea15d5?colgroup=1,27&amp;pid=94d494124&amp;color=0,0,0&amp;mp=1&amp;vtp=1&amp;bt=1&amp;bbb=1&amp;hb=1"/>
          <p:cNvGraphicFramePr>
            <a:graphicFrameLocks noGrp="1"/>
          </p:cNvGraphicFramePr>
          <p:nvPr/>
        </p:nvGraphicFramePr>
        <p:xfrm>
          <a:off x="612648" y="466344"/>
          <a:ext cx="10945368" cy="5114926"/>
        </p:xfrm>
        <a:graphic>
          <a:graphicData uri="http://schemas.openxmlformats.org/drawingml/2006/table">
            <a:tbl>
              <a:tblPr/>
              <a:tblGrid>
                <a:gridCol w="859536"/>
                <a:gridCol w="10085832"/>
              </a:tblGrid>
              <a:tr h="61823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思想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核心主张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48345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哲学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思想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天志：认为天是有意志的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能够赏善罚恶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统治者应该顺应天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施行仁政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明鬼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：相信鬼神的存在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认为鬼神能够监督人的行为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赏善罚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48345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逻辑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思想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三表法：提出了判断言论真伪的三条标准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即“有本之者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有原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之者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有用之者”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辩学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：重视逻辑推理和辩论技巧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对后世逻辑学的发展产生了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重要影响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454b06b5e?pid=eed3d16df&amp;color=0,0,0&amp;vtp=1&amp;bt=1&amp;bbb=1"/>
          <p:cNvSpPr/>
          <p:nvPr/>
        </p:nvSpPr>
        <p:spPr>
          <a:xfrm>
            <a:off x="612648" y="466344"/>
            <a:ext cx="10963656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四、文意梳理</a:t>
            </a:r>
            <a:endParaRPr lang="en-US" altLang="zh-CN" sz="3200" dirty="0"/>
          </a:p>
        </p:txBody>
      </p:sp>
      <p:pic>
        <p:nvPicPr>
          <p:cNvPr id="3" name="P_5_BD#eeb9504f8?pid=454b06b5e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7320" y="1240409"/>
            <a:ext cx="9363456" cy="4434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5_BD#eeb9504f8?pid=454b06b5e&amp;color=0,0,0&amp;tib=255,255,255&amp;vtp=1&amp;bt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45483" y="541758"/>
            <a:ext cx="8701034" cy="5932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5_BD#eeb9504f8?pid=454b06b5e&amp;color=0,0,0&amp;mp=1&amp;tib=255,255,255&amp;vtp=1&amp;bt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96084" y="466344"/>
            <a:ext cx="7799832" cy="3776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3" name="P_5_BD#eeb9504f8?pid=454b06b5e&amp;color=0,0,0&amp;mp=1&amp;tib=255,255,255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25382" y="4242816"/>
            <a:ext cx="7941235" cy="15149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5_BD#eeb9504f8?pid=454b06b5e&amp;color=0,0,0&amp;tib=255,255,255&amp;vtp=1&amp;bt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08960" y="468000"/>
            <a:ext cx="5971032" cy="568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5_BD#eeb9504f8?pid=454b06b5e&amp;color=0,0,0&amp;mp=1&amp;tib=255,255,255&amp;vtp=1&amp;bt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53896" y="468000"/>
            <a:ext cx="9290304" cy="2670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829f96ba3?pid=454b06b5e&amp;color=0,0,0&amp;vtp=1&amp;bt=1&amp;bbb=1"/>
          <p:cNvSpPr/>
          <p:nvPr/>
        </p:nvSpPr>
        <p:spPr>
          <a:xfrm>
            <a:off x="612648" y="466344"/>
            <a:ext cx="10963656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字词释义</a:t>
            </a:r>
            <a:endParaRPr lang="en-US" altLang="zh-CN" sz="3000" dirty="0"/>
          </a:p>
        </p:txBody>
      </p:sp>
      <p:sp>
        <p:nvSpPr>
          <p:cNvPr id="3" name="QB_6_BD.1_1#c4d10520d?pid=829f96ba3&amp;color=0,0,0&amp;vtp=1&amp;bbb=1"/>
          <p:cNvSpPr/>
          <p:nvPr/>
        </p:nvSpPr>
        <p:spPr>
          <a:xfrm>
            <a:off x="612648" y="1130379"/>
            <a:ext cx="10963656" cy="5181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乱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②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自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③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治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④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攻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⑤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然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⑥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⑦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弗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⑧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何独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algn="l" latinLnBrk="1">
              <a:lnSpc>
                <a:spcPct val="150000"/>
              </a:lnSpc>
            </a:pPr>
            <a:endParaRPr lang="en-US" altLang="zh-CN" sz="2800" dirty="0"/>
          </a:p>
        </p:txBody>
      </p:sp>
      <p:sp>
        <p:nvSpPr>
          <p:cNvPr id="8" name="QB_6_AN.2_1#c4d10520d.blank?pid=829f96ba3&amp;color=0,0,0&amp;vpa=1&amp;vtp=1&amp;bbb=1"/>
          <p:cNvSpPr/>
          <p:nvPr/>
        </p:nvSpPr>
        <p:spPr>
          <a:xfrm>
            <a:off x="1689767" y="1099899"/>
            <a:ext cx="973138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祸乱</a:t>
            </a:r>
            <a:endParaRPr lang="en-US" altLang="zh-CN" sz="2800" dirty="0"/>
          </a:p>
        </p:txBody>
      </p:sp>
      <p:sp>
        <p:nvSpPr>
          <p:cNvPr id="9" name="QB_6_AN.3_1#c4d10520d.blank?pid=829f96ba3&amp;color=0,0,0&amp;vpa=2&amp;vtp=1"/>
          <p:cNvSpPr/>
          <p:nvPr/>
        </p:nvSpPr>
        <p:spPr>
          <a:xfrm>
            <a:off x="1689767" y="1747599"/>
            <a:ext cx="615950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从</a:t>
            </a:r>
            <a:endParaRPr lang="en-US" altLang="zh-CN" sz="2800" dirty="0"/>
          </a:p>
        </p:txBody>
      </p:sp>
      <p:sp>
        <p:nvSpPr>
          <p:cNvPr id="10" name="QB_6_AN.4_1#c4d10520d.blank?pid=829f96ba3&amp;color=0,0,0&amp;vpa=3&amp;vtp=1&amp;bbb=1"/>
          <p:cNvSpPr/>
          <p:nvPr/>
        </p:nvSpPr>
        <p:spPr>
          <a:xfrm>
            <a:off x="1689767" y="2395299"/>
            <a:ext cx="973138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治理</a:t>
            </a:r>
            <a:endParaRPr lang="en-US" altLang="zh-CN" sz="2800" dirty="0"/>
          </a:p>
        </p:txBody>
      </p:sp>
      <p:sp>
        <p:nvSpPr>
          <p:cNvPr id="11" name="QB_6_AN.5_1#c4d10520d.blank?pid=829f96ba3&amp;color=0,0,0&amp;vpa=4&amp;vtp=1&amp;bbb=1"/>
          <p:cNvSpPr/>
          <p:nvPr/>
        </p:nvSpPr>
        <p:spPr>
          <a:xfrm>
            <a:off x="1689767" y="3042999"/>
            <a:ext cx="973138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治疗</a:t>
            </a:r>
            <a:endParaRPr lang="en-US" altLang="zh-CN" sz="2800" dirty="0"/>
          </a:p>
        </p:txBody>
      </p:sp>
      <p:sp>
        <p:nvSpPr>
          <p:cNvPr id="12" name="QB_6_AN.6_1#c4d10520d.blank?pid=829f96ba3&amp;color=0,0,0&amp;vpa=5&amp;vtp=1&amp;bbb=1"/>
          <p:cNvSpPr/>
          <p:nvPr/>
        </p:nvSpPr>
        <p:spPr>
          <a:xfrm>
            <a:off x="1816767" y="3690699"/>
            <a:ext cx="3205163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……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一样,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……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似的</a:t>
            </a:r>
            <a:endParaRPr lang="en-US" altLang="zh-CN" sz="2800" dirty="0"/>
          </a:p>
        </p:txBody>
      </p:sp>
      <p:sp>
        <p:nvSpPr>
          <p:cNvPr id="13" name="QB_6_AN.7_1#c4d10520d.blank?pid=829f96ba3&amp;color=0,0,0&amp;vpa=6&amp;vtp=1&amp;bbb=1"/>
          <p:cNvSpPr/>
          <p:nvPr/>
        </p:nvSpPr>
        <p:spPr>
          <a:xfrm>
            <a:off x="1689767" y="4338399"/>
            <a:ext cx="973138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于是</a:t>
            </a:r>
            <a:endParaRPr lang="en-US" altLang="zh-CN" sz="2800" dirty="0"/>
          </a:p>
        </p:txBody>
      </p:sp>
      <p:sp>
        <p:nvSpPr>
          <p:cNvPr id="14" name="QB_6_AN.8_1#c4d10520d.blank?pid=829f96ba3&amp;color=0,0,0&amp;vpa=7&amp;vtp=1"/>
          <p:cNvSpPr/>
          <p:nvPr/>
        </p:nvSpPr>
        <p:spPr>
          <a:xfrm>
            <a:off x="1689767" y="4986099"/>
            <a:ext cx="615950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不</a:t>
            </a:r>
            <a:endParaRPr lang="en-US" altLang="zh-CN" sz="2800" dirty="0"/>
          </a:p>
        </p:txBody>
      </p:sp>
      <p:sp>
        <p:nvSpPr>
          <p:cNvPr id="15" name="QB_6_AN.9_1#c4d10520d.blank?pid=829f96ba3&amp;color=0,0,0&amp;vpa=8&amp;vtp=1&amp;bbb=1"/>
          <p:cNvSpPr/>
          <p:nvPr/>
        </p:nvSpPr>
        <p:spPr>
          <a:xfrm>
            <a:off x="2045367" y="5633799"/>
            <a:ext cx="973138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何尝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 build="p"/>
      <p:bldP spid="9" grpId="0" animBg="1" build="p"/>
      <p:bldP spid="10" grpId="0" animBg="1" build="p"/>
      <p:bldP spid="11" grpId="0" animBg="1" build="p"/>
      <p:bldP spid="12" grpId="0" animBg="1" build="p"/>
      <p:bldP spid="13" grpId="0" animBg="1" build="p"/>
      <p:bldP spid="14" grpId="0" animBg="1" build="p"/>
      <p:bldP spid="15" grpId="0" animBg="1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1_1#c4d10520d?pid=829f96ba3&amp;color=0,0,0&amp;vtp=1&amp;bbb=1"/>
          <p:cNvSpPr/>
          <p:nvPr/>
        </p:nvSpPr>
        <p:spPr>
          <a:xfrm>
            <a:off x="612648" y="468000"/>
            <a:ext cx="10963656" cy="1295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⑨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者也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⑩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察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6_BD.1_2#c4d10520d?pid=829f96ba3&amp;color=0,0,0&amp;vtp=1&amp;bbb=1"/>
          <p:cNvSpPr/>
          <p:nvPr/>
        </p:nvSpPr>
        <p:spPr>
          <a:xfrm>
            <a:off x="612648" y="1803474"/>
            <a:ext cx="10963656" cy="453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⑪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当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⑫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相爱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⑬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孝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子自爱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⑮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爱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⑯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亏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⑰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利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algn="l" latinLnBrk="1">
              <a:lnSpc>
                <a:spcPct val="150000"/>
              </a:lnSpc>
            </a:pPr>
            <a:endParaRPr lang="en-US" altLang="zh-CN" sz="2800" dirty="0"/>
          </a:p>
        </p:txBody>
      </p:sp>
      <p:sp>
        <p:nvSpPr>
          <p:cNvPr id="7" name="QB_6_AN.10_1#c4d10520d.blank?pid=829f96ba3&amp;color=0,0,0&amp;vpa=9&amp;vtp=1&amp;bbb=1"/>
          <p:cNvSpPr/>
          <p:nvPr/>
        </p:nvSpPr>
        <p:spPr>
          <a:xfrm>
            <a:off x="2045367" y="437520"/>
            <a:ext cx="1687513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表示判断</a:t>
            </a:r>
            <a:endParaRPr lang="en-US" altLang="zh-CN" sz="2800" dirty="0"/>
          </a:p>
        </p:txBody>
      </p:sp>
      <p:sp>
        <p:nvSpPr>
          <p:cNvPr id="8" name="QB_6_AN.11_1#c4d10520d.blank?pid=829f96ba3&amp;color=0,0,0&amp;vpa=10&amp;vtp=1&amp;bbb=1"/>
          <p:cNvSpPr/>
          <p:nvPr/>
        </p:nvSpPr>
        <p:spPr>
          <a:xfrm>
            <a:off x="1689767" y="1085220"/>
            <a:ext cx="2044700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考察，审查</a:t>
            </a:r>
            <a:endParaRPr lang="en-US" altLang="zh-CN" sz="2800" dirty="0"/>
          </a:p>
        </p:txBody>
      </p:sp>
      <p:sp>
        <p:nvSpPr>
          <p:cNvPr id="9" name="QB_6_AN.12_1#c4d10520d.blank?pid=829f96ba3&amp;color=0,0,0&amp;vpa=11&amp;vtp=1&amp;bbb=1"/>
          <p:cNvSpPr/>
          <p:nvPr/>
        </p:nvSpPr>
        <p:spPr>
          <a:xfrm>
            <a:off x="1761204" y="1772994"/>
            <a:ext cx="2400300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同“尝”，尝试</a:t>
            </a:r>
            <a:endParaRPr lang="en-US" altLang="zh-CN" sz="2800" dirty="0"/>
          </a:p>
        </p:txBody>
      </p:sp>
      <p:sp>
        <p:nvSpPr>
          <p:cNvPr id="10" name="QB_6_AN.13_1#c4d10520d.blank?pid=829f96ba3&amp;color=0,0,0&amp;vpa=12&amp;vtp=1&amp;bbb=1"/>
          <p:cNvSpPr/>
          <p:nvPr/>
        </p:nvSpPr>
        <p:spPr>
          <a:xfrm>
            <a:off x="2294604" y="2420694"/>
            <a:ext cx="1687513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互相亲爱</a:t>
            </a:r>
            <a:endParaRPr lang="en-US" altLang="zh-CN" sz="2800" dirty="0"/>
          </a:p>
        </p:txBody>
      </p:sp>
      <p:sp>
        <p:nvSpPr>
          <p:cNvPr id="11" name="QB_6_AN.14_1#c4d10520d.blank?pid=829f96ba3&amp;color=0,0,0&amp;vpa=13&amp;vtp=1&amp;bbb=1"/>
          <p:cNvSpPr/>
          <p:nvPr/>
        </p:nvSpPr>
        <p:spPr>
          <a:xfrm>
            <a:off x="1761204" y="3068394"/>
            <a:ext cx="973138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孝敬</a:t>
            </a:r>
            <a:endParaRPr lang="en-US" altLang="zh-CN" sz="2800" dirty="0"/>
          </a:p>
        </p:txBody>
      </p:sp>
      <p:sp>
        <p:nvSpPr>
          <p:cNvPr id="12" name="QB_6_AN.15_1#c4d10520d.blank?pid=829f96ba3&amp;color=0,0,0&amp;vpa=14&amp;vtp=1&amp;bbb=1"/>
          <p:cNvSpPr/>
          <p:nvPr/>
        </p:nvSpPr>
        <p:spPr>
          <a:xfrm>
            <a:off x="2650204" y="3716094"/>
            <a:ext cx="2044700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儿子爱自己</a:t>
            </a:r>
            <a:endParaRPr lang="en-US" altLang="zh-CN" sz="2800" dirty="0"/>
          </a:p>
        </p:txBody>
      </p:sp>
      <p:sp>
        <p:nvSpPr>
          <p:cNvPr id="13" name="QB_6_AN.16_1#c4d10520d.blank?pid=829f96ba3&amp;color=0,0,0&amp;vpa=15&amp;vtp=1&amp;bbb=1"/>
          <p:cNvSpPr/>
          <p:nvPr/>
        </p:nvSpPr>
        <p:spPr>
          <a:xfrm>
            <a:off x="1761204" y="4363794"/>
            <a:ext cx="973138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敬爱</a:t>
            </a:r>
            <a:endParaRPr lang="en-US" altLang="zh-CN" sz="2800" dirty="0"/>
          </a:p>
        </p:txBody>
      </p:sp>
      <p:sp>
        <p:nvSpPr>
          <p:cNvPr id="14" name="QB_6_AN.17_1#c4d10520d.blank?pid=829f96ba3&amp;color=0,0,0&amp;vpa=16&amp;vtp=1&amp;bbb=1"/>
          <p:cNvSpPr/>
          <p:nvPr/>
        </p:nvSpPr>
        <p:spPr>
          <a:xfrm>
            <a:off x="1761204" y="5011494"/>
            <a:ext cx="2401888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使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……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受损失</a:t>
            </a:r>
            <a:endParaRPr lang="en-US" altLang="zh-CN" sz="2800" dirty="0"/>
          </a:p>
        </p:txBody>
      </p:sp>
      <p:sp>
        <p:nvSpPr>
          <p:cNvPr id="15" name="QB_6_AN.18_1#c4d10520d.blank?pid=829f96ba3&amp;color=0,0,0&amp;vpa=17&amp;vtp=1&amp;bbb=1"/>
          <p:cNvSpPr/>
          <p:nvPr/>
        </p:nvSpPr>
        <p:spPr>
          <a:xfrm>
            <a:off x="1761204" y="5659194"/>
            <a:ext cx="2044700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使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……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得利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 build="p"/>
      <p:bldP spid="8" grpId="0" animBg="1" build="p"/>
      <p:bldP spid="9" grpId="0" animBg="1" build="p"/>
      <p:bldP spid="10" grpId="0" animBg="1" build="p"/>
      <p:bldP spid="11" grpId="0" animBg="1" build="p"/>
      <p:bldP spid="12" grpId="0" animBg="1" build="p"/>
      <p:bldP spid="13" grpId="0" animBg="1" build="p"/>
      <p:bldP spid="14" grpId="0" animBg="1" build="p"/>
      <p:bldP spid="15" grpId="0" animBg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e08fdf5cd.fixed?pid=c9374e7b1&amp;color=0,173,163&amp;vtp=1&amp;bbb=1"/>
          <p:cNvSpPr/>
          <p:nvPr/>
        </p:nvSpPr>
        <p:spPr>
          <a:xfrm>
            <a:off x="877824" y="2624328"/>
            <a:ext cx="10981944" cy="722376"/>
          </a:xfrm>
          <a:prstGeom prst="rect">
            <a:avLst/>
          </a:prstGeom>
          <a:noFill/>
        </p:spPr>
        <p:txBody>
          <a:bodyPr wrap="none" lIns="0" tIns="0" rIns="0" bIns="0" rtlCol="0" anchor="b"/>
          <a:lstStyle/>
          <a:p>
            <a:pPr algn="l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第二单元</a:t>
            </a:r>
            <a:r>
              <a:rPr lang="en-US" altLang="zh-CN" sz="4000" b="1" i="0" dirty="0">
                <a:solidFill>
                  <a:srgbClr val="00AD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中华传统文化经典研习——百家争鸣</a:t>
            </a:r>
            <a:endParaRPr lang="en-US" altLang="zh-CN" sz="4000" dirty="0"/>
          </a:p>
        </p:txBody>
      </p:sp>
      <p:sp>
        <p:nvSpPr>
          <p:cNvPr id="3" name="C_2#e08fdf5cd"/>
          <p:cNvSpPr/>
          <p:nvPr/>
        </p:nvSpPr>
        <p:spPr>
          <a:xfrm>
            <a:off x="877824" y="3419856"/>
            <a:ext cx="8997696" cy="9144"/>
          </a:xfrm>
          <a:prstGeom prst="line">
            <a:avLst/>
          </a:prstGeom>
          <a:noFill/>
          <a:ln w="28575">
            <a:solidFill>
              <a:srgbClr val="00ADA3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" name="C_2_BD#e08fdf5cd.fixed?pid=c9374e7b1&amp;color=0,173,163&amp;vtp=1&amp;bbb=1"/>
          <p:cNvSpPr/>
          <p:nvPr/>
        </p:nvSpPr>
        <p:spPr>
          <a:xfrm>
            <a:off x="877824" y="3493008"/>
            <a:ext cx="10981944" cy="1041908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200"/>
              </a:lnSpc>
            </a:pPr>
            <a:r>
              <a:rPr lang="en-US" altLang="zh-CN" sz="3400" b="0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第7课</a:t>
            </a:r>
            <a:r>
              <a:rPr lang="en-US" altLang="zh-CN" sz="3400" b="0" i="0" dirty="0">
                <a:solidFill>
                  <a:srgbClr val="00AD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400" b="0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*兼爱</a:t>
            </a:r>
            <a:endParaRPr lang="en-US" altLang="zh-CN" sz="338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1_2#c4d10520d?pid=829f96ba3&amp;color=0,0,0&amp;vtp=1&amp;bbb=1"/>
          <p:cNvSpPr/>
          <p:nvPr/>
        </p:nvSpPr>
        <p:spPr>
          <a:xfrm>
            <a:off x="612648" y="468000"/>
            <a:ext cx="10963656" cy="19431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⑱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虽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⑲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慈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⑳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何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6_BD.1_3#c4d10520d?pid=829f96ba3&amp;color=0,0,0&amp;vtp=1&amp;bbb=1"/>
          <p:cNvSpPr/>
          <p:nvPr/>
        </p:nvSpPr>
        <p:spPr>
          <a:xfrm>
            <a:off x="612648" y="2448634"/>
            <a:ext cx="10963656" cy="3886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㉑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起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㉒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至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㉓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盗贼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㉔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室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㉕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㉖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贼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algn="l" latinLnBrk="1">
              <a:lnSpc>
                <a:spcPct val="150000"/>
              </a:lnSpc>
            </a:pPr>
            <a:endParaRPr lang="en-US" altLang="zh-CN" sz="2800" dirty="0"/>
          </a:p>
        </p:txBody>
      </p:sp>
      <p:sp>
        <p:nvSpPr>
          <p:cNvPr id="6" name="QB_6_AN.19_1#c4d10520d.blank?pid=829f96ba3&amp;color=0,0,0&amp;vpa=18&amp;vtp=1&amp;bbb=1"/>
          <p:cNvSpPr/>
          <p:nvPr/>
        </p:nvSpPr>
        <p:spPr>
          <a:xfrm>
            <a:off x="1761204" y="437520"/>
            <a:ext cx="973138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即使</a:t>
            </a:r>
            <a:endParaRPr lang="en-US" altLang="zh-CN" sz="2800" dirty="0"/>
          </a:p>
        </p:txBody>
      </p:sp>
      <p:sp>
        <p:nvSpPr>
          <p:cNvPr id="7" name="QB_6_AN.20_1#c4d10520d.blank?pid=829f96ba3&amp;color=0,0,0&amp;vpa=19&amp;vtp=1&amp;bbb=1"/>
          <p:cNvSpPr/>
          <p:nvPr/>
        </p:nvSpPr>
        <p:spPr>
          <a:xfrm>
            <a:off x="1761204" y="1085220"/>
            <a:ext cx="973138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慈爱</a:t>
            </a:r>
            <a:endParaRPr lang="en-US" altLang="zh-CN" sz="2800" dirty="0"/>
          </a:p>
        </p:txBody>
      </p:sp>
      <p:sp>
        <p:nvSpPr>
          <p:cNvPr id="8" name="QB_6_AN.21_1#c4d10520d.blank?pid=829f96ba3&amp;color=0,0,0&amp;vpa=20&amp;vtp=1&amp;bbb=1"/>
          <p:cNvSpPr/>
          <p:nvPr/>
        </p:nvSpPr>
        <p:spPr>
          <a:xfrm>
            <a:off x="1761204" y="1732920"/>
            <a:ext cx="1330325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为什么</a:t>
            </a:r>
            <a:endParaRPr lang="en-US" altLang="zh-CN" sz="2800" dirty="0"/>
          </a:p>
        </p:txBody>
      </p:sp>
      <p:sp>
        <p:nvSpPr>
          <p:cNvPr id="9" name="QB_6_AN.22_1#c4d10520d.blank?pid=829f96ba3&amp;color=0,0,0&amp;vpa=21&amp;vtp=1&amp;bbb=1"/>
          <p:cNvSpPr/>
          <p:nvPr/>
        </p:nvSpPr>
        <p:spPr>
          <a:xfrm>
            <a:off x="1689767" y="2418154"/>
            <a:ext cx="973138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起源</a:t>
            </a:r>
            <a:endParaRPr lang="en-US" altLang="zh-CN" sz="2800" dirty="0"/>
          </a:p>
        </p:txBody>
      </p:sp>
      <p:sp>
        <p:nvSpPr>
          <p:cNvPr id="10" name="QB_6_AN.23_1#c4d10520d.blank?pid=829f96ba3&amp;color=0,0,0&amp;vpa=22&amp;vtp=1&amp;bbb=1"/>
          <p:cNvSpPr/>
          <p:nvPr/>
        </p:nvSpPr>
        <p:spPr>
          <a:xfrm>
            <a:off x="1689767" y="3065854"/>
            <a:ext cx="1687513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达到极点</a:t>
            </a:r>
            <a:endParaRPr lang="en-US" altLang="zh-CN" sz="2800" dirty="0"/>
          </a:p>
        </p:txBody>
      </p:sp>
      <p:sp>
        <p:nvSpPr>
          <p:cNvPr id="11" name="QB_6_AN.24_1#c4d10520d.blank?pid=829f96ba3&amp;color=0,0,0&amp;vpa=23&amp;vtp=1&amp;bbb=1"/>
          <p:cNvSpPr/>
          <p:nvPr/>
        </p:nvSpPr>
        <p:spPr>
          <a:xfrm>
            <a:off x="2045367" y="3713554"/>
            <a:ext cx="3473450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偷窃和劫夺财物的人</a:t>
            </a:r>
            <a:endParaRPr lang="en-US" altLang="zh-CN" sz="2800" dirty="0"/>
          </a:p>
        </p:txBody>
      </p:sp>
      <p:sp>
        <p:nvSpPr>
          <p:cNvPr id="12" name="QB_6_AN.25_1#c4d10520d.blank?pid=829f96ba3&amp;color=0,0,0&amp;vpa=24&amp;vtp=1"/>
          <p:cNvSpPr/>
          <p:nvPr/>
        </p:nvSpPr>
        <p:spPr>
          <a:xfrm>
            <a:off x="1689767" y="4361254"/>
            <a:ext cx="615950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家</a:t>
            </a:r>
            <a:endParaRPr lang="en-US" altLang="zh-CN" sz="2800" dirty="0"/>
          </a:p>
        </p:txBody>
      </p:sp>
      <p:sp>
        <p:nvSpPr>
          <p:cNvPr id="13" name="QB_6_AN.26_1#c4d10520d.blank?pid=829f96ba3&amp;color=0,0,0&amp;vpa=25&amp;vtp=1&amp;bbb=1"/>
          <p:cNvSpPr/>
          <p:nvPr/>
        </p:nvSpPr>
        <p:spPr>
          <a:xfrm>
            <a:off x="1689767" y="5008954"/>
            <a:ext cx="1330325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别人的</a:t>
            </a:r>
            <a:endParaRPr lang="en-US" altLang="zh-CN" sz="2800" dirty="0"/>
          </a:p>
        </p:txBody>
      </p:sp>
      <p:sp>
        <p:nvSpPr>
          <p:cNvPr id="14" name="QB_6_AN.27_1#c4d10520d.blank?pid=829f96ba3&amp;color=0,0,0&amp;vpa=26&amp;vtp=1&amp;bbb=1"/>
          <p:cNvSpPr/>
          <p:nvPr/>
        </p:nvSpPr>
        <p:spPr>
          <a:xfrm>
            <a:off x="1689767" y="5656654"/>
            <a:ext cx="973138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强盗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 build="p"/>
      <p:bldP spid="7" grpId="0" animBg="1" build="p"/>
      <p:bldP spid="8" grpId="0" animBg="1" build="p"/>
      <p:bldP spid="9" grpId="0" animBg="1" build="p"/>
      <p:bldP spid="10" grpId="0" animBg="1" build="p"/>
      <p:bldP spid="11" grpId="0" animBg="1" build="p"/>
      <p:bldP spid="12" grpId="0" animBg="1" build="p"/>
      <p:bldP spid="13" grpId="0" animBg="1" build="p"/>
      <p:bldP spid="14" grpId="0" animBg="1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1_3#c4d10520d?pid=829f96ba3&amp;color=0,0,0&amp;vtp=1&amp;bbb=1"/>
          <p:cNvSpPr/>
          <p:nvPr/>
        </p:nvSpPr>
        <p:spPr>
          <a:xfrm>
            <a:off x="612648" y="468000"/>
            <a:ext cx="10963656" cy="25908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㉗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其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㉘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贼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㉙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家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㉚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攻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6_BD.1_4#c4d10520d?pid=829f96ba3&amp;color=0,0,0&amp;vtp=1&amp;bbb=1"/>
          <p:cNvSpPr/>
          <p:nvPr/>
        </p:nvSpPr>
        <p:spPr>
          <a:xfrm>
            <a:off x="612648" y="3093794"/>
            <a:ext cx="10963656" cy="32385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㉛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乱物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㉜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具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㉝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若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㉞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犹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㉟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视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algn="l" latinLnBrk="1">
              <a:lnSpc>
                <a:spcPct val="150000"/>
              </a:lnSpc>
            </a:pPr>
            <a:endParaRPr lang="en-US" altLang="zh-CN" sz="2800" dirty="0"/>
          </a:p>
        </p:txBody>
      </p:sp>
      <p:sp>
        <p:nvSpPr>
          <p:cNvPr id="5" name="QB_6_AN.28_1#c4d10520d.blank?pid=829f96ba3&amp;color=0,0,0&amp;vpa=27&amp;vtp=1&amp;bbb=1"/>
          <p:cNvSpPr/>
          <p:nvPr/>
        </p:nvSpPr>
        <p:spPr>
          <a:xfrm>
            <a:off x="1334166" y="437520"/>
            <a:ext cx="1330325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自己的</a:t>
            </a:r>
            <a:endParaRPr lang="en-US" altLang="zh-CN" sz="2800" dirty="0"/>
          </a:p>
        </p:txBody>
      </p:sp>
      <p:sp>
        <p:nvSpPr>
          <p:cNvPr id="6" name="QB_6_AN.29_1#c4d10520d.blank?pid=829f96ba3&amp;color=0,0,0&amp;vpa=28&amp;vtp=1&amp;bbb=1"/>
          <p:cNvSpPr/>
          <p:nvPr/>
        </p:nvSpPr>
        <p:spPr>
          <a:xfrm>
            <a:off x="1689767" y="1085220"/>
            <a:ext cx="973138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伤害</a:t>
            </a:r>
            <a:endParaRPr lang="en-US" altLang="zh-CN" sz="2800" dirty="0"/>
          </a:p>
        </p:txBody>
      </p:sp>
      <p:sp>
        <p:nvSpPr>
          <p:cNvPr id="7" name="QB_6_AN.30_1#c4d10520d.blank?pid=829f96ba3&amp;color=0,0,0&amp;vpa=29&amp;vtp=1&amp;bbb=1"/>
          <p:cNvSpPr/>
          <p:nvPr/>
        </p:nvSpPr>
        <p:spPr>
          <a:xfrm>
            <a:off x="1689767" y="1732920"/>
            <a:ext cx="2401888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卿大夫的封地</a:t>
            </a:r>
            <a:endParaRPr lang="en-US" altLang="zh-CN" sz="2800" dirty="0"/>
          </a:p>
        </p:txBody>
      </p:sp>
      <p:sp>
        <p:nvSpPr>
          <p:cNvPr id="8" name="QB_6_AN.31_1#c4d10520d.blank?pid=829f96ba3&amp;color=0,0,0&amp;vpa=30&amp;vtp=1&amp;bbb=1"/>
          <p:cNvSpPr/>
          <p:nvPr/>
        </p:nvSpPr>
        <p:spPr>
          <a:xfrm>
            <a:off x="1689767" y="2380620"/>
            <a:ext cx="973138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攻伐</a:t>
            </a:r>
            <a:endParaRPr lang="en-US" altLang="zh-CN" sz="2800" dirty="0"/>
          </a:p>
        </p:txBody>
      </p:sp>
      <p:sp>
        <p:nvSpPr>
          <p:cNvPr id="9" name="QB_6_AN.32_1#c4d10520d.blank?pid=829f96ba3&amp;color=0,0,0&amp;vpa=31&amp;vtp=1&amp;bbb=1"/>
          <p:cNvSpPr/>
          <p:nvPr/>
        </p:nvSpPr>
        <p:spPr>
          <a:xfrm>
            <a:off x="2045367" y="3063314"/>
            <a:ext cx="1687513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纷乱之事</a:t>
            </a:r>
            <a:endParaRPr lang="en-US" altLang="zh-CN" sz="2800" dirty="0"/>
          </a:p>
        </p:txBody>
      </p:sp>
      <p:sp>
        <p:nvSpPr>
          <p:cNvPr id="10" name="QB_6_AN.33_1#c4d10520d.blank?pid=829f96ba3&amp;color=0,0,0&amp;vpa=32&amp;vtp=1&amp;bbb=1"/>
          <p:cNvSpPr/>
          <p:nvPr/>
        </p:nvSpPr>
        <p:spPr>
          <a:xfrm>
            <a:off x="1689767" y="3711014"/>
            <a:ext cx="2044700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完备、齐全</a:t>
            </a:r>
            <a:endParaRPr lang="en-US" altLang="zh-CN" sz="2800" dirty="0"/>
          </a:p>
        </p:txBody>
      </p:sp>
      <p:sp>
        <p:nvSpPr>
          <p:cNvPr id="11" name="QB_6_AN.34_1#c4d10520d.blank?pid=829f96ba3&amp;color=0,0,0&amp;vpa=33&amp;vtp=1&amp;bbb=1"/>
          <p:cNvSpPr/>
          <p:nvPr/>
        </p:nvSpPr>
        <p:spPr>
          <a:xfrm>
            <a:off x="1689767" y="4358714"/>
            <a:ext cx="973138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如果</a:t>
            </a:r>
            <a:endParaRPr lang="en-US" altLang="zh-CN" sz="2800" dirty="0"/>
          </a:p>
        </p:txBody>
      </p:sp>
      <p:sp>
        <p:nvSpPr>
          <p:cNvPr id="12" name="QB_6_AN.35_1#c4d10520d.blank?pid=829f96ba3&amp;color=0,0,0&amp;vpa=34&amp;vtp=1"/>
          <p:cNvSpPr/>
          <p:nvPr/>
        </p:nvSpPr>
        <p:spPr>
          <a:xfrm>
            <a:off x="1689767" y="5006414"/>
            <a:ext cx="615950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还</a:t>
            </a:r>
            <a:endParaRPr lang="en-US" altLang="zh-CN" sz="2800" dirty="0"/>
          </a:p>
        </p:txBody>
      </p:sp>
      <p:sp>
        <p:nvSpPr>
          <p:cNvPr id="13" name="QB_6_AN.36_1#c4d10520d.blank?pid=829f96ba3&amp;color=0,0,0&amp;vpa=35&amp;vtp=1&amp;bbb=1"/>
          <p:cNvSpPr/>
          <p:nvPr/>
        </p:nvSpPr>
        <p:spPr>
          <a:xfrm>
            <a:off x="1689767" y="5654114"/>
            <a:ext cx="973138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看待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build="p"/>
      <p:bldP spid="6" grpId="0" animBg="1" build="p"/>
      <p:bldP spid="7" grpId="0" animBg="1" build="p"/>
      <p:bldP spid="8" grpId="0" animBg="1" build="p"/>
      <p:bldP spid="9" grpId="0" animBg="1" build="p"/>
      <p:bldP spid="10" grpId="0" animBg="1" build="p"/>
      <p:bldP spid="11" grpId="0" animBg="1" build="p"/>
      <p:bldP spid="12" grpId="0" animBg="1" build="p"/>
      <p:bldP spid="13" grpId="0" animBg="1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1_4#c4d10520d?pid=829f96ba3&amp;color=0,0,0&amp;vtp=1&amp;bbb=1"/>
          <p:cNvSpPr/>
          <p:nvPr/>
        </p:nvSpPr>
        <p:spPr>
          <a:xfrm>
            <a:off x="612648" y="468000"/>
            <a:ext cx="10963656" cy="32385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㊱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恶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㊲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施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㊳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亡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㊴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㊵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恶得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6_BD.1_5#c4d10520d?pid=829f96ba3&amp;color=0,0,0&amp;vtp=1&amp;bbb=1"/>
          <p:cNvSpPr/>
          <p:nvPr/>
        </p:nvSpPr>
        <p:spPr>
          <a:xfrm>
            <a:off x="612648" y="3726254"/>
            <a:ext cx="10963656" cy="19431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㊶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劝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㊷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交相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㊸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子墨子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B_6_AN.37_1#c4d10520d.blank?pid=829f96ba3&amp;color=0,0,0&amp;vpa=36&amp;vtp=1&amp;bbb=1"/>
          <p:cNvSpPr/>
          <p:nvPr/>
        </p:nvSpPr>
        <p:spPr>
          <a:xfrm>
            <a:off x="1689767" y="437520"/>
            <a:ext cx="3113088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相当于“何”“怎么”</a:t>
            </a:r>
            <a:endParaRPr lang="en-US" altLang="zh-CN" sz="2800" dirty="0"/>
          </a:p>
        </p:txBody>
      </p:sp>
      <p:sp>
        <p:nvSpPr>
          <p:cNvPr id="5" name="QB_6_AN.38_1#c4d10520d.blank?pid=829f96ba3&amp;color=0,0,0&amp;vpa=37&amp;vtp=1&amp;bbb=1"/>
          <p:cNvSpPr/>
          <p:nvPr/>
        </p:nvSpPr>
        <p:spPr>
          <a:xfrm>
            <a:off x="1689767" y="1085220"/>
            <a:ext cx="973138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实行</a:t>
            </a:r>
            <a:endParaRPr lang="en-US" altLang="zh-CN" sz="2800" dirty="0"/>
          </a:p>
        </p:txBody>
      </p:sp>
      <p:sp>
        <p:nvSpPr>
          <p:cNvPr id="6" name="QB_6_AN.39_1#c4d10520d.blank?pid=829f96ba3&amp;color=0,0,0&amp;vpa=38&amp;vtp=1&amp;bbb=1"/>
          <p:cNvSpPr/>
          <p:nvPr/>
        </p:nvSpPr>
        <p:spPr>
          <a:xfrm>
            <a:off x="1689767" y="1732920"/>
            <a:ext cx="2400300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同“无”，没有</a:t>
            </a:r>
            <a:endParaRPr lang="en-US" altLang="zh-CN" sz="2800" dirty="0"/>
          </a:p>
        </p:txBody>
      </p:sp>
      <p:sp>
        <p:nvSpPr>
          <p:cNvPr id="7" name="QB_6_AN.40_1#c4d10520d.blank?pid=829f96ba3&amp;color=0,0,0&amp;vpa=39&amp;vtp=1&amp;bbb=1"/>
          <p:cNvSpPr/>
          <p:nvPr/>
        </p:nvSpPr>
        <p:spPr>
          <a:xfrm>
            <a:off x="1689767" y="2380620"/>
            <a:ext cx="3471863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同“又”，表示进一层</a:t>
            </a:r>
            <a:endParaRPr lang="en-US" altLang="zh-CN" sz="2800" dirty="0"/>
          </a:p>
        </p:txBody>
      </p:sp>
      <p:sp>
        <p:nvSpPr>
          <p:cNvPr id="8" name="QB_6_AN.41_1#c4d10520d.blank?pid=829f96ba3&amp;color=0,0,0&amp;vpa=40&amp;vtp=1&amp;bbb=1"/>
          <p:cNvSpPr/>
          <p:nvPr/>
        </p:nvSpPr>
        <p:spPr>
          <a:xfrm>
            <a:off x="2045367" y="3028320"/>
            <a:ext cx="1330325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怎么能</a:t>
            </a:r>
            <a:endParaRPr lang="en-US" altLang="zh-CN" sz="2800" dirty="0"/>
          </a:p>
        </p:txBody>
      </p:sp>
      <p:sp>
        <p:nvSpPr>
          <p:cNvPr id="9" name="QB_6_AN.42_1#c4d10520d.blank?pid=829f96ba3&amp;color=0,0,0&amp;vpa=41&amp;vtp=1&amp;bbb=1"/>
          <p:cNvSpPr/>
          <p:nvPr/>
        </p:nvSpPr>
        <p:spPr>
          <a:xfrm>
            <a:off x="1689767" y="3695774"/>
            <a:ext cx="973138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鼓励</a:t>
            </a:r>
            <a:endParaRPr lang="en-US" altLang="zh-CN" sz="2800" dirty="0"/>
          </a:p>
        </p:txBody>
      </p:sp>
      <p:sp>
        <p:nvSpPr>
          <p:cNvPr id="10" name="QB_6_AN.43_1#c4d10520d.blank?pid=829f96ba3&amp;color=0,0,0&amp;vpa=42&amp;vtp=1&amp;bbb=1"/>
          <p:cNvSpPr/>
          <p:nvPr/>
        </p:nvSpPr>
        <p:spPr>
          <a:xfrm>
            <a:off x="2045367" y="4343474"/>
            <a:ext cx="973138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互相</a:t>
            </a:r>
            <a:endParaRPr lang="en-US" altLang="zh-CN" sz="2800" dirty="0"/>
          </a:p>
        </p:txBody>
      </p:sp>
      <p:sp>
        <p:nvSpPr>
          <p:cNvPr id="11" name="QB_6_AN.44_1#c4d10520d.blank?pid=829f96ba3&amp;color=0,0,0&amp;vpa=43&amp;vtp=1&amp;bbb=1"/>
          <p:cNvSpPr/>
          <p:nvPr/>
        </p:nvSpPr>
        <p:spPr>
          <a:xfrm>
            <a:off x="2400967" y="4991174"/>
            <a:ext cx="4187825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墨子的弟子对墨子的尊称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5" grpId="0" animBg="1" build="p"/>
      <p:bldP spid="6" grpId="0" animBg="1" build="p"/>
      <p:bldP spid="7" grpId="0" animBg="1" build="p"/>
      <p:bldP spid="8" grpId="0" animBg="1" build="p"/>
      <p:bldP spid="9" grpId="0" animBg="1" build="p"/>
      <p:bldP spid="10" grpId="0" animBg="1" build="p"/>
      <p:bldP spid="11" grpId="0" animBg="1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8cd943552?pid=eed3d16df&amp;color=0,173,163&amp;vtp=1&amp;bt=1&amp;bbb=1"/>
          <p:cNvSpPr/>
          <p:nvPr/>
        </p:nvSpPr>
        <p:spPr>
          <a:xfrm>
            <a:off x="612648" y="466344"/>
            <a:ext cx="10963656" cy="8910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900"/>
              </a:lnSpc>
            </a:pPr>
            <a:r>
              <a:rPr lang="en-US" altLang="zh-CN" sz="32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文章结构与主旨</a:t>
            </a:r>
            <a:endParaRPr lang="en-US" altLang="zh-CN" sz="3200" dirty="0"/>
          </a:p>
        </p:txBody>
      </p:sp>
      <p:sp>
        <p:nvSpPr>
          <p:cNvPr id="3" name="QB_5_BD.45_1#a9fddf6ca?pid=8cd943552&amp;color=0,0,0&amp;vtp=1&amp;bbb=1"/>
          <p:cNvSpPr/>
          <p:nvPr/>
        </p:nvSpPr>
        <p:spPr>
          <a:xfrm>
            <a:off x="612648" y="954024"/>
            <a:ext cx="10963656" cy="443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4900"/>
              </a:lnSpc>
            </a:pPr>
            <a:r>
              <a:rPr lang="en-US" altLang="zh-CN" sz="2800" b="1" i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厘清结构</a:t>
            </a:r>
            <a:r>
              <a:rPr lang="en-US" altLang="zh-CN" sz="2800" b="1" i="0">
                <a:solidFill>
                  <a:srgbClr val="00AD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19500" b="0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34" charset="-120"/>
              </a:rPr>
              <a:t>                                                                                                                                          </a:t>
            </a:r>
            <a:endParaRPr lang="en-US" altLang="zh-CN" sz="900" dirty="0">
              <a:latin typeface="宋体" panose="02010600030101010101" pitchFamily="2" charset="-122"/>
            </a:endParaRPr>
          </a:p>
        </p:txBody>
      </p:sp>
      <p:pic>
        <p:nvPicPr>
          <p:cNvPr id="4" name="QB_5_BD.45_1#a9fddf6ca?pid=8cd943552&amp;color=0,0,0&amp;tib=255,255,255&amp;iip=2&amp;vip=44#46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25897" y="1488948"/>
            <a:ext cx="7863840" cy="3922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5" name="QB_5_AN.46_1#a9fddf6ca.blank?pid=8cd943552&amp;color=0,0,0&amp;vpa=44&amp;vtp=1"/>
          <p:cNvSpPr/>
          <p:nvPr/>
        </p:nvSpPr>
        <p:spPr>
          <a:xfrm>
            <a:off x="5353145" y="2897124"/>
            <a:ext cx="4590288" cy="320040"/>
          </a:xfrm>
          <a:prstGeom prst="rect">
            <a:avLst/>
          </a:prstGeom>
          <a:noFill/>
        </p:spPr>
        <p:txBody>
          <a:bodyPr wrap="none" lIns="0" tIns="0" rIns="0" bIns="0" rtlCol="0" anchor="b"/>
          <a:lstStyle/>
          <a:p>
            <a:pPr algn="ctr" latinLnBrk="1">
              <a:lnSpc>
                <a:spcPts val="2600"/>
              </a:lnSpc>
            </a:pPr>
            <a:r>
              <a:rPr lang="en-US" altLang="zh-CN" sz="21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大夫、诸侯之间争斗攻伐</a:t>
            </a:r>
            <a:endParaRPr lang="en-US" altLang="zh-CN" sz="2100" dirty="0"/>
          </a:p>
        </p:txBody>
      </p:sp>
      <p:sp>
        <p:nvSpPr>
          <p:cNvPr id="6" name="QB_5_AN.47_1#a9fddf6ca.blank?pid=8cd943552&amp;color=0,0,0&amp;vpa=45&amp;vtp=1"/>
          <p:cNvSpPr/>
          <p:nvPr/>
        </p:nvSpPr>
        <p:spPr>
          <a:xfrm>
            <a:off x="5426297" y="4367973"/>
            <a:ext cx="4462272" cy="283464"/>
          </a:xfrm>
          <a:prstGeom prst="rect">
            <a:avLst/>
          </a:prstGeom>
          <a:noFill/>
        </p:spPr>
        <p:txBody>
          <a:bodyPr wrap="none" lIns="0" tIns="0" rIns="0" bIns="0" rtlCol="0" anchor="b"/>
          <a:lstStyle/>
          <a:p>
            <a:pPr algn="ctr" latinLnBrk="1">
              <a:lnSpc>
                <a:spcPts val="2600"/>
              </a:lnSpc>
            </a:pPr>
            <a:r>
              <a:rPr lang="en-US" altLang="zh-CN" sz="21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视人家若其家，视人国若其国</a:t>
            </a:r>
            <a:endParaRPr lang="en-US" altLang="zh-CN" sz="2100" dirty="0"/>
          </a:p>
        </p:txBody>
      </p:sp>
      <p:sp>
        <p:nvSpPr>
          <p:cNvPr id="7" name="QB_5_AN.48_1#a9fddf6ca.blank?pid=8cd943552&amp;color=0,0,0&amp;vpa=46&amp;vtp=1"/>
          <p:cNvSpPr/>
          <p:nvPr/>
        </p:nvSpPr>
        <p:spPr>
          <a:xfrm>
            <a:off x="4841081" y="5130151"/>
            <a:ext cx="5010912" cy="192024"/>
          </a:xfrm>
          <a:prstGeom prst="rect">
            <a:avLst/>
          </a:prstGeom>
          <a:noFill/>
        </p:spPr>
        <p:txBody>
          <a:bodyPr wrap="none" lIns="0" tIns="0" rIns="0" bIns="0" rtlCol="0" anchor="b"/>
          <a:lstStyle/>
          <a:p>
            <a:pPr algn="ctr" latinLnBrk="1">
              <a:lnSpc>
                <a:spcPts val="2600"/>
              </a:lnSpc>
            </a:pPr>
            <a:r>
              <a:rPr lang="en-US" altLang="zh-CN" sz="21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天下兼相爱则治，交相恶则乱</a:t>
            </a:r>
            <a:endParaRPr lang="en-US" altLang="zh-CN" sz="21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build="p"/>
      <p:bldP spid="6" grpId="0" animBg="1" build="p"/>
      <p:bldP spid="7" grpId="0" animBg="1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49_1#9517ed43d?pid=8cd943552&amp;color=0,0,0&amp;vtp=1&amp;bt=1&amp;bbb=1&amp;hb=1"/>
          <p:cNvSpPr/>
          <p:nvPr/>
        </p:nvSpPr>
        <p:spPr>
          <a:xfrm>
            <a:off x="612648" y="468000"/>
            <a:ext cx="10963656" cy="32385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概括主旨</a:t>
            </a:r>
            <a:r>
              <a:rPr lang="en-US" altLang="zh-CN" sz="2800" b="1" i="0" dirty="0">
                <a:solidFill>
                  <a:srgbClr val="00AD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兼爱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从臣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子之不孝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父之不慈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盗贼之横行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大夫之相乱家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诸侯之相攻国等方面分析论证了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的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原因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提出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天下兼相爱则治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交相恶则乱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”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的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②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主张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告诫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世人要懂得互相亲爱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只有这样社会才能和谐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国家才能富强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百姓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才能安居乐业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5_AN.50_1#9517ed43d.blank?pid=8cd943552&amp;color=0,0,0&amp;vpa=47&amp;vtp=1&amp;bbb=1"/>
          <p:cNvSpPr/>
          <p:nvPr/>
        </p:nvSpPr>
        <p:spPr>
          <a:xfrm>
            <a:off x="8446167" y="1085220"/>
            <a:ext cx="2401888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社会动荡不安</a:t>
            </a:r>
            <a:endParaRPr lang="en-US" altLang="zh-CN" sz="2800" dirty="0"/>
          </a:p>
        </p:txBody>
      </p:sp>
      <p:sp>
        <p:nvSpPr>
          <p:cNvPr id="4" name="QB_5_AN.51_1#9517ed43d.blank?pid=8cd943552&amp;color=0,0,0&amp;vpa=48&amp;vtp=1&amp;bbb=1"/>
          <p:cNvSpPr/>
          <p:nvPr/>
        </p:nvSpPr>
        <p:spPr>
          <a:xfrm>
            <a:off x="8049292" y="1732920"/>
            <a:ext cx="1328738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“兼爱”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483cb2ec7.fixed?pid=e08fdf5cd&amp;color=0,173,163&amp;vtp=1&amp;bbb=1"/>
          <p:cNvSpPr/>
          <p:nvPr/>
        </p:nvSpPr>
        <p:spPr>
          <a:xfrm>
            <a:off x="1618488" y="2660904"/>
            <a:ext cx="8997696" cy="72237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合作探究·提能力</a:t>
            </a:r>
            <a:endParaRPr lang="en-US" altLang="zh-CN" sz="4000" dirty="0"/>
          </a:p>
        </p:txBody>
      </p:sp>
      <p:sp>
        <p:nvSpPr>
          <p:cNvPr id="3" name="C_3#483cb2ec7"/>
          <p:cNvSpPr/>
          <p:nvPr/>
        </p:nvSpPr>
        <p:spPr>
          <a:xfrm>
            <a:off x="1618488" y="3419856"/>
            <a:ext cx="8961120" cy="9144"/>
          </a:xfrm>
          <a:prstGeom prst="line">
            <a:avLst/>
          </a:prstGeom>
          <a:noFill/>
          <a:ln w="28575">
            <a:solidFill>
              <a:srgbClr val="00ADA3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#2b6c7fdf9?pid=483cb2ec7&amp;color=0,0,0&amp;vtp=1&amp;bt=1&amp;bbb=1&amp;hb=1"/>
          <p:cNvSpPr/>
          <p:nvPr/>
        </p:nvSpPr>
        <p:spPr>
          <a:xfrm>
            <a:off x="612648" y="468000"/>
            <a:ext cx="10963656" cy="32385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情境探究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墨子似乎跟儒家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、道家的夫子形象迥然不同。毛泽东曾评价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，“墨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子是一个劳动者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，他不做官，但他是比孔子高明的圣人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”。假如给你一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个机会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，让你穿越两千多年的时光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，近距离地观察墨子作为夫子向弟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子们讲说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“兼爱”的教学现场，你会有何收获和感想？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01049d759?pid=483cb2ec7&amp;color=0,173,163&amp;vtp=1&amp;bt=1&amp;bbb=1"/>
          <p:cNvSpPr/>
          <p:nvPr/>
        </p:nvSpPr>
        <p:spPr>
          <a:xfrm>
            <a:off x="612648" y="466344"/>
            <a:ext cx="10963656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200"/>
              </a:lnSpc>
            </a:pPr>
            <a:r>
              <a:rPr lang="en-US" altLang="zh-CN" sz="30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任务一</a:t>
            </a:r>
            <a:r>
              <a:rPr lang="en-US" altLang="zh-CN" sz="3000" b="1" i="0" dirty="0">
                <a:solidFill>
                  <a:srgbClr val="00AD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探寻墨子视角下的“天下之乱”及其根源</a:t>
            </a:r>
            <a:endParaRPr lang="en-US" altLang="zh-CN" sz="3000" dirty="0"/>
          </a:p>
        </p:txBody>
      </p:sp>
      <p:sp>
        <p:nvSpPr>
          <p:cNvPr id="3" name="QB_5_BD.139_1#81ca36210?sp=1&amp;pid=01049d759&amp;color=0,0,0&amp;vtp=1&amp;bbb=1&amp;hb=1&amp;hltap=1"/>
          <p:cNvSpPr/>
          <p:nvPr/>
        </p:nvSpPr>
        <p:spPr>
          <a:xfrm>
            <a:off x="612648" y="1115647"/>
            <a:ext cx="10963656" cy="3886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在墨子看来，“天下之乱”有哪些？是如何产生的？（5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答：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QB_5_AN.140_1#81ca36210?sp=1&amp;pid=01049d759&amp;color=0,0,0&amp;vtp=1&amp;bbb=1&amp;hb=1&amp;hla=1"/>
          <p:cNvSpPr/>
          <p:nvPr/>
        </p:nvSpPr>
        <p:spPr>
          <a:xfrm>
            <a:off x="612648" y="1743027"/>
            <a:ext cx="10963656" cy="32385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1）①臣、子不孝君、父，子亏父而自利，弟亏兄而自利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，臣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亏君而自利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；②父之不慈子，兄之不慈弟，君之不慈臣；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③盗窃异室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以利其室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，贼贼人以利其身；④大夫之相乱家，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诸侯之相攻国。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每点1分）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2）“自爱”而“不相爱”。（1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e56b5db0c?pid=483cb2ec7&amp;color=0,173,163&amp;vtp=1&amp;bt=1&amp;bbb=1"/>
          <p:cNvSpPr/>
          <p:nvPr/>
        </p:nvSpPr>
        <p:spPr>
          <a:xfrm>
            <a:off x="612648" y="466344"/>
            <a:ext cx="10963656" cy="66294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30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任务二</a:t>
            </a:r>
            <a:r>
              <a:rPr lang="en-US" altLang="zh-CN" sz="3000" b="1" i="0" dirty="0">
                <a:solidFill>
                  <a:srgbClr val="00AD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分析墨子的论证艺术</a:t>
            </a:r>
            <a:endParaRPr lang="en-US" altLang="zh-CN" sz="3000" dirty="0"/>
          </a:p>
        </p:txBody>
      </p:sp>
      <p:sp>
        <p:nvSpPr>
          <p:cNvPr id="3" name="QB_5_BD.139_1#752b14575?sp=1&amp;pid=e56b5db0c&amp;color=0,0,0&amp;vtp=1&amp;bbb=1&amp;hb=1&amp;hltap=1"/>
          <p:cNvSpPr/>
          <p:nvPr/>
        </p:nvSpPr>
        <p:spPr>
          <a:xfrm>
            <a:off x="612648" y="1103582"/>
            <a:ext cx="10963656" cy="56007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请结合本文内容简要概括墨子是如何一步一步展开论证的。（4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答：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</a:t>
            </a:r>
            <a:endParaRPr lang="en-US" altLang="zh-CN" sz="280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QB_5_AN.140_1#752b14575?sp=1&amp;pid=e56b5db0c&amp;color=0,0,0&amp;vtp=1&amp;bbb=1&amp;hb=1&amp;hla=1"/>
          <p:cNvSpPr/>
          <p:nvPr/>
        </p:nvSpPr>
        <p:spPr>
          <a:xfrm>
            <a:off x="612648" y="1641706"/>
            <a:ext cx="10963656" cy="4978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第一段，墨子明确指出，圣人以治天下为己任，就要知道天</a:t>
            </a:r>
            <a:endParaRPr lang="en-US" altLang="zh-CN" sz="2800" b="1" i="0" dirty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下动乱的根源，否则就无法达成目的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。②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第二段，批判当时伦理崩坏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、</a:t>
            </a:r>
            <a:endParaRPr lang="en-US" altLang="zh-CN" sz="2800" b="1" i="0" dirty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诸侯攻伐的社会现实，指出天下动乱不休的起因是人人只知“自爱”而</a:t>
            </a:r>
            <a:endParaRPr lang="en-US" altLang="zh-CN" sz="2800" b="1" i="0" dirty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“不相爱”。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君臣、父子、兄弟之间互相损害，盗贼侵夺财物、伤害性</a:t>
            </a:r>
            <a:endParaRPr lang="en-US" altLang="zh-CN" sz="2800" b="1" i="0" dirty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命，以及大夫、诸侯之间的争斗攻伐，皆出于此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。③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第三段，正面立</a:t>
            </a:r>
            <a:endParaRPr lang="en-US" altLang="zh-CN" sz="2800" b="1" i="0" dirty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意，指出如果反其道而行之，大家将心比心、推己及人，做到互相亲</a:t>
            </a:r>
            <a:endParaRPr lang="en-US" altLang="zh-CN" sz="2800" b="1" i="0" dirty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爱，就能消除乱象，使天下大治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。④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第四段，概括得出本文的总论点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：</a:t>
            </a:r>
            <a:endParaRPr lang="en-US" altLang="zh-CN" sz="2800" b="1" i="0" dirty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“天下兼相爱则治，交相恶则乱。”（每点1分）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139_1#dd93331f9?sp=1&amp;pid=e56b5db0c&amp;color=0,0,0&amp;vtp=1&amp;bt=1&amp;bbb=1&amp;hb=1&amp;hltap=1"/>
          <p:cNvSpPr/>
          <p:nvPr/>
        </p:nvSpPr>
        <p:spPr>
          <a:xfrm>
            <a:off x="612648" y="468000"/>
            <a:ext cx="10963656" cy="3886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本文运用“譬”式证明法，既给人以哲理上的启迪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，又给人以艺术上的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美感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，请结合文本加以分析。（4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答：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QB_5_AN.140_1#dd93331f9?sp=1&amp;pid=e56b5db0c&amp;color=0,0,0&amp;vtp=1&amp;bt=1&amp;bbb=1&amp;hb=1&amp;hla=1"/>
          <p:cNvSpPr/>
          <p:nvPr/>
        </p:nvSpPr>
        <p:spPr>
          <a:xfrm>
            <a:off x="612648" y="1735460"/>
            <a:ext cx="10963656" cy="25908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运用类比论证。“譬之如医之攻人之疾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……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则弗能攻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”，提出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要治理好天下的祸乱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，就要知道发生祸乱的原因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，就像医生要知道病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人的病根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，才能对症下药，把病治好一样。以此说明治理天下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“必知乱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之所自起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”的重要性，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并引出下文。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3#1e7fe85af?pid=e08fdf5cd&amp;color=0,0,0&amp;tib=255,255,255&amp;iip=1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4110" y="554868"/>
            <a:ext cx="548640" cy="466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3" name="P_3#1e7fe85af?pid=e08fdf5cd&amp;color=0,0,0&amp;vtp=1&amp;bt=1&amp;bbb=1"/>
          <p:cNvSpPr/>
          <p:nvPr/>
        </p:nvSpPr>
        <p:spPr>
          <a:xfrm>
            <a:off x="612648" y="468000"/>
            <a:ext cx="10963656" cy="32385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34" charset="-120"/>
              </a:rPr>
              <a:t>     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课时目标：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vl="0" latinLnBrk="1">
              <a:lnSpc>
                <a:spcPts val="5100"/>
              </a:lnSpc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1.掌握重要的</a:t>
            </a:r>
            <a:r>
              <a:rPr lang="en-US" altLang="zh-CN" sz="2800" u="wavy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实词、虚词、特殊句式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等知识。</a:t>
            </a:r>
            <a:endParaRPr lang="en-US" altLang="zh-CN" sz="2800">
              <a:solidFill>
                <a:prstClr val="black"/>
              </a:solidFill>
            </a:endParaRPr>
          </a:p>
          <a:p>
            <a:pPr lvl="0" latinLnBrk="1">
              <a:lnSpc>
                <a:spcPts val="5100"/>
              </a:lnSpc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2.学习本课中的</a:t>
            </a:r>
            <a:r>
              <a:rPr lang="en-US" altLang="zh-CN" sz="2800" u="wavy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说理方法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和</a:t>
            </a:r>
            <a:r>
              <a:rPr lang="en-US" altLang="zh-CN" sz="2800" u="wavy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论证逻辑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>
              <a:solidFill>
                <a:prstClr val="black"/>
              </a:solidFill>
            </a:endParaRPr>
          </a:p>
          <a:p>
            <a:pPr lvl="0" latinLnBrk="1">
              <a:lnSpc>
                <a:spcPts val="5100"/>
              </a:lnSpc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3.学习墨子</a:t>
            </a:r>
            <a:r>
              <a:rPr lang="en-US" altLang="zh-CN" sz="2800" u="wavy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关心社会、关爱他人、积极救世的精神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>
              <a:solidFill>
                <a:prstClr val="black"/>
              </a:solidFill>
            </a:endParaRPr>
          </a:p>
          <a:p>
            <a:pPr lvl="0" latinLnBrk="1">
              <a:lnSpc>
                <a:spcPts val="5100"/>
              </a:lnSpc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4.体会</a:t>
            </a:r>
            <a:r>
              <a:rPr lang="en-US" altLang="zh-CN" sz="2800" u="wavy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“兼爱”的思想内涵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，思考其对现代社会的意义。</a:t>
            </a:r>
            <a:endParaRPr lang="en-US" altLang="zh-CN" sz="1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140_2#dd93331f9?pid=e56b5db0c&amp;color=0,0,0&amp;mp=1&amp;vtp=1&amp;bt=1&amp;bbb=1&amp;hb=1&amp;hltap=1"/>
          <p:cNvSpPr/>
          <p:nvPr/>
        </p:nvSpPr>
        <p:spPr>
          <a:xfrm>
            <a:off x="612648" y="493400"/>
            <a:ext cx="10963656" cy="453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QB_5_AN.139_1#dd93331f9?pid=e56b5db0c&amp;color=0,0,0&amp;mp=1&amp;vtp=1&amp;bt=1&amp;bbb=1&amp;hb=1&amp;hla=1"/>
          <p:cNvSpPr/>
          <p:nvPr/>
        </p:nvSpPr>
        <p:spPr>
          <a:xfrm>
            <a:off x="612648" y="468000"/>
            <a:ext cx="10963656" cy="453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②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运用举例论证。本文在论述乱起于“不相爱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”的观点时用了大量的例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证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：臣、子之不孝，君、父之不慈；盗贼之横行；大夫之相乱家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，诸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侯之相攻国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。而如果君与臣、父与子、兄与弟之间“兼爱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”，就不会有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不孝不慈”的现象产生；如果人与人之间“兼爱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”，就不会有盗窃和伤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害性命的事发生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；如果大夫与大夫、诸侯与诸侯之间“兼爱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”，就不会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爆发战争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。这样便水到渠成地得出结论：“天下兼相爱则治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，交相恶则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乱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。”（每点2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分）</a:t>
            </a:r>
            <a:endParaRPr lang="en-US" altLang="zh-CN" sz="1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139_1#a2d1e84f6?sp=1&amp;pid=e56b5db0c&amp;color=0,0,0&amp;vtp=1&amp;bt=1&amp;bbb=1&amp;hb=1&amp;hltap=1"/>
          <p:cNvSpPr/>
          <p:nvPr/>
        </p:nvSpPr>
        <p:spPr>
          <a:xfrm>
            <a:off x="612648" y="468000"/>
            <a:ext cx="10963656" cy="5829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“夫辩者，将以明是非之分，审治乱之纪，明同异之处，察名实之理，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处利害，决嫌疑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。”（《墨子·小取》）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墨子以辩同异、明是非，形成其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独特的“墨辩学”。请据此分析本文在说理上的特点。（4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答：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</a:t>
            </a:r>
            <a:endParaRPr lang="en-US" altLang="zh-CN" sz="280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QB_5_AN.140_1#a2d1e84f6?sp=1&amp;pid=e56b5db0c&amp;color=0,0,0&amp;vtp=1&amp;bt=1&amp;bbb=1&amp;hb=1&amp;hla=1"/>
          <p:cNvSpPr/>
          <p:nvPr/>
        </p:nvSpPr>
        <p:spPr>
          <a:xfrm>
            <a:off x="612648" y="2411100"/>
            <a:ext cx="10963656" cy="3886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多用设问句和反问句，使得问题被醒目地提出，引发读者思</a:t>
            </a:r>
            <a:endParaRPr lang="en-US" altLang="zh-CN" sz="2800" b="1" i="0" dirty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考，有利于作者观点的阐述，让作者所要表达的观点更加鲜明。如“当</a:t>
            </a:r>
            <a:endParaRPr lang="en-US" altLang="zh-CN" sz="2800" b="1" i="0" dirty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察乱何自起？起不相爱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”。②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层层深入，逻辑性强，条理井然。作者要</a:t>
            </a:r>
            <a:endParaRPr lang="en-US" altLang="zh-CN" sz="2800" b="1" i="0" dirty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阐述的是只要天下人“兼爱”，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天下就可以大治，也就是文中的“若使天</a:t>
            </a:r>
            <a:endParaRPr lang="en-US" altLang="zh-CN" sz="2800" b="1" i="0" dirty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下兼相爱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……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若此则天下治”。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这句话在文章结尾处，也是对上文的总</a:t>
            </a:r>
            <a:endParaRPr lang="en-US" altLang="zh-CN" sz="2800" b="1" i="0" dirty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结。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140_2#a2d1e84f6?pid=e56b5db0c&amp;color=0,0,0&amp;mp=1&amp;vtp=1&amp;bt=1&amp;bbb=1&amp;hb=1&amp;hltap=1"/>
          <p:cNvSpPr/>
          <p:nvPr/>
        </p:nvSpPr>
        <p:spPr>
          <a:xfrm>
            <a:off x="612648" y="493400"/>
            <a:ext cx="10963656" cy="19431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QB_5_AN.139_1#a2d1e84f6?pid=e56b5db0c&amp;color=0,0,0&amp;mp=1&amp;vtp=1&amp;bt=1&amp;bbb=1&amp;hb=1&amp;hla=1"/>
          <p:cNvSpPr/>
          <p:nvPr/>
        </p:nvSpPr>
        <p:spPr>
          <a:xfrm>
            <a:off x="612648" y="468000"/>
            <a:ext cx="10963656" cy="19431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③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善于运用具体事例来说理。文中列举了大量事例，如君臣、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父子、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盗贼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、大夫等事例。④综合运用类比论证、举例论证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、假设论证等论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证方法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。（每点1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分）</a:t>
            </a:r>
            <a:endParaRPr lang="en-US" altLang="zh-CN" sz="1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139_1#e80060f50?sp=1&amp;pid=e56b5db0c&amp;color=0,0,0&amp;vtp=1&amp;bt=1&amp;bbb=1&amp;hb=1&amp;hltap=1"/>
          <p:cNvSpPr/>
          <p:nvPr/>
        </p:nvSpPr>
        <p:spPr>
          <a:xfrm>
            <a:off x="612648" y="468000"/>
            <a:ext cx="10963656" cy="453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刘勰评价《墨子》“意显而语质”，请分析《墨子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》形成这种语言风格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的原因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。（4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答：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QB_5_AN.140_1#e80060f50?sp=1&amp;pid=e56b5db0c&amp;color=0,0,0&amp;vtp=1&amp;bt=1&amp;bbb=1&amp;hb=1&amp;hla=1"/>
          <p:cNvSpPr/>
          <p:nvPr/>
        </p:nvSpPr>
        <p:spPr>
          <a:xfrm>
            <a:off x="612648" y="1735460"/>
            <a:ext cx="10963656" cy="32385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“意显而语质”是指《墨子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》在语言表达上表现出来的用语浅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显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、通俗易懂的特色。《墨子》直言不讳，通俗易懂，有一说一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。作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者总是把一种观念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、一种逻辑贯穿到底，绝不旁生枝节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。不但用语浅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显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，还唯恐说不清，往往正面说一遍，反面又说一遍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；一个观点总结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过了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下一段落还要再总结。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140_2#e80060f50?pid=e56b5db0c&amp;color=0,0,0&amp;mp=1&amp;vtp=1&amp;bt=1&amp;bbb=1&amp;hb=1&amp;hltap=1"/>
          <p:cNvSpPr/>
          <p:nvPr/>
        </p:nvSpPr>
        <p:spPr>
          <a:xfrm>
            <a:off x="612648" y="493400"/>
            <a:ext cx="10963656" cy="32385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QB_5_AN.139_1#e80060f50?pid=e56b5db0c&amp;color=0,0,0&amp;mp=1&amp;vtp=1&amp;bt=1&amp;bbb=1&amp;hb=1&amp;hla=1"/>
          <p:cNvSpPr/>
          <p:nvPr/>
        </p:nvSpPr>
        <p:spPr>
          <a:xfrm>
            <a:off x="612648" y="468000"/>
            <a:ext cx="10963656" cy="32385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②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这种文风与墨家的思想主张和受众群体有关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。墨家主张人人平等相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爱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，反对侵略战争；强调节俭，反对铺张浪费；注重道德实践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，反对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纸上谈兵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。从这些思想倾向来看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，墨家代表的是社会中下层人民的政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治诉求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，他们“传道”的对象文化程度普遍不高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。这种文风既契合他们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的功利实用主义思想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，也利于作者期待的读者群体接受。（每点2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分）</a:t>
            </a:r>
            <a:endParaRPr lang="en-US" altLang="zh-CN" sz="1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1c7ea6a30?pid=483cb2ec7&amp;color=0,173,163&amp;vtp=1&amp;bt=1&amp;bbb=1"/>
          <p:cNvSpPr/>
          <p:nvPr/>
        </p:nvSpPr>
        <p:spPr>
          <a:xfrm>
            <a:off x="612648" y="466344"/>
            <a:ext cx="10963656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200"/>
              </a:lnSpc>
            </a:pPr>
            <a:r>
              <a:rPr lang="en-US" altLang="zh-CN" sz="30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任务三</a:t>
            </a:r>
            <a:r>
              <a:rPr lang="en-US" altLang="zh-CN" sz="3000" b="1" i="0" dirty="0">
                <a:solidFill>
                  <a:srgbClr val="00AD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感悟墨子思想的现实意义</a:t>
            </a:r>
            <a:endParaRPr lang="en-US" altLang="zh-CN" sz="3000" dirty="0"/>
          </a:p>
        </p:txBody>
      </p:sp>
      <p:sp>
        <p:nvSpPr>
          <p:cNvPr id="3" name="QB_5_BD.139_1#62dca4417?sp=1&amp;pid=1c7ea6a30&amp;color=0,0,0&amp;vtp=1&amp;bbb=1&amp;hb=1&amp;hltap=1"/>
          <p:cNvSpPr/>
          <p:nvPr/>
        </p:nvSpPr>
        <p:spPr>
          <a:xfrm>
            <a:off x="612648" y="1115647"/>
            <a:ext cx="10963656" cy="453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“兼爱”可谓墨家为当时的乱世开出的灵丹妙药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，它在当时的社会可能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实现吗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？（3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答：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QB_5_AN.140_1#62dca4417?sp=1&amp;pid=1c7ea6a30&amp;color=0,0,0&amp;vtp=1&amp;bbb=1&amp;hb=1&amp;hla=1"/>
          <p:cNvSpPr/>
          <p:nvPr/>
        </p:nvSpPr>
        <p:spPr>
          <a:xfrm>
            <a:off x="612648" y="2383107"/>
            <a:ext cx="10963656" cy="32385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不可能实现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。墨家站在弱势群体的角度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，其思想客观反映了贫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困和饱受战乱之苦的人们的愿望，因而它成为春秋战国时期的一大学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派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但墨子所处的时代出现的社会动乱并不只是由各方不兼爱引起的。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因此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，墨家的“兼爱”思想在当时的社会是不可能实现的。（观点1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分，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分析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2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4104f8bfb?pid=483cb2ec7&amp;color=0,173,163&amp;vtp=1&amp;bt=1&amp;bbb=1"/>
          <p:cNvSpPr/>
          <p:nvPr/>
        </p:nvSpPr>
        <p:spPr>
          <a:xfrm>
            <a:off x="612648" y="466344"/>
            <a:ext cx="10963656" cy="8910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900"/>
              </a:lnSpc>
            </a:pPr>
            <a:r>
              <a:rPr lang="en-US" altLang="zh-CN" sz="32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思维发展与提升</a:t>
            </a:r>
            <a:endParaRPr lang="en-US" altLang="zh-CN" sz="3200" dirty="0"/>
          </a:p>
        </p:txBody>
      </p:sp>
      <p:sp>
        <p:nvSpPr>
          <p:cNvPr id="3" name="QB_5_BD.139_1#249d97772?sp=1&amp;pid=4104f8bfb&amp;color=0,0,0&amp;vtp=1&amp;bbb=1&amp;hb=1&amp;hltap=1"/>
          <p:cNvSpPr/>
          <p:nvPr/>
        </p:nvSpPr>
        <p:spPr>
          <a:xfrm>
            <a:off x="612648" y="954024"/>
            <a:ext cx="10963656" cy="5181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墨子的“兼相爱，交相利”的观念和“自爱”“自利”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的观念是矛盾的吗？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请分析说明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。（3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答：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QB_5_AN.140_1#249d97772?sp=1&amp;pid=4104f8bfb&amp;color=0,0,0&amp;vtp=1&amp;bbb=1&amp;hb=1&amp;hla=1"/>
          <p:cNvSpPr/>
          <p:nvPr/>
        </p:nvSpPr>
        <p:spPr>
          <a:xfrm>
            <a:off x="612648" y="2221484"/>
            <a:ext cx="10963656" cy="3886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示例）不矛盾。“兼相爱”并不是完全否定“自爱”，而是把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“自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爱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”与“相爱”结合起来。“交相利”也不是完全否定“自利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”，而是力求使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自利”与“互利”两不偏废。墨子既不片面宣扬“自爱”与“自利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”，也不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全盘否定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“自爱”与“自利”，而是讲求“兼相爱，交相利”，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提倡父子、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兄弟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、君臣等的互爱、互利，这才是“兼相爱，交相利”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的关键。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观点1分，理由2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a170af9b8.fixed?pid=e08fdf5cd&amp;color=0,173,163&amp;vtp=1&amp;bbb=1"/>
          <p:cNvSpPr/>
          <p:nvPr/>
        </p:nvSpPr>
        <p:spPr>
          <a:xfrm>
            <a:off x="1618488" y="2660904"/>
            <a:ext cx="8997696" cy="72237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文本联读·拓思维</a:t>
            </a:r>
            <a:endParaRPr lang="en-US" altLang="zh-CN" sz="4000" dirty="0"/>
          </a:p>
        </p:txBody>
      </p:sp>
      <p:sp>
        <p:nvSpPr>
          <p:cNvPr id="3" name="C_3#a170af9b8"/>
          <p:cNvSpPr/>
          <p:nvPr/>
        </p:nvSpPr>
        <p:spPr>
          <a:xfrm>
            <a:off x="1618488" y="3419856"/>
            <a:ext cx="8961120" cy="9144"/>
          </a:xfrm>
          <a:prstGeom prst="line">
            <a:avLst/>
          </a:prstGeom>
          <a:noFill/>
          <a:ln w="28575">
            <a:solidFill>
              <a:srgbClr val="00ADA3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4_BD.139_1#b1ed02075?sp=1&amp;pid=a170af9b8&amp;color=0,0,0&amp;vtp=1&amp;bt=1&amp;bbb=1&amp;hb=1&amp;hltap=1"/>
          <p:cNvSpPr/>
          <p:nvPr/>
        </p:nvSpPr>
        <p:spPr>
          <a:xfrm>
            <a:off x="612648" y="468000"/>
            <a:ext cx="10963656" cy="32385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墨家的“兼爱”与儒家的“仁爱”在基本内涵上有什么相同点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？试简要分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。（4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答：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QB_4_AN.140_1#b1ed02075?sp=1&amp;pid=a170af9b8&amp;color=0,0,0&amp;vtp=1&amp;bt=1&amp;bbb=1&amp;hb=1&amp;hla=1"/>
          <p:cNvSpPr/>
          <p:nvPr/>
        </p:nvSpPr>
        <p:spPr>
          <a:xfrm>
            <a:off x="612648" y="1735460"/>
            <a:ext cx="10963656" cy="19431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“仁爱”与“兼爱”皆体现出了爱的普遍性，儒家的“仁爱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”与墨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子的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“兼相爱,交相利”都体现了爱的普遍性、广泛性。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②二者在主张人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人相爱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、关爱民众、反对恃强凌弱上显然是相通的。（每点2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4_BD.139_1#76a72c264?sp=1&amp;pid=a170af9b8&amp;color=0,0,0&amp;vtp=1&amp;bt=1&amp;bbb=1&amp;hb=1&amp;hltap=1"/>
          <p:cNvSpPr/>
          <p:nvPr/>
        </p:nvSpPr>
        <p:spPr>
          <a:xfrm>
            <a:off x="612648" y="468000"/>
            <a:ext cx="10963656" cy="5829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墨子认为，人人都只爱自己而“自利”，是社会祸乱兴起的原因；孟子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认为，若人人眼里只有利而没有“仁义”，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必将导致国家败亡。请分析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二人的观点的相通之处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。（4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答：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</a:t>
            </a:r>
            <a:endParaRPr lang="en-US" altLang="zh-CN" sz="280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QB_4_AN.140_1#76a72c264?sp=1&amp;pid=a170af9b8&amp;color=0,0,0&amp;vtp=1&amp;bt=1&amp;bbb=1&amp;hb=1&amp;hla=1"/>
          <p:cNvSpPr/>
          <p:nvPr/>
        </p:nvSpPr>
        <p:spPr>
          <a:xfrm>
            <a:off x="612648" y="2328407"/>
            <a:ext cx="10963656" cy="3886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墨子认为，人们只知道自爱而不知道相爱，只知道自利而不知</a:t>
            </a:r>
            <a:endParaRPr lang="en-US" altLang="zh-CN" sz="2800" b="1" i="0" dirty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道利人，会产生种种社会问题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。“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兼相爱，交相利”是让人超越“自爱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”</a:t>
            </a:r>
            <a:endParaRPr lang="en-US" altLang="zh-CN" sz="2800" b="1" i="0" dirty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“自利”的狭隘，做到爱人利人。（2分）孟子把“仁义”高悬在利之上，</a:t>
            </a:r>
            <a:endParaRPr lang="en-US" altLang="zh-CN" sz="2800" b="1" i="0" dirty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要人从追逐私利的偏狭中超脱出来，追求更高的道义层面上的关怀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b="1" i="0" dirty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孟子的“仁义”主要意味着对他人的同情和体贴。在超越“自爱”“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自利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”</a:t>
            </a:r>
            <a:endParaRPr lang="en-US" altLang="zh-CN" sz="2800" b="1" i="0" dirty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和关爱他人方面，墨子、孟子二人的主张显然是相通的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。（2分）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_1#目录1:eed3d16df?lid=eed3d16df&amp;cid=eed3d16df&amp;tib=255,255,255&amp;vtp=1" descr="preencoded.png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6976" y="2029968"/>
            <a:ext cx="429768" cy="429768"/>
          </a:xfrm>
          <a:prstGeom prst="rect">
            <a:avLst/>
          </a:prstGeom>
        </p:spPr>
      </p:pic>
      <p:sp>
        <p:nvSpPr>
          <p:cNvPr id="3" name="C_1#目录1:eed3d16df?lid=eed3d16df&amp;cid=eed3d16df&amp;vtp=1&amp;bt=1&amp;bbb=1">
            <a:hlinkClick r:id="rId1" action="ppaction://hlinksldjump"/>
          </p:cNvPr>
          <p:cNvSpPr/>
          <p:nvPr/>
        </p:nvSpPr>
        <p:spPr>
          <a:xfrm>
            <a:off x="3776472" y="1984248"/>
            <a:ext cx="3675888" cy="53949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marL="107950" algn="l" latinLnBrk="1">
              <a:lnSpc>
                <a:spcPts val="3800"/>
              </a:lnSpc>
            </a:pPr>
            <a:r>
              <a:rPr lang="en-US" altLang="zh-CN" sz="3100" b="0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自主学习·悟新知</a:t>
            </a:r>
            <a:endParaRPr lang="en-US" altLang="zh-CN" sz="3050" dirty="0"/>
          </a:p>
        </p:txBody>
      </p:sp>
      <p:pic>
        <p:nvPicPr>
          <p:cNvPr id="4" name="C_1#目录1:eed3d16df?lid=483cb2ec7&amp;cid=483cb2ec7&amp;tib=255,255,255&amp;vtp=1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6976" y="2935224"/>
            <a:ext cx="429768" cy="429768"/>
          </a:xfrm>
          <a:prstGeom prst="rect">
            <a:avLst/>
          </a:prstGeom>
        </p:spPr>
      </p:pic>
      <p:sp>
        <p:nvSpPr>
          <p:cNvPr id="5" name="C_1#目录1:eed3d16df?lid=483cb2ec7&amp;cid=483cb2ec7&amp;vtp=1&amp;bbb=1">
            <a:hlinkClick r:id="rId3" action="ppaction://hlinksldjump"/>
          </p:cNvPr>
          <p:cNvSpPr/>
          <p:nvPr/>
        </p:nvSpPr>
        <p:spPr>
          <a:xfrm>
            <a:off x="3776472" y="2880360"/>
            <a:ext cx="3675888" cy="53949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marL="107950" algn="l" latinLnBrk="1">
              <a:lnSpc>
                <a:spcPts val="3800"/>
              </a:lnSpc>
            </a:pPr>
            <a:r>
              <a:rPr lang="en-US" altLang="zh-CN" sz="3100" b="0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合作探究·提能力</a:t>
            </a:r>
            <a:endParaRPr lang="en-US" altLang="zh-CN" sz="3050" dirty="0"/>
          </a:p>
        </p:txBody>
      </p:sp>
      <p:pic>
        <p:nvPicPr>
          <p:cNvPr id="6" name="C_1#目录1:eed3d16df?lid=a170af9b8&amp;cid=a170af9b8&amp;tib=255,255,255&amp;vtp=1" descr="preencoded.png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6976" y="3831336"/>
            <a:ext cx="429768" cy="429768"/>
          </a:xfrm>
          <a:prstGeom prst="rect">
            <a:avLst/>
          </a:prstGeom>
        </p:spPr>
      </p:pic>
      <p:sp>
        <p:nvSpPr>
          <p:cNvPr id="7" name="C_1#目录1:eed3d16df?lid=a170af9b8&amp;cid=a170af9b8&amp;vtp=1&amp;bbb=1">
            <a:hlinkClick r:id="rId4" action="ppaction://hlinksldjump"/>
          </p:cNvPr>
          <p:cNvSpPr/>
          <p:nvPr/>
        </p:nvSpPr>
        <p:spPr>
          <a:xfrm>
            <a:off x="3776472" y="3776472"/>
            <a:ext cx="3675888" cy="53949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marL="107950" algn="l" latinLnBrk="1">
              <a:lnSpc>
                <a:spcPts val="3800"/>
              </a:lnSpc>
            </a:pPr>
            <a:r>
              <a:rPr lang="en-US" altLang="zh-CN" sz="3100" b="0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文本联读·拓思维</a:t>
            </a:r>
            <a:endParaRPr lang="en-US" altLang="zh-CN" sz="3050" dirty="0"/>
          </a:p>
        </p:txBody>
      </p:sp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dd5933506?pid=a170af9b8&amp;color=0,173,163&amp;vtp=1&amp;bt=1&amp;bbb=1"/>
          <p:cNvSpPr/>
          <p:nvPr/>
        </p:nvSpPr>
        <p:spPr>
          <a:xfrm>
            <a:off x="612648" y="466344"/>
            <a:ext cx="10963656" cy="8910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900"/>
              </a:lnSpc>
            </a:pPr>
            <a:r>
              <a:rPr lang="en-US" altLang="zh-CN" sz="32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文言积累</a:t>
            </a:r>
            <a:endParaRPr lang="en-US" altLang="zh-CN" sz="3200" dirty="0"/>
          </a:p>
        </p:txBody>
      </p:sp>
      <p:sp>
        <p:nvSpPr>
          <p:cNvPr id="3" name="QB_5_BD.61_1#157c8198a?sp=1&amp;pid=dd5933506&amp;color=0,0,0&amp;vtp=1&amp;bbb=1"/>
          <p:cNvSpPr/>
          <p:nvPr/>
        </p:nvSpPr>
        <p:spPr>
          <a:xfrm>
            <a:off x="612648" y="954024"/>
            <a:ext cx="10963656" cy="25908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读准字音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①恶施不孝(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②大夫(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③故不孝不慈亡(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B_5_AN.62_1#157c8198a.bracket?pid=dd5933506&amp;color=0,0,0&amp;vpa=49&amp;vtp=1&amp;bbb=1"/>
          <p:cNvSpPr/>
          <p:nvPr/>
        </p:nvSpPr>
        <p:spPr>
          <a:xfrm>
            <a:off x="2477167" y="1609344"/>
            <a:ext cx="714375" cy="6350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wū</a:t>
            </a:r>
            <a:endParaRPr lang="en-US" altLang="zh-CN" sz="2800" dirty="0"/>
          </a:p>
        </p:txBody>
      </p:sp>
      <p:sp>
        <p:nvSpPr>
          <p:cNvPr id="5" name="QB_5_AN.63_1#157c8198a.bracket?pid=dd5933506&amp;color=0,0,0&amp;vpa=50&amp;vtp=1&amp;bbb=1"/>
          <p:cNvSpPr/>
          <p:nvPr/>
        </p:nvSpPr>
        <p:spPr>
          <a:xfrm>
            <a:off x="1704848" y="2257044"/>
            <a:ext cx="733425" cy="6350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à</a:t>
            </a:r>
            <a:endParaRPr lang="en-US" altLang="zh-CN" sz="2800" dirty="0">
              <a:latin typeface="宋体" panose="02010600030101010101" pitchFamily="2" charset="-122"/>
            </a:endParaRPr>
          </a:p>
        </p:txBody>
      </p:sp>
      <p:sp>
        <p:nvSpPr>
          <p:cNvPr id="6" name="QB_5_AN.64_1#157c8198a.bracket?pid=dd5933506&amp;color=0,0,0&amp;vpa=51&amp;vtp=1&amp;bbb=1"/>
          <p:cNvSpPr/>
          <p:nvPr/>
        </p:nvSpPr>
        <p:spPr>
          <a:xfrm>
            <a:off x="3188366" y="2904744"/>
            <a:ext cx="714375" cy="6350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wú</a:t>
            </a:r>
            <a:endParaRPr lang="en-US" altLang="zh-CN" sz="2800" dirty="0"/>
          </a:p>
        </p:txBody>
      </p:sp>
      <p:sp>
        <p:nvSpPr>
          <p:cNvPr id="7" name="QB_5_BD.65_1#1d648e3ed?sp=1&amp;pid=dd5933506&amp;color=0,0,0&amp;vtp=1&amp;bbb=1"/>
          <p:cNvSpPr/>
          <p:nvPr/>
        </p:nvSpPr>
        <p:spPr>
          <a:xfrm>
            <a:off x="612648" y="3572838"/>
            <a:ext cx="10963656" cy="25908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通假字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请指出并解释通假字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①当察乱何自起(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   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②故不孝不慈亡(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   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③故盗贼有亡(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         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8" name="QB_5_AN.66_1#1d648e3ed.bracket?pid=dd5933506&amp;color=0,0,0&amp;vpa=52&amp;vtp=1&amp;bbb=1"/>
          <p:cNvSpPr/>
          <p:nvPr/>
        </p:nvSpPr>
        <p:spPr>
          <a:xfrm>
            <a:off x="3239166" y="4228158"/>
            <a:ext cx="3470275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“当”同“尝”，尝试。</a:t>
            </a:r>
            <a:endParaRPr lang="en-US" altLang="zh-CN" sz="2800" dirty="0"/>
          </a:p>
        </p:txBody>
      </p:sp>
      <p:sp>
        <p:nvSpPr>
          <p:cNvPr id="9" name="QB_5_AN.67_1#1d648e3ed.bracket?pid=dd5933506&amp;color=0,0,0&amp;vpa=53&amp;vtp=1&amp;bbb=1"/>
          <p:cNvSpPr/>
          <p:nvPr/>
        </p:nvSpPr>
        <p:spPr>
          <a:xfrm>
            <a:off x="3239166" y="4875858"/>
            <a:ext cx="3470275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“亡”同“无”，没有。</a:t>
            </a:r>
            <a:endParaRPr lang="en-US" altLang="zh-CN" sz="2800" dirty="0"/>
          </a:p>
        </p:txBody>
      </p:sp>
      <p:sp>
        <p:nvSpPr>
          <p:cNvPr id="10" name="QB_5_AN.68_1#1d648e3ed.bracket?pid=dd5933506&amp;color=0,0,0&amp;vpa=54&amp;vtp=1&amp;bbb=1"/>
          <p:cNvSpPr/>
          <p:nvPr/>
        </p:nvSpPr>
        <p:spPr>
          <a:xfrm>
            <a:off x="2896267" y="5523558"/>
            <a:ext cx="4541838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“有”同“又”，表示进一层。</a:t>
            </a:r>
            <a:endParaRPr lang="en-US" altLang="zh-CN" sz="2800" dirty="0"/>
          </a:p>
        </p:txBody>
      </p:sp>
      <p:sp>
        <p:nvSpPr>
          <p:cNvPr id="11" name="QB_5_BD.61_1#157c8198a?sp=1&amp;pid=dd5933506&amp;color=0,0,0&amp;vtp=1&amp;bbb=1&amp;zzd= 3"/>
          <p:cNvSpPr/>
          <p:nvPr/>
        </p:nvSpPr>
        <p:spPr>
          <a:xfrm>
            <a:off x="1127030" y="22621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QB_5_BD.61_1#157c8198a?sp=1&amp;pid=dd5933506&amp;color=0,0,0&amp;vtp=1&amp;bbb=1&amp;zzd= 5"/>
          <p:cNvSpPr/>
          <p:nvPr/>
        </p:nvSpPr>
        <p:spPr>
          <a:xfrm>
            <a:off x="1127030" y="29098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QB_5_BD.61_1#157c8198a?sp=1&amp;pid=dd5933506&amp;color=0,0,0&amp;vtp=1&amp;bbb=1&amp;zzd= 7"/>
          <p:cNvSpPr/>
          <p:nvPr/>
        </p:nvSpPr>
        <p:spPr>
          <a:xfrm>
            <a:off x="2905030" y="35702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5" grpId="0" animBg="1" build="p"/>
      <p:bldP spid="6" grpId="0" animBg="1" build="p"/>
      <p:bldP spid="8" grpId="0" animBg="1" build="p"/>
      <p:bldP spid="9" grpId="0" animBg="1" build="p"/>
      <p:bldP spid="10" grpId="0" animBg="1" build="p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69_1#2c294db0c?sp=1&amp;pid=dd5933506&amp;color=0,0,0&amp;vtp=1&amp;bt=1&amp;bbb=1"/>
          <p:cNvSpPr/>
          <p:nvPr/>
        </p:nvSpPr>
        <p:spPr>
          <a:xfrm>
            <a:off x="612648" y="468000"/>
            <a:ext cx="10963656" cy="32385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古今异义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请解释加点词语的古义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①大夫各爱其家(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                             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②虽至大夫之相乱家(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③视弟子与臣若其身(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④故贼人以利其身(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B_5_AN.70_1#2c294db0c.bracket?pid=dd5933506&amp;color=0,0,0&amp;vpa=55&amp;vtp=1&amp;bbb=1"/>
          <p:cNvSpPr/>
          <p:nvPr/>
        </p:nvSpPr>
        <p:spPr>
          <a:xfrm>
            <a:off x="3251866" y="1123320"/>
            <a:ext cx="8116888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职官等级名；官名；爵位名；对有官位者的通称。</a:t>
            </a:r>
            <a:endParaRPr lang="en-US" altLang="zh-CN" sz="2800" dirty="0"/>
          </a:p>
        </p:txBody>
      </p:sp>
      <p:sp>
        <p:nvSpPr>
          <p:cNvPr id="4" name="QB_5_AN.71_1#2c294db0c.bracket?pid=dd5933506&amp;color=0,0,0&amp;vpa=56&amp;vtp=1&amp;bbb=1"/>
          <p:cNvSpPr/>
          <p:nvPr/>
        </p:nvSpPr>
        <p:spPr>
          <a:xfrm>
            <a:off x="3950366" y="1771020"/>
            <a:ext cx="2759075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卿大夫的封地。</a:t>
            </a:r>
            <a:endParaRPr lang="en-US" altLang="zh-CN" sz="2800" dirty="0"/>
          </a:p>
        </p:txBody>
      </p:sp>
      <p:sp>
        <p:nvSpPr>
          <p:cNvPr id="5" name="QB_5_AN.72_1#2c294db0c.bracket?pid=dd5933506&amp;color=0,0,0&amp;vpa=57&amp;vtp=1&amp;bbb=1"/>
          <p:cNvSpPr/>
          <p:nvPr/>
        </p:nvSpPr>
        <p:spPr>
          <a:xfrm>
            <a:off x="3950366" y="2418720"/>
            <a:ext cx="2401888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弟弟、子女。</a:t>
            </a:r>
            <a:endParaRPr lang="en-US" altLang="zh-CN" sz="2800" dirty="0"/>
          </a:p>
        </p:txBody>
      </p:sp>
      <p:sp>
        <p:nvSpPr>
          <p:cNvPr id="6" name="QB_5_AN.73_1#2c294db0c.bracket?pid=dd5933506&amp;color=0,0,0&amp;vpa=58&amp;vtp=1&amp;bbb=1"/>
          <p:cNvSpPr/>
          <p:nvPr/>
        </p:nvSpPr>
        <p:spPr>
          <a:xfrm>
            <a:off x="3594766" y="3066420"/>
            <a:ext cx="2044700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伤害别人。</a:t>
            </a:r>
            <a:endParaRPr lang="en-US" altLang="zh-CN" sz="2800" dirty="0"/>
          </a:p>
        </p:txBody>
      </p:sp>
      <p:sp>
        <p:nvSpPr>
          <p:cNvPr id="7" name="QB_5_BD.69_1#2c294db0c?sp=1&amp;pid=dd5933506&amp;color=0,0,0&amp;vtp=1&amp;bt=1&amp;bbb=1&amp;zzd= 3"/>
          <p:cNvSpPr/>
          <p:nvPr/>
        </p:nvSpPr>
        <p:spPr>
          <a:xfrm>
            <a:off x="1127030" y="17761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QB_5_BD.69_1#2c294db0c?sp=1&amp;pid=dd5933506&amp;color=0,0,0&amp;vtp=1&amp;bt=1&amp;bbb=1&amp;zzd= 3"/>
          <p:cNvSpPr/>
          <p:nvPr/>
        </p:nvSpPr>
        <p:spPr>
          <a:xfrm>
            <a:off x="1482630" y="17761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QB_5_BD.69_1#2c294db0c?sp=1&amp;pid=dd5933506&amp;color=0,0,0&amp;vtp=1&amp;bt=1&amp;bbb=1&amp;zzd= 5"/>
          <p:cNvSpPr/>
          <p:nvPr/>
        </p:nvSpPr>
        <p:spPr>
          <a:xfrm>
            <a:off x="3616230" y="24238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QB_5_BD.69_1#2c294db0c?sp=1&amp;pid=dd5933506&amp;color=0,0,0&amp;vtp=1&amp;bt=1&amp;bbb=1&amp;zzd= 7"/>
          <p:cNvSpPr/>
          <p:nvPr/>
        </p:nvSpPr>
        <p:spPr>
          <a:xfrm>
            <a:off x="1482630" y="30715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QB_5_BD.69_1#2c294db0c?sp=1&amp;pid=dd5933506&amp;color=0,0,0&amp;vtp=1&amp;bt=1&amp;bbb=1&amp;zzd= 7"/>
          <p:cNvSpPr/>
          <p:nvPr/>
        </p:nvSpPr>
        <p:spPr>
          <a:xfrm>
            <a:off x="1838230" y="30715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QB_5_BD.69_1#2c294db0c?sp=1&amp;pid=dd5933506&amp;color=0,0,0&amp;vtp=1&amp;bt=1&amp;bbb=1&amp;zzd= 9"/>
          <p:cNvSpPr/>
          <p:nvPr/>
        </p:nvSpPr>
        <p:spPr>
          <a:xfrm>
            <a:off x="1482630" y="37319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QB_5_BD.69_1#2c294db0c?sp=1&amp;pid=dd5933506&amp;color=0,0,0&amp;vtp=1&amp;bt=1&amp;bbb=1&amp;zzd= 9"/>
          <p:cNvSpPr/>
          <p:nvPr/>
        </p:nvSpPr>
        <p:spPr>
          <a:xfrm>
            <a:off x="1838230" y="37319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  <p:bldP spid="5" grpId="0" animBg="1" build="p"/>
      <p:bldP spid="6" grpId="0" animBg="1" build="p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74_1#928db9305?pid=dd5933506&amp;color=0,0,0&amp;vtp=1&amp;bt=1&amp;bbb=1"/>
          <p:cNvSpPr/>
          <p:nvPr/>
        </p:nvSpPr>
        <p:spPr>
          <a:xfrm>
            <a:off x="612648" y="468000"/>
            <a:ext cx="10963656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一词多义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请解释加点词语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3" name="QB_6_BD.75_1#b4863acdb?sp=1&amp;pid=928db9305&amp;color=0,0,0&amp;vtp=1&amp;bbb=1"/>
          <p:cNvSpPr/>
          <p:nvPr/>
        </p:nvSpPr>
        <p:spPr>
          <a:xfrm>
            <a:off x="612648" y="1085231"/>
            <a:ext cx="10963656" cy="3886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（1</a:t>
            </a:r>
            <a:r>
              <a:rPr lang="en-US" altLang="zh-CN" sz="2800" b="0" i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爱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vl="0" latinLnBrk="1">
              <a:lnSpc>
                <a:spcPts val="5100"/>
              </a:lnSpc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①子自爱(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 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>
              <a:solidFill>
                <a:prstClr val="black"/>
              </a:solidFill>
            </a:endParaRPr>
          </a:p>
          <a:p>
            <a:pPr lvl="0" latinLnBrk="1">
              <a:lnSpc>
                <a:spcPts val="5100"/>
              </a:lnSpc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②若使天下兼相爱(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 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>
              <a:solidFill>
                <a:prstClr val="black"/>
              </a:solidFill>
            </a:endParaRPr>
          </a:p>
          <a:p>
            <a:pPr lvl="0" latinLnBrk="1">
              <a:lnSpc>
                <a:spcPts val="5100"/>
              </a:lnSpc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③晋陶渊明独爱菊(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 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>
              <a:solidFill>
                <a:prstClr val="black"/>
              </a:solidFill>
            </a:endParaRPr>
          </a:p>
          <a:p>
            <a:pPr lvl="0" latinLnBrk="1">
              <a:lnSpc>
                <a:spcPts val="5100"/>
              </a:lnSpc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④吾何爱一牛(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         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>
              <a:solidFill>
                <a:prstClr val="black"/>
              </a:solidFill>
            </a:endParaRPr>
          </a:p>
          <a:p>
            <a:pPr lvl="0" latinLnBrk="1">
              <a:lnSpc>
                <a:spcPts val="5100"/>
              </a:lnSpc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⑤爱其子，择师而教之(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       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9" name="QB_6_AN.76_1#b4863acdb.bracket?pid=928db9305&amp;color=0,0,0&amp;vpa=59&amp;vtp=1&amp;bbb=1"/>
          <p:cNvSpPr/>
          <p:nvPr/>
        </p:nvSpPr>
        <p:spPr>
          <a:xfrm>
            <a:off x="2172367" y="1740551"/>
            <a:ext cx="2401888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动词，爱惜。</a:t>
            </a:r>
            <a:endParaRPr lang="en-US" altLang="zh-CN" sz="2800" dirty="0"/>
          </a:p>
        </p:txBody>
      </p:sp>
      <p:sp>
        <p:nvSpPr>
          <p:cNvPr id="10" name="QB_6_AN.77_1#b4863acdb.bracket?pid=928db9305&amp;color=0,0,0&amp;vpa=60&amp;vtp=1&amp;bbb=1"/>
          <p:cNvSpPr/>
          <p:nvPr/>
        </p:nvSpPr>
        <p:spPr>
          <a:xfrm>
            <a:off x="3594766" y="2388251"/>
            <a:ext cx="2401888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动词，关爱。</a:t>
            </a:r>
            <a:endParaRPr lang="en-US" altLang="zh-CN" sz="2800" dirty="0"/>
          </a:p>
        </p:txBody>
      </p:sp>
      <p:sp>
        <p:nvSpPr>
          <p:cNvPr id="11" name="QB_6_AN.78_1#b4863acdb.bracket?pid=928db9305&amp;color=0,0,0&amp;vpa=61&amp;vtp=1&amp;bbb=1"/>
          <p:cNvSpPr/>
          <p:nvPr/>
        </p:nvSpPr>
        <p:spPr>
          <a:xfrm>
            <a:off x="3594766" y="3035951"/>
            <a:ext cx="2401888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动词，喜爱。</a:t>
            </a:r>
            <a:endParaRPr lang="en-US" altLang="zh-CN" sz="2800" dirty="0"/>
          </a:p>
        </p:txBody>
      </p:sp>
      <p:sp>
        <p:nvSpPr>
          <p:cNvPr id="12" name="QB_6_AN.79_1#b4863acdb.bracket?pid=928db9305&amp;color=0,0,0&amp;vpa=62&amp;vtp=1&amp;bbb=1"/>
          <p:cNvSpPr/>
          <p:nvPr/>
        </p:nvSpPr>
        <p:spPr>
          <a:xfrm>
            <a:off x="2883567" y="3683651"/>
            <a:ext cx="3830638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动词，吝惜，舍不得。</a:t>
            </a:r>
            <a:endParaRPr lang="en-US" altLang="zh-CN" sz="2800" dirty="0"/>
          </a:p>
        </p:txBody>
      </p:sp>
      <p:sp>
        <p:nvSpPr>
          <p:cNvPr id="13" name="QB_6_AN.80_1#b4863acdb.bracket?pid=928db9305&amp;color=0,0,0&amp;vpa=63&amp;vtp=1&amp;bbb=1"/>
          <p:cNvSpPr/>
          <p:nvPr/>
        </p:nvSpPr>
        <p:spPr>
          <a:xfrm>
            <a:off x="4305966" y="4331351"/>
            <a:ext cx="3473450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动词，喜爱，宠爱。</a:t>
            </a:r>
            <a:endParaRPr lang="en-US" altLang="zh-CN" sz="2800" dirty="0"/>
          </a:p>
        </p:txBody>
      </p:sp>
      <p:sp>
        <p:nvSpPr>
          <p:cNvPr id="14" name="QB_6_BD.75_1#b4863acdb?sp=1&amp;pid=928db9305&amp;color=0,0,0&amp;vtp=1&amp;bbb=1&amp;zzd= 2"/>
          <p:cNvSpPr/>
          <p:nvPr/>
        </p:nvSpPr>
        <p:spPr>
          <a:xfrm>
            <a:off x="1838230" y="239333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QB_6_BD.75_1#b4863acdb?sp=1&amp;pid=928db9305&amp;color=0,0,0&amp;vtp=1&amp;bbb=1&amp;zzd= 3"/>
          <p:cNvSpPr/>
          <p:nvPr/>
        </p:nvSpPr>
        <p:spPr>
          <a:xfrm>
            <a:off x="3260630" y="304103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QB_6_BD.75_1#b4863acdb?sp=1&amp;pid=928db9305&amp;color=0,0,0&amp;vtp=1&amp;bbb=1&amp;zzd= 4"/>
          <p:cNvSpPr/>
          <p:nvPr/>
        </p:nvSpPr>
        <p:spPr>
          <a:xfrm>
            <a:off x="2905030" y="368873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QB_6_BD.75_1#b4863acdb?sp=1&amp;pid=928db9305&amp;color=0,0,0&amp;vtp=1&amp;bbb=1&amp;zzd= 5"/>
          <p:cNvSpPr/>
          <p:nvPr/>
        </p:nvSpPr>
        <p:spPr>
          <a:xfrm>
            <a:off x="1838230" y="433643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QB_6_BD.75_1#b4863acdb?sp=1&amp;pid=928db9305&amp;color=0,0,0&amp;vtp=1&amp;bbb=1&amp;zzd= 6"/>
          <p:cNvSpPr/>
          <p:nvPr/>
        </p:nvSpPr>
        <p:spPr>
          <a:xfrm>
            <a:off x="1127030" y="499683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 build="p"/>
      <p:bldP spid="10" grpId="0" animBg="1" build="p"/>
      <p:bldP spid="11" grpId="0" animBg="1" build="p"/>
      <p:bldP spid="12" grpId="0" animBg="1" build="p"/>
      <p:bldP spid="13" grpId="0" animBg="1" build="p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81_1#cc5b2b25a?sp=1&amp;pid=928db9305&amp;color=0,0,0&amp;vtp=1&amp;bt=1&amp;bbb=1"/>
          <p:cNvSpPr/>
          <p:nvPr/>
        </p:nvSpPr>
        <p:spPr>
          <a:xfrm>
            <a:off x="612648" y="468000"/>
            <a:ext cx="10963656" cy="32385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（2</a:t>
            </a:r>
            <a:r>
              <a:rPr lang="en-US" altLang="zh-CN" sz="2800" b="0" i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疾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vl="0" latinLnBrk="1">
              <a:lnSpc>
                <a:spcPts val="5100"/>
              </a:lnSpc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①不知疾之所自起(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 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>
              <a:solidFill>
                <a:prstClr val="black"/>
              </a:solidFill>
            </a:endParaRPr>
          </a:p>
          <a:p>
            <a:pPr lvl="0" latinLnBrk="1">
              <a:lnSpc>
                <a:spcPts val="5100"/>
              </a:lnSpc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②天下之欲疾其君者皆欲赴诉于王(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 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>
              <a:solidFill>
                <a:prstClr val="black"/>
              </a:solidFill>
            </a:endParaRPr>
          </a:p>
          <a:p>
            <a:pPr lvl="0" latinLnBrk="1">
              <a:lnSpc>
                <a:spcPts val="5100"/>
              </a:lnSpc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③虽乘奔御风，不以疾也(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   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>
              <a:solidFill>
                <a:prstClr val="black"/>
              </a:solidFill>
            </a:endParaRPr>
          </a:p>
          <a:p>
            <a:pPr lvl="0" latinLnBrk="1">
              <a:lnSpc>
                <a:spcPts val="5100"/>
              </a:lnSpc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④顺风而呼，声非加疾也(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   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7" name="QB_6_AN.82_1#cc5b2b25a.bracket?pid=928db9305&amp;color=0,0,0&amp;vpa=64&amp;vtp=1&amp;bbb=1"/>
          <p:cNvSpPr/>
          <p:nvPr/>
        </p:nvSpPr>
        <p:spPr>
          <a:xfrm>
            <a:off x="3594766" y="1123320"/>
            <a:ext cx="2401888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名词，疾病。</a:t>
            </a:r>
            <a:endParaRPr lang="en-US" altLang="zh-CN" sz="2800" dirty="0"/>
          </a:p>
        </p:txBody>
      </p:sp>
      <p:sp>
        <p:nvSpPr>
          <p:cNvPr id="8" name="QB_6_AN.83_1#cc5b2b25a.bracket?pid=928db9305&amp;color=0,0,0&amp;vpa=65&amp;vtp=1&amp;bbb=1"/>
          <p:cNvSpPr/>
          <p:nvPr/>
        </p:nvSpPr>
        <p:spPr>
          <a:xfrm>
            <a:off x="6083966" y="1771020"/>
            <a:ext cx="2401888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动词，憎恨。</a:t>
            </a:r>
            <a:endParaRPr lang="en-US" altLang="zh-CN" sz="2800" dirty="0"/>
          </a:p>
        </p:txBody>
      </p:sp>
      <p:sp>
        <p:nvSpPr>
          <p:cNvPr id="9" name="QB_6_AN.84_1#cc5b2b25a.bracket?pid=928db9305&amp;color=0,0,0&amp;vpa=66&amp;vtp=1&amp;bbb=1"/>
          <p:cNvSpPr/>
          <p:nvPr/>
        </p:nvSpPr>
        <p:spPr>
          <a:xfrm>
            <a:off x="4661566" y="2418720"/>
            <a:ext cx="2759075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形容词，迅速。</a:t>
            </a:r>
            <a:endParaRPr lang="en-US" altLang="zh-CN" sz="2800" dirty="0"/>
          </a:p>
        </p:txBody>
      </p:sp>
      <p:sp>
        <p:nvSpPr>
          <p:cNvPr id="10" name="QB_6_AN.85_1#cc5b2b25a.bracket?pid=928db9305&amp;color=0,0,0&amp;vpa=67&amp;vtp=1&amp;bbb=1"/>
          <p:cNvSpPr/>
          <p:nvPr/>
        </p:nvSpPr>
        <p:spPr>
          <a:xfrm>
            <a:off x="4661566" y="3066420"/>
            <a:ext cx="2759075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形容词，劲疾。</a:t>
            </a:r>
            <a:endParaRPr lang="en-US" altLang="zh-CN" sz="2800" dirty="0"/>
          </a:p>
        </p:txBody>
      </p:sp>
      <p:sp>
        <p:nvSpPr>
          <p:cNvPr id="11" name="QB_6_BD.81_1#cc5b2b25a?sp=1&amp;pid=928db9305&amp;color=0,0,0&amp;vtp=1&amp;bt=1&amp;bbb=1&amp;zzd= 2"/>
          <p:cNvSpPr/>
          <p:nvPr/>
        </p:nvSpPr>
        <p:spPr>
          <a:xfrm>
            <a:off x="1838230" y="17761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QB_6_BD.81_1#cc5b2b25a?sp=1&amp;pid=928db9305&amp;color=0,0,0&amp;vtp=1&amp;bt=1&amp;bbb=1&amp;zzd= 3"/>
          <p:cNvSpPr/>
          <p:nvPr/>
        </p:nvSpPr>
        <p:spPr>
          <a:xfrm>
            <a:off x="2549430" y="24238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QB_6_BD.81_1#cc5b2b25a?sp=1&amp;pid=928db9305&amp;color=0,0,0&amp;vtp=1&amp;bt=1&amp;bbb=1&amp;zzd= 4"/>
          <p:cNvSpPr/>
          <p:nvPr/>
        </p:nvSpPr>
        <p:spPr>
          <a:xfrm>
            <a:off x="3971830" y="30715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QB_6_BD.81_1#cc5b2b25a?sp=1&amp;pid=928db9305&amp;color=0,0,0&amp;vtp=1&amp;bt=1&amp;bbb=1&amp;zzd= 5"/>
          <p:cNvSpPr/>
          <p:nvPr/>
        </p:nvSpPr>
        <p:spPr>
          <a:xfrm>
            <a:off x="3971830" y="37319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 build="p"/>
      <p:bldP spid="8" grpId="0" animBg="1" build="p"/>
      <p:bldP spid="9" grpId="0" animBg="1" build="p"/>
      <p:bldP spid="10" grpId="0" animBg="1" build="p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86_1#1af2c5248?sp=1&amp;pid=928db9305&amp;color=0,0,0&amp;vtp=1&amp;bt=1&amp;bbb=1"/>
          <p:cNvSpPr/>
          <p:nvPr/>
        </p:nvSpPr>
        <p:spPr>
          <a:xfrm>
            <a:off x="612648" y="468000"/>
            <a:ext cx="10963656" cy="32385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（3</a:t>
            </a:r>
            <a:r>
              <a:rPr lang="en-US" altLang="zh-CN" sz="2800" b="0" i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相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vl="0" latinLnBrk="1">
              <a:lnSpc>
                <a:spcPts val="5100"/>
              </a:lnSpc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①皆起不相爱(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 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>
              <a:solidFill>
                <a:prstClr val="black"/>
              </a:solidFill>
            </a:endParaRPr>
          </a:p>
          <a:p>
            <a:pPr lvl="0" latinLnBrk="1">
              <a:lnSpc>
                <a:spcPts val="5100"/>
              </a:lnSpc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②士别三日，即更刮目相待(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             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>
              <a:solidFill>
                <a:prstClr val="black"/>
              </a:solidFill>
            </a:endParaRPr>
          </a:p>
          <a:p>
            <a:pPr lvl="0" latinLnBrk="1">
              <a:lnSpc>
                <a:spcPts val="5100"/>
              </a:lnSpc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③沛公欲王关中，使子婴为相</a:t>
            </a:r>
            <a:endParaRPr lang="en-US" altLang="zh-CN" sz="100" kern="0" spc="-9990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vl="0" latinLnBrk="1">
              <a:lnSpc>
                <a:spcPts val="5100"/>
              </a:lnSpc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(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                             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B_6_AN.87_1#1af2c5248.bracket?pid=928db9305&amp;color=0,0,0&amp;vpa=68&amp;vtp=1&amp;bbb=1"/>
          <p:cNvSpPr/>
          <p:nvPr/>
        </p:nvSpPr>
        <p:spPr>
          <a:xfrm>
            <a:off x="2883567" y="1123320"/>
            <a:ext cx="2401888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副词，互相。</a:t>
            </a:r>
            <a:endParaRPr lang="en-US" altLang="zh-CN" sz="2800" dirty="0"/>
          </a:p>
        </p:txBody>
      </p:sp>
      <p:sp>
        <p:nvSpPr>
          <p:cNvPr id="7" name="QB_6_AN.88_1#1af2c5248.bracket?pid=928db9305&amp;color=0,0,0&amp;vpa=69&amp;vtp=1&amp;bbb=1"/>
          <p:cNvSpPr/>
          <p:nvPr/>
        </p:nvSpPr>
        <p:spPr>
          <a:xfrm>
            <a:off x="5029866" y="1771020"/>
            <a:ext cx="4545013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副词，表示动作偏指一方。</a:t>
            </a:r>
            <a:endParaRPr lang="en-US" altLang="zh-CN" sz="2800" dirty="0"/>
          </a:p>
        </p:txBody>
      </p:sp>
      <p:sp>
        <p:nvSpPr>
          <p:cNvPr id="8" name="QB_6_AN.89_1#1af2c5248.bracket?pid=928db9305&amp;color=0,0,0&amp;vpa=70&amp;vtp=1&amp;bbb=1"/>
          <p:cNvSpPr/>
          <p:nvPr/>
        </p:nvSpPr>
        <p:spPr>
          <a:xfrm>
            <a:off x="762666" y="3066420"/>
            <a:ext cx="7402513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名词，官名，辅佐君主的大臣，后专指宰相。</a:t>
            </a:r>
            <a:endParaRPr lang="en-US" altLang="zh-CN" sz="2800" dirty="0"/>
          </a:p>
        </p:txBody>
      </p:sp>
      <p:sp>
        <p:nvSpPr>
          <p:cNvPr id="9" name="QB_6_BD.86_1#1af2c5248?sp=1&amp;pid=928db9305&amp;color=0,0,0&amp;vtp=1&amp;bt=1&amp;bbb=1&amp;zzd= 2"/>
          <p:cNvSpPr/>
          <p:nvPr/>
        </p:nvSpPr>
        <p:spPr>
          <a:xfrm>
            <a:off x="2193830" y="17761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QB_6_BD.86_1#1af2c5248?sp=1&amp;pid=928db9305&amp;color=0,0,0&amp;vtp=1&amp;bt=1&amp;bbb=1&amp;zzd= 3"/>
          <p:cNvSpPr/>
          <p:nvPr/>
        </p:nvSpPr>
        <p:spPr>
          <a:xfrm>
            <a:off x="4327430" y="24238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QB_6_BD.86_1#1af2c5248?sp=1&amp;pid=928db9305&amp;color=0,0,0&amp;vtp=1&amp;bt=1&amp;bbb=1&amp;zzd= 4"/>
          <p:cNvSpPr/>
          <p:nvPr/>
        </p:nvSpPr>
        <p:spPr>
          <a:xfrm>
            <a:off x="5038630" y="30715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 build="p"/>
      <p:bldP spid="7" grpId="0" animBg="1" build="p"/>
      <p:bldP spid="8" grpId="0" animBg="1" build="p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90_1#9f49b81a1?sp=1&amp;pid=928db9305&amp;color=0,0,0&amp;vtp=1&amp;bt=1&amp;bbb=1"/>
          <p:cNvSpPr/>
          <p:nvPr/>
        </p:nvSpPr>
        <p:spPr>
          <a:xfrm>
            <a:off x="612648" y="468000"/>
            <a:ext cx="10963656" cy="32385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（4</a:t>
            </a:r>
            <a:r>
              <a:rPr lang="en-US" altLang="zh-CN" sz="2800" b="0" i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具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vl="0" latinLnBrk="1">
              <a:lnSpc>
                <a:spcPts val="5100"/>
              </a:lnSpc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①天下之乱物，具此而已矣(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         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>
              <a:solidFill>
                <a:prstClr val="black"/>
              </a:solidFill>
            </a:endParaRPr>
          </a:p>
          <a:p>
            <a:pPr lvl="0" latinLnBrk="1">
              <a:lnSpc>
                <a:spcPts val="5100"/>
              </a:lnSpc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②罔不因势象形，各具情态(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       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>
              <a:solidFill>
                <a:prstClr val="black"/>
              </a:solidFill>
            </a:endParaRPr>
          </a:p>
          <a:p>
            <a:pPr lvl="0" latinLnBrk="1">
              <a:lnSpc>
                <a:spcPts val="5100"/>
              </a:lnSpc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③具答之(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 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>
              <a:solidFill>
                <a:prstClr val="black"/>
              </a:solidFill>
            </a:endParaRPr>
          </a:p>
          <a:p>
            <a:pPr lvl="0" latinLnBrk="1">
              <a:lnSpc>
                <a:spcPts val="5100"/>
              </a:lnSpc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④政通人和，百废具兴(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           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7" name="QB_6_AN.91_1#9f49b81a1.bracket?pid=928db9305&amp;color=0,0,0&amp;vpa=71&amp;vtp=1&amp;bbb=1"/>
          <p:cNvSpPr/>
          <p:nvPr/>
        </p:nvSpPr>
        <p:spPr>
          <a:xfrm>
            <a:off x="5017166" y="1123320"/>
            <a:ext cx="3830638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形容词，完备、齐全。</a:t>
            </a:r>
            <a:endParaRPr lang="en-US" altLang="zh-CN" sz="2800" dirty="0"/>
          </a:p>
        </p:txBody>
      </p:sp>
      <p:sp>
        <p:nvSpPr>
          <p:cNvPr id="8" name="QB_6_AN.92_1#9f49b81a1.bracket?pid=928db9305&amp;color=0,0,0&amp;vpa=72&amp;vtp=1&amp;bbb=1"/>
          <p:cNvSpPr/>
          <p:nvPr/>
        </p:nvSpPr>
        <p:spPr>
          <a:xfrm>
            <a:off x="5017166" y="1771020"/>
            <a:ext cx="3473450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动词，具备、具有。</a:t>
            </a:r>
            <a:endParaRPr lang="en-US" altLang="zh-CN" sz="2800" dirty="0"/>
          </a:p>
        </p:txBody>
      </p:sp>
      <p:sp>
        <p:nvSpPr>
          <p:cNvPr id="9" name="QB_6_AN.93_1#9f49b81a1.bracket?pid=928db9305&amp;color=0,0,0&amp;vpa=73&amp;vtp=1&amp;bbb=1"/>
          <p:cNvSpPr/>
          <p:nvPr/>
        </p:nvSpPr>
        <p:spPr>
          <a:xfrm>
            <a:off x="2172367" y="2418720"/>
            <a:ext cx="2401888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副词，详细。</a:t>
            </a:r>
            <a:endParaRPr lang="en-US" altLang="zh-CN" sz="2800" dirty="0"/>
          </a:p>
        </p:txBody>
      </p:sp>
      <p:sp>
        <p:nvSpPr>
          <p:cNvPr id="10" name="QB_6_AN.94_1#9f49b81a1.bracket?pid=928db9305&amp;color=0,0,0&amp;vpa=74&amp;vtp=1&amp;bbb=1"/>
          <p:cNvSpPr/>
          <p:nvPr/>
        </p:nvSpPr>
        <p:spPr>
          <a:xfrm>
            <a:off x="4318666" y="3066420"/>
            <a:ext cx="4186238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副词，同“俱”，全、皆。</a:t>
            </a:r>
            <a:endParaRPr lang="en-US" altLang="zh-CN" sz="2800" dirty="0"/>
          </a:p>
        </p:txBody>
      </p:sp>
      <p:sp>
        <p:nvSpPr>
          <p:cNvPr id="11" name="QB_6_BD.90_1#9f49b81a1?sp=1&amp;pid=928db9305&amp;color=0,0,0&amp;vtp=1&amp;bt=1&amp;bbb=1&amp;zzd= 2"/>
          <p:cNvSpPr/>
          <p:nvPr/>
        </p:nvSpPr>
        <p:spPr>
          <a:xfrm>
            <a:off x="3260630" y="17761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QB_6_BD.90_1#9f49b81a1?sp=1&amp;pid=928db9305&amp;color=0,0,0&amp;vtp=1&amp;bt=1&amp;bbb=1&amp;zzd= 3"/>
          <p:cNvSpPr/>
          <p:nvPr/>
        </p:nvSpPr>
        <p:spPr>
          <a:xfrm>
            <a:off x="3971830" y="24238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QB_6_BD.90_1#9f49b81a1?sp=1&amp;pid=928db9305&amp;color=0,0,0&amp;vtp=1&amp;bt=1&amp;bbb=1&amp;zzd= 4"/>
          <p:cNvSpPr/>
          <p:nvPr/>
        </p:nvSpPr>
        <p:spPr>
          <a:xfrm>
            <a:off x="1127030" y="30715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QB_6_BD.90_1#9f49b81a1?sp=1&amp;pid=928db9305&amp;color=0,0,0&amp;vtp=1&amp;bt=1&amp;bbb=1&amp;zzd= 5"/>
          <p:cNvSpPr/>
          <p:nvPr/>
        </p:nvSpPr>
        <p:spPr>
          <a:xfrm>
            <a:off x="3616230" y="37319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 build="p"/>
      <p:bldP spid="8" grpId="0" animBg="1" build="p"/>
      <p:bldP spid="9" grpId="0" animBg="1" build="p"/>
      <p:bldP spid="10" grpId="0" animBg="1" build="p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95_1#3519a0186?sp=1&amp;pid=dd5933506&amp;color=0,0,0&amp;vtp=1&amp;bt=1&amp;bbb=1"/>
          <p:cNvSpPr/>
          <p:nvPr/>
        </p:nvSpPr>
        <p:spPr>
          <a:xfrm>
            <a:off x="612648" y="468000"/>
            <a:ext cx="10963656" cy="1295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重要虚词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请解释加点词语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乎</a:t>
            </a:r>
            <a:endParaRPr lang="en-US" altLang="zh-CN" sz="2800" dirty="0"/>
          </a:p>
        </p:txBody>
      </p:sp>
      <p:graphicFrame>
        <p:nvGraphicFramePr>
          <p:cNvPr id="43" name="QB_5_BD.95_2#3519a0186?colgroup=1,14,12&amp;pid=dd5933506&amp;color=0,0,0&amp;vtp=1&amp;bbb=1&amp;hb=1"/>
          <p:cNvGraphicFramePr>
            <a:graphicFrameLocks noGrp="1"/>
          </p:cNvGraphicFramePr>
          <p:nvPr/>
        </p:nvGraphicFramePr>
        <p:xfrm>
          <a:off x="612648" y="1880240"/>
          <a:ext cx="10945368" cy="4137152"/>
        </p:xfrm>
        <a:graphic>
          <a:graphicData uri="http://schemas.openxmlformats.org/drawingml/2006/table">
            <a:tbl>
              <a:tblPr/>
              <a:tblGrid>
                <a:gridCol w="859536"/>
                <a:gridCol w="5385816"/>
                <a:gridCol w="4700016"/>
              </a:tblGrid>
              <a:tr h="61823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词性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义项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示例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72972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语气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①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__________________________</a:t>
                      </a:r>
                      <a:endParaRPr lang="en-US" altLang="zh-CN" sz="280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爱人若爱其身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犹有不孝者</a:t>
                      </a:r>
                      <a:endParaRPr lang="en-US" altLang="zh-CN" sz="100" b="0" i="0" kern="0" spc="-9990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乎？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72972">
                <a:tc vMerge="1">
                  <a:tcPr/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②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___________________________</a:t>
                      </a:r>
                      <a:endParaRPr lang="en-US" altLang="zh-CN" sz="280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夫庸知其年之先后生于吾</a:t>
                      </a:r>
                      <a:endParaRPr lang="en-US" altLang="zh-CN" sz="100" b="0" i="0" kern="0" spc="-9990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乎？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72972">
                <a:tc vMerge="1">
                  <a:tcPr/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③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___________________________</a:t>
                      </a:r>
                      <a:endParaRPr lang="en-US" altLang="zh-CN" sz="280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圣人之所以为圣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愚人之所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以为愚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其皆出于此乎？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QB_5_AN.96_1#3519a0186.blank?pid=dd5933506&amp;color=0,0,0&amp;vpa=75&amp;vtp=1&amp;bbb=1&amp;hb=1"/>
          <p:cNvSpPr/>
          <p:nvPr/>
        </p:nvSpPr>
        <p:spPr>
          <a:xfrm>
            <a:off x="1544184" y="2528035"/>
            <a:ext cx="5258816" cy="1109472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300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表示疑问语气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，相当于“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吗” “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呢”。</a:t>
            </a:r>
            <a:endParaRPr lang="en-US" altLang="zh-CN" sz="2800" dirty="0"/>
          </a:p>
        </p:txBody>
      </p:sp>
      <p:sp>
        <p:nvSpPr>
          <p:cNvPr id="5" name="QB_5_AN.97_1#3519a0186.blank?pid=dd5933506&amp;color=0,0,0&amp;vpa=76&amp;vtp=1&amp;bbb=1&amp;hb=1"/>
          <p:cNvSpPr/>
          <p:nvPr/>
        </p:nvSpPr>
        <p:spPr>
          <a:xfrm>
            <a:off x="1544184" y="3701007"/>
            <a:ext cx="5258816" cy="1109472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300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  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表示反问语气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，相当于“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吗” “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呢”。</a:t>
            </a:r>
            <a:endParaRPr lang="en-US" altLang="zh-CN" sz="2800" dirty="0"/>
          </a:p>
        </p:txBody>
      </p:sp>
      <p:sp>
        <p:nvSpPr>
          <p:cNvPr id="6" name="QB_5_AN.98_1#3519a0186.blank?pid=dd5933506&amp;color=0,0,0&amp;vpa=77&amp;vtp=1&amp;bbb=1&amp;hb=1"/>
          <p:cNvSpPr/>
          <p:nvPr/>
        </p:nvSpPr>
        <p:spPr>
          <a:xfrm>
            <a:off x="1544184" y="4873979"/>
            <a:ext cx="5258816" cy="1109472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300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  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表示推测语气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，相当于“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吧” “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呢”。</a:t>
            </a:r>
            <a:endParaRPr lang="en-US" altLang="zh-CN" sz="2800" dirty="0"/>
          </a:p>
        </p:txBody>
      </p:sp>
      <p:sp>
        <p:nvSpPr>
          <p:cNvPr id="3" name="QB_5_BD.95_2#3519a0186?colgroup=1,14,12&amp;pid=dd5933506&amp;color=0,0,0&amp;vtp=1&amp;bbb=1&amp;hb=1&amp;zzd= 1"/>
          <p:cNvSpPr/>
          <p:nvPr/>
        </p:nvSpPr>
        <p:spPr>
          <a:xfrm>
            <a:off x="7088782" y="361032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QB_5_BD.95_2#3519a0186?colgroup=1,14,12&amp;pid=dd5933506&amp;color=0,0,0&amp;vtp=1&amp;bbb=1&amp;hb=1&amp;zzd= 1"/>
          <p:cNvSpPr/>
          <p:nvPr/>
        </p:nvSpPr>
        <p:spPr>
          <a:xfrm>
            <a:off x="7088782" y="4783302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QB_5_BD.95_2#3519a0186?colgroup=1,14,12&amp;pid=dd5933506&amp;color=0,0,0&amp;vtp=1&amp;bbb=1&amp;hb=1&amp;zzd= 2"/>
          <p:cNvSpPr/>
          <p:nvPr/>
        </p:nvSpPr>
        <p:spPr>
          <a:xfrm>
            <a:off x="10276482" y="595627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5" grpId="0" animBg="1" build="p"/>
      <p:bldP spid="6" grpId="0" animBg="1" build="p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4" name="QB_5_BD.99_1#3519a0186?colgroup=1,14,12&amp;pid=dd5933506&amp;color=0,0,0&amp;mp=1&amp;vtp=1&amp;bt=1&amp;bbb=1&amp;hb=1"/>
          <p:cNvGraphicFramePr>
            <a:graphicFrameLocks noGrp="1"/>
          </p:cNvGraphicFramePr>
          <p:nvPr/>
        </p:nvGraphicFramePr>
        <p:xfrm>
          <a:off x="612648" y="466344"/>
          <a:ext cx="10945368" cy="4767136"/>
        </p:xfrm>
        <a:graphic>
          <a:graphicData uri="http://schemas.openxmlformats.org/drawingml/2006/table">
            <a:tbl>
              <a:tblPr/>
              <a:tblGrid>
                <a:gridCol w="859536"/>
                <a:gridCol w="5385816"/>
                <a:gridCol w="4700016"/>
              </a:tblGrid>
              <a:tr h="61823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词性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义项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示例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72972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助词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④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___________________________</a:t>
                      </a:r>
                      <a:endParaRPr lang="en-US" altLang="zh-CN" sz="280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恢恢乎其于游刃必有余地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矣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！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21220">
                <a:tc rowSpan="4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介词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⑤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___________________________</a:t>
                      </a:r>
                      <a:endParaRPr lang="en-US" altLang="zh-CN" sz="280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生乎吾前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8236">
                <a:tc vMerge="1"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⑥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异乎三子者之撰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8236">
                <a:tc vMerge="1"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⑦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__________________________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依乎天理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批大郤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8236">
                <a:tc vMerge="1"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⑧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君子博学而日参省乎己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QB_5_AN.100_1#3519a0186.blank?pid=dd5933506&amp;color=0,0,0&amp;mp=1&amp;vpa=78&amp;vtp=1&amp;bbb=1&amp;hb=1"/>
          <p:cNvSpPr/>
          <p:nvPr/>
        </p:nvSpPr>
        <p:spPr>
          <a:xfrm>
            <a:off x="1544184" y="1114139"/>
            <a:ext cx="5258816" cy="1109472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300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  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用于形容词后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可译为“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……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的样子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”。</a:t>
            </a:r>
            <a:endParaRPr lang="en-US" altLang="zh-CN" sz="2800" dirty="0"/>
          </a:p>
        </p:txBody>
      </p:sp>
      <p:sp>
        <p:nvSpPr>
          <p:cNvPr id="4" name="QB_5_AN.101_1#3519a0186.blank?pid=dd5933506&amp;color=0,0,0&amp;mp=1&amp;vpa=79&amp;vtp=1&amp;bbb=1&amp;hb=1"/>
          <p:cNvSpPr/>
          <p:nvPr/>
        </p:nvSpPr>
        <p:spPr>
          <a:xfrm>
            <a:off x="1544184" y="2261235"/>
            <a:ext cx="5258816" cy="1109472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300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  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表示地点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、时间、范围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，可译为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“在”。</a:t>
            </a:r>
            <a:endParaRPr lang="en-US" altLang="zh-CN" sz="2800" dirty="0"/>
          </a:p>
        </p:txBody>
      </p:sp>
      <p:sp>
        <p:nvSpPr>
          <p:cNvPr id="5" name="QB_5_AN.102_1#3519a0186.blank?pid=dd5933506&amp;color=0,0,0&amp;mp=1&amp;vpa=80&amp;vtp=1&amp;bbb=1"/>
          <p:cNvSpPr/>
          <p:nvPr/>
        </p:nvSpPr>
        <p:spPr>
          <a:xfrm>
            <a:off x="1910103" y="3398298"/>
            <a:ext cx="2044700" cy="533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表示比较。</a:t>
            </a:r>
            <a:endParaRPr lang="en-US" altLang="zh-CN" sz="2800" dirty="0"/>
          </a:p>
        </p:txBody>
      </p:sp>
      <p:sp>
        <p:nvSpPr>
          <p:cNvPr id="6" name="QB_5_AN.103_1#3519a0186.blank?pid=dd5933506&amp;color=0,0,0&amp;mp=1&amp;vpa=81&amp;vtp=1&amp;bbb=1"/>
          <p:cNvSpPr/>
          <p:nvPr/>
        </p:nvSpPr>
        <p:spPr>
          <a:xfrm>
            <a:off x="1910103" y="4016534"/>
            <a:ext cx="4545013" cy="533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表示依凭的条件，可不译。</a:t>
            </a:r>
            <a:endParaRPr lang="en-US" altLang="zh-CN" sz="2800" dirty="0"/>
          </a:p>
        </p:txBody>
      </p:sp>
      <p:sp>
        <p:nvSpPr>
          <p:cNvPr id="7" name="QB_5_AN.104_1#3519a0186.blank?pid=dd5933506&amp;color=0,0,0&amp;mp=1&amp;vpa=82&amp;vtp=1&amp;bbb=1"/>
          <p:cNvSpPr/>
          <p:nvPr/>
        </p:nvSpPr>
        <p:spPr>
          <a:xfrm>
            <a:off x="1910103" y="4634770"/>
            <a:ext cx="3113088" cy="533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相当于“于”“对”。</a:t>
            </a:r>
            <a:endParaRPr lang="en-US" altLang="zh-CN" sz="2800" dirty="0"/>
          </a:p>
        </p:txBody>
      </p:sp>
      <p:sp>
        <p:nvSpPr>
          <p:cNvPr id="2" name="QB_5_BD.99_1#3519a0186?colgroup=1,14,12&amp;pid=dd5933506&amp;color=0,0,0&amp;mp=1&amp;vtp=1&amp;bt=1&amp;bbb=1&amp;hb=1&amp;zzd= 1"/>
          <p:cNvSpPr/>
          <p:nvPr/>
        </p:nvSpPr>
        <p:spPr>
          <a:xfrm>
            <a:off x="7799982" y="1691798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QB_5_BD.99_1#3519a0186?colgroup=1,14,12&amp;pid=dd5933506&amp;color=0,0,0&amp;mp=1&amp;vtp=1&amp;bt=1&amp;bbb=1&amp;hb=1&amp;zzd= 1"/>
          <p:cNvSpPr/>
          <p:nvPr/>
        </p:nvSpPr>
        <p:spPr>
          <a:xfrm>
            <a:off x="7444382" y="306413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QB_5_BD.99_1#3519a0186?colgroup=1,14,12&amp;pid=dd5933506&amp;color=0,0,0&amp;mp=1&amp;vtp=1&amp;bt=1&amp;bbb=1&amp;hb=1&amp;zzd= 1"/>
          <p:cNvSpPr/>
          <p:nvPr/>
        </p:nvSpPr>
        <p:spPr>
          <a:xfrm>
            <a:off x="7444382" y="3933858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QB_5_BD.99_1#3519a0186?colgroup=1,14,12&amp;pid=dd5933506&amp;color=0,0,0&amp;mp=1&amp;vtp=1&amp;bt=1&amp;bbb=1&amp;hb=1&amp;zzd= 1"/>
          <p:cNvSpPr/>
          <p:nvPr/>
        </p:nvSpPr>
        <p:spPr>
          <a:xfrm>
            <a:off x="7444382" y="4552093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QB_5_BD.99_1#3519a0186?colgroup=1,14,12&amp;pid=dd5933506&amp;color=0,0,0&amp;mp=1&amp;vtp=1&amp;bt=1&amp;bbb=1&amp;hb=1&amp;zzd= 1"/>
          <p:cNvSpPr/>
          <p:nvPr/>
        </p:nvSpPr>
        <p:spPr>
          <a:xfrm>
            <a:off x="9933582" y="517033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  <p:bldP spid="5" grpId="0" animBg="1" build="p"/>
      <p:bldP spid="6" grpId="0" animBg="1" build="p"/>
      <p:bldP spid="7" grpId="0" animBg="1" build="p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105_1#478f78bd5?sp=1&amp;pid=dd5933506&amp;color=0,0,0&amp;vtp=1&amp;bt=1&amp;bbb=1&amp;hb=1"/>
          <p:cNvSpPr/>
          <p:nvPr/>
        </p:nvSpPr>
        <p:spPr>
          <a:xfrm>
            <a:off x="612648" y="468000"/>
            <a:ext cx="10963656" cy="32385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6.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词类活用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请指出加点词语的活用类型并解释词语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①故亏父而自利</a:t>
            </a:r>
            <a:endParaRPr lang="en-US" altLang="zh-CN" sz="100" b="0" i="0" kern="0" spc="-9990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                                           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视人身若其身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，谁贼(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   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③盗爱其室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不爱异室(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   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B_5_AN.106_1#478f78bd5.bracket?pid=dd5933506&amp;color=0,0,0&amp;vpa=83&amp;vtp=1&amp;bbb=1"/>
          <p:cNvSpPr/>
          <p:nvPr/>
        </p:nvSpPr>
        <p:spPr>
          <a:xfrm>
            <a:off x="775366" y="1771020"/>
            <a:ext cx="10617200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动词的使动用法，使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……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受损失；名词的使动用法，使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……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得利。</a:t>
            </a:r>
            <a:endParaRPr lang="en-US" altLang="zh-CN" sz="2800" dirty="0"/>
          </a:p>
        </p:txBody>
      </p:sp>
      <p:sp>
        <p:nvSpPr>
          <p:cNvPr id="4" name="QB_5_AN.107_1#478f78bd5.bracket?pid=dd5933506&amp;color=0,0,0&amp;vpa=84&amp;vtp=1&amp;bbb=1"/>
          <p:cNvSpPr/>
          <p:nvPr/>
        </p:nvSpPr>
        <p:spPr>
          <a:xfrm>
            <a:off x="4305966" y="2418720"/>
            <a:ext cx="3473450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名词作动词，伤害。</a:t>
            </a:r>
            <a:endParaRPr lang="en-US" altLang="zh-CN" sz="2800" dirty="0"/>
          </a:p>
        </p:txBody>
      </p:sp>
      <p:sp>
        <p:nvSpPr>
          <p:cNvPr id="5" name="QB_5_AN.108_1#478f78bd5.bracket?pid=dd5933506&amp;color=0,0,0&amp;vpa=85&amp;vtp=1&amp;bbb=1"/>
          <p:cNvSpPr/>
          <p:nvPr/>
        </p:nvSpPr>
        <p:spPr>
          <a:xfrm>
            <a:off x="4305966" y="3066420"/>
            <a:ext cx="3473450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动词作名词，盗贼。</a:t>
            </a:r>
            <a:endParaRPr lang="en-US" altLang="zh-CN" sz="2800" dirty="0"/>
          </a:p>
        </p:txBody>
      </p:sp>
      <p:sp>
        <p:nvSpPr>
          <p:cNvPr id="6" name="QB_5_BD.105_1#478f78bd5?sp=1&amp;pid=dd5933506&amp;color=0,0,0&amp;vtp=1&amp;bt=1&amp;bbb=1&amp;hb=1&amp;zzd= 3"/>
          <p:cNvSpPr/>
          <p:nvPr/>
        </p:nvSpPr>
        <p:spPr>
          <a:xfrm>
            <a:off x="1482630" y="17761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QB_5_BD.105_1#478f78bd5?sp=1&amp;pid=dd5933506&amp;color=0,0,0&amp;vtp=1&amp;bt=1&amp;bbb=1&amp;hb=1&amp;zzd= 3"/>
          <p:cNvSpPr/>
          <p:nvPr/>
        </p:nvSpPr>
        <p:spPr>
          <a:xfrm>
            <a:off x="2905030" y="17761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QB_5_BD.105_1#478f78bd5?sp=1&amp;pid=dd5933506&amp;color=0,0,0&amp;vtp=1&amp;bt=1&amp;bbb=1&amp;hb=1&amp;zzd= 6"/>
          <p:cNvSpPr/>
          <p:nvPr/>
        </p:nvSpPr>
        <p:spPr>
          <a:xfrm>
            <a:off x="3971830" y="30715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QB_5_BD.105_1#478f78bd5?sp=1&amp;pid=dd5933506&amp;color=0,0,0&amp;vtp=1&amp;bt=1&amp;bbb=1&amp;hb=1&amp;zzd= 8"/>
          <p:cNvSpPr/>
          <p:nvPr/>
        </p:nvSpPr>
        <p:spPr>
          <a:xfrm>
            <a:off x="1127030" y="37319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  <p:bldP spid="5" grpId="0" animBg="1" build="p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109_1#f856a9474?pid=dd5933506&amp;color=0,0,0&amp;vtp=1&amp;bt=1&amp;bbb=1"/>
          <p:cNvSpPr/>
          <p:nvPr/>
        </p:nvSpPr>
        <p:spPr>
          <a:xfrm>
            <a:off x="612648" y="468000"/>
            <a:ext cx="10963656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7.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文言句式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请指出并解释句式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再翻译句子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3" name="QB_6_BD.110_1#8e8d4e80c?pid=f856a9474&amp;color=0,0,0&amp;vtp=1&amp;bbb=1"/>
          <p:cNvSpPr/>
          <p:nvPr/>
        </p:nvSpPr>
        <p:spPr>
          <a:xfrm>
            <a:off x="612648" y="1085231"/>
            <a:ext cx="10963656" cy="1295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此亦天下之所谓乱也。(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           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译文：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</a:t>
            </a:r>
            <a:endParaRPr lang="en-US" altLang="zh-CN" sz="2800" dirty="0"/>
          </a:p>
        </p:txBody>
      </p:sp>
      <p:sp>
        <p:nvSpPr>
          <p:cNvPr id="4" name="QB_6_AN.111_1#8e8d4e80c.bracket?pid=f856a9474&amp;color=0,0,0&amp;vpa=86&amp;vtp=1&amp;bbb=1"/>
          <p:cNvSpPr/>
          <p:nvPr/>
        </p:nvSpPr>
        <p:spPr>
          <a:xfrm>
            <a:off x="4674266" y="1092851"/>
            <a:ext cx="4900613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句式：判断句，“也”表判断。</a:t>
            </a:r>
            <a:endParaRPr lang="en-US" altLang="zh-CN" sz="2800" dirty="0"/>
          </a:p>
        </p:txBody>
      </p:sp>
      <p:sp>
        <p:nvSpPr>
          <p:cNvPr id="5" name="QB_6_AN.112_1#8e8d4e80c.blank?pid=f856a9474&amp;color=0,0,0&amp;vpa=87&amp;vtp=1&amp;bbb=1"/>
          <p:cNvSpPr/>
          <p:nvPr/>
        </p:nvSpPr>
        <p:spPr>
          <a:xfrm>
            <a:off x="1867567" y="1702451"/>
            <a:ext cx="3830638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这也是天下所谓祸乱。</a:t>
            </a:r>
            <a:endParaRPr lang="en-US" altLang="zh-CN" sz="2800" dirty="0"/>
          </a:p>
        </p:txBody>
      </p:sp>
      <p:sp>
        <p:nvSpPr>
          <p:cNvPr id="6" name="QB_6_BD.113_1#add77da67?pid=f856a9474&amp;color=0,0,0&amp;vtp=1&amp;bbb=1&amp;hb=1"/>
          <p:cNvSpPr/>
          <p:nvPr/>
        </p:nvSpPr>
        <p:spPr>
          <a:xfrm>
            <a:off x="612648" y="2431431"/>
            <a:ext cx="10963656" cy="19431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子自爱，不爱父，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故亏父而自利。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                                     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译文：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</a:t>
            </a:r>
            <a:endParaRPr lang="en-US" altLang="zh-CN" sz="2800" dirty="0"/>
          </a:p>
        </p:txBody>
      </p:sp>
      <p:sp>
        <p:nvSpPr>
          <p:cNvPr id="7" name="QB_6_AN.114_1#add77da67.bracket?pid=f856a9474&amp;color=0,0,0&amp;vpa=88&amp;vtp=1&amp;bbb=1"/>
          <p:cNvSpPr/>
          <p:nvPr/>
        </p:nvSpPr>
        <p:spPr>
          <a:xfrm>
            <a:off x="762666" y="3086751"/>
            <a:ext cx="9544050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句式：宾语前置句，即“子爱自，不爱父，故亏父而利自”。</a:t>
            </a:r>
            <a:endParaRPr lang="en-US" altLang="zh-CN" sz="2800" dirty="0"/>
          </a:p>
        </p:txBody>
      </p:sp>
      <p:sp>
        <p:nvSpPr>
          <p:cNvPr id="8" name="QB_6_AN.115_1#add77da67.blank?pid=f856a9474&amp;color=0,0,0&amp;vpa=89&amp;vtp=1&amp;bbb=1"/>
          <p:cNvSpPr/>
          <p:nvPr/>
        </p:nvSpPr>
        <p:spPr>
          <a:xfrm>
            <a:off x="1854867" y="3696351"/>
            <a:ext cx="9545638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儿子爱自己而不爱父亲，因而使父亲受损失而使自己得利。</a:t>
            </a:r>
            <a:endParaRPr lang="en-US" altLang="zh-CN" sz="2800" dirty="0"/>
          </a:p>
        </p:txBody>
      </p:sp>
      <p:sp>
        <p:nvSpPr>
          <p:cNvPr id="9" name="QB_6_BD.116_1#34a051055?pid=f856a9474&amp;color=0,0,0&amp;vtp=1&amp;bbb=1"/>
          <p:cNvSpPr/>
          <p:nvPr/>
        </p:nvSpPr>
        <p:spPr>
          <a:xfrm>
            <a:off x="612648" y="4412631"/>
            <a:ext cx="10963656" cy="1295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③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察此何自起？(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                   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译文：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</a:t>
            </a:r>
            <a:endParaRPr lang="en-US" altLang="zh-CN" sz="2800" dirty="0"/>
          </a:p>
        </p:txBody>
      </p:sp>
      <p:sp>
        <p:nvSpPr>
          <p:cNvPr id="10" name="QB_6_AN.117_1#34a051055.bracket?pid=f856a9474&amp;color=0,0,0&amp;vpa=90&amp;vtp=1&amp;bbb=1"/>
          <p:cNvSpPr/>
          <p:nvPr/>
        </p:nvSpPr>
        <p:spPr>
          <a:xfrm>
            <a:off x="3251866" y="4420251"/>
            <a:ext cx="6329363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句式：宾语前置句，即“察此自何起”。</a:t>
            </a:r>
            <a:endParaRPr lang="en-US" altLang="zh-CN" sz="2800" dirty="0"/>
          </a:p>
        </p:txBody>
      </p:sp>
      <p:sp>
        <p:nvSpPr>
          <p:cNvPr id="11" name="QB_6_AN.118_1#34a051055.blank?pid=f856a9474&amp;color=0,0,0&amp;vpa=91&amp;vtp=1&amp;bbb=1"/>
          <p:cNvSpPr/>
          <p:nvPr/>
        </p:nvSpPr>
        <p:spPr>
          <a:xfrm>
            <a:off x="1867567" y="5029851"/>
            <a:ext cx="4187825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考察这是因何而起的呢？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5" grpId="0" animBg="1" build="p"/>
      <p:bldP spid="7" grpId="0" animBg="1" build="p"/>
      <p:bldP spid="8" grpId="0" animBg="1" build="p"/>
      <p:bldP spid="10" grpId="0" animBg="1" build="p"/>
      <p:bldP spid="11" grpId="0" animBg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eed3d16df.fixed?pid=e08fdf5cd&amp;color=0,173,163&amp;vtp=1&amp;bbb=1"/>
          <p:cNvSpPr/>
          <p:nvPr/>
        </p:nvSpPr>
        <p:spPr>
          <a:xfrm>
            <a:off x="1618488" y="2660904"/>
            <a:ext cx="8997696" cy="72237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自主学习·悟新知</a:t>
            </a:r>
            <a:endParaRPr lang="en-US" altLang="zh-CN" sz="4000" dirty="0"/>
          </a:p>
        </p:txBody>
      </p:sp>
      <p:sp>
        <p:nvSpPr>
          <p:cNvPr id="3" name="C_3#eed3d16df"/>
          <p:cNvSpPr/>
          <p:nvPr/>
        </p:nvSpPr>
        <p:spPr>
          <a:xfrm>
            <a:off x="1618488" y="3419856"/>
            <a:ext cx="8961120" cy="9144"/>
          </a:xfrm>
          <a:prstGeom prst="line">
            <a:avLst/>
          </a:prstGeom>
          <a:noFill/>
          <a:ln w="28575">
            <a:solidFill>
              <a:srgbClr val="00ADA3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119_1#9dd18a714?pid=f856a9474&amp;color=0,0,0&amp;vtp=1&amp;bt=1&amp;bbb=1"/>
          <p:cNvSpPr/>
          <p:nvPr/>
        </p:nvSpPr>
        <p:spPr>
          <a:xfrm>
            <a:off x="612648" y="466344"/>
            <a:ext cx="10963656" cy="1295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④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皆起不相爱。(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                     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译文：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</a:t>
            </a:r>
            <a:endParaRPr lang="en-US" altLang="zh-CN" sz="2800" dirty="0"/>
          </a:p>
        </p:txBody>
      </p:sp>
      <p:sp>
        <p:nvSpPr>
          <p:cNvPr id="3" name="QB_6_AN.120_1#9dd18a714.bracket?pid=f856a9474&amp;color=0,0,0&amp;vpa=92&amp;vtp=1&amp;bbb=1"/>
          <p:cNvSpPr/>
          <p:nvPr/>
        </p:nvSpPr>
        <p:spPr>
          <a:xfrm>
            <a:off x="3251866" y="473964"/>
            <a:ext cx="6686550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句式：省略句，即“皆起（于）不相爱”。</a:t>
            </a:r>
            <a:endParaRPr lang="en-US" altLang="zh-CN" sz="2800" dirty="0"/>
          </a:p>
        </p:txBody>
      </p:sp>
      <p:sp>
        <p:nvSpPr>
          <p:cNvPr id="4" name="QB_6_AN.121_1#9dd18a714.blank?pid=f856a9474&amp;color=0,0,0&amp;vpa=93&amp;vtp=1&amp;bbb=1"/>
          <p:cNvSpPr/>
          <p:nvPr/>
        </p:nvSpPr>
        <p:spPr>
          <a:xfrm>
            <a:off x="1867567" y="1083564"/>
            <a:ext cx="3473450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都起于不互相亲爱。</a:t>
            </a:r>
            <a:endParaRPr lang="en-US" altLang="zh-CN" sz="2800" dirty="0"/>
          </a:p>
        </p:txBody>
      </p:sp>
      <p:sp>
        <p:nvSpPr>
          <p:cNvPr id="5" name="QB_6_BD.122_1#7c736aa5e?pid=f856a9474&amp;color=0,0,0&amp;vtp=1&amp;bbb=1&amp;hb=1"/>
          <p:cNvSpPr/>
          <p:nvPr/>
        </p:nvSpPr>
        <p:spPr>
          <a:xfrm>
            <a:off x="612648" y="1806014"/>
            <a:ext cx="10963656" cy="19431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⑤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故子墨子曰不可以不劝爱人者，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此也。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                       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译文：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</a:t>
            </a:r>
            <a:endParaRPr lang="en-US" altLang="zh-CN" sz="2800" dirty="0"/>
          </a:p>
        </p:txBody>
      </p:sp>
      <p:sp>
        <p:nvSpPr>
          <p:cNvPr id="6" name="QB_6_AN.123_1#7c736aa5e.bracket?pid=f856a9474&amp;color=0,0,0&amp;vpa=94&amp;vtp=1&amp;bbb=1"/>
          <p:cNvSpPr/>
          <p:nvPr/>
        </p:nvSpPr>
        <p:spPr>
          <a:xfrm>
            <a:off x="762666" y="2461334"/>
            <a:ext cx="7043738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句式：判断句，“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……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者，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……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也”表判断。</a:t>
            </a:r>
            <a:endParaRPr lang="en-US" altLang="zh-CN" sz="2800" dirty="0"/>
          </a:p>
        </p:txBody>
      </p:sp>
      <p:sp>
        <p:nvSpPr>
          <p:cNvPr id="7" name="QB_6_AN.124_1#7c736aa5e.blank?pid=f856a9474&amp;color=0,0,0&amp;vpa=95&amp;vtp=1&amp;bbb=1"/>
          <p:cNvSpPr/>
          <p:nvPr/>
        </p:nvSpPr>
        <p:spPr>
          <a:xfrm>
            <a:off x="1854867" y="3070934"/>
            <a:ext cx="7402513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所以墨子说不能不鼓励爱别人，原因就在此。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  <p:bldP spid="6" grpId="0" animBg="1" build="p"/>
      <p:bldP spid="7" grpId="0" animBg="1" build="p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125_1#8105bffe3?sp=1&amp;pid=dd5933506&amp;color=0,0,0&amp;vtp=1&amp;bt=1&amp;bbb=1&amp;hb=1"/>
          <p:cNvSpPr/>
          <p:nvPr/>
        </p:nvSpPr>
        <p:spPr>
          <a:xfrm>
            <a:off x="612648" y="468000"/>
            <a:ext cx="10963656" cy="19431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8.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古代文化常识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填空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盗和贼的区别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：“盗”的侧重点在偷窃、骗取，“贼”的侧重点在祸害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、作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乱。窃货为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；害良为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。（《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荀子·修身》）</a:t>
            </a:r>
            <a:endParaRPr lang="en-US" altLang="zh-CN" sz="2800" dirty="0"/>
          </a:p>
        </p:txBody>
      </p:sp>
      <p:sp>
        <p:nvSpPr>
          <p:cNvPr id="3" name="QB_5_AN.126_1#8105bffe3.blank?pid=dd5933506&amp;color=0,0,0&amp;vpa=96&amp;vtp=1"/>
          <p:cNvSpPr/>
          <p:nvPr/>
        </p:nvSpPr>
        <p:spPr>
          <a:xfrm>
            <a:off x="2400967" y="1732920"/>
            <a:ext cx="615950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盗</a:t>
            </a:r>
            <a:endParaRPr lang="en-US" altLang="zh-CN" sz="2800" dirty="0"/>
          </a:p>
        </p:txBody>
      </p:sp>
      <p:sp>
        <p:nvSpPr>
          <p:cNvPr id="4" name="QB_5_AN.127_1#8105bffe3.blank?pid=dd5933506&amp;color=0,0,0&amp;vpa=97&amp;vtp=1"/>
          <p:cNvSpPr/>
          <p:nvPr/>
        </p:nvSpPr>
        <p:spPr>
          <a:xfrm>
            <a:off x="4534566" y="1732920"/>
            <a:ext cx="615950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贼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6dc20ed73?pid=a170af9b8&amp;color=0,173,163&amp;vtp=1&amp;bt=1&amp;bbb=1"/>
          <p:cNvSpPr/>
          <p:nvPr/>
        </p:nvSpPr>
        <p:spPr>
          <a:xfrm>
            <a:off x="612648" y="466344"/>
            <a:ext cx="10963656" cy="8910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900"/>
              </a:lnSpc>
            </a:pPr>
            <a:r>
              <a:rPr lang="en-US" altLang="zh-CN" sz="32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读写结合</a:t>
            </a:r>
            <a:endParaRPr lang="en-US" altLang="zh-CN" sz="3200" dirty="0"/>
          </a:p>
        </p:txBody>
      </p:sp>
      <p:sp>
        <p:nvSpPr>
          <p:cNvPr id="3" name="C_5_BD#3d891de3c?pid=6dc20ed73&amp;color=0,173,163&amp;vtp=1&amp;bbb=1"/>
          <p:cNvSpPr/>
          <p:nvPr/>
        </p:nvSpPr>
        <p:spPr>
          <a:xfrm>
            <a:off x="612648" y="954024"/>
            <a:ext cx="10963656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一、课内积累</a:t>
            </a:r>
            <a:endParaRPr lang="en-US" altLang="zh-CN" sz="3000" dirty="0"/>
          </a:p>
        </p:txBody>
      </p:sp>
      <p:sp>
        <p:nvSpPr>
          <p:cNvPr id="4" name="P_6#0e69fb5c7?pid=3d891de3c&amp;color=0,0,0&amp;vtp=1&amp;bbb=1&amp;hb=1"/>
          <p:cNvSpPr/>
          <p:nvPr/>
        </p:nvSpPr>
        <p:spPr>
          <a:xfrm>
            <a:off x="612648" y="1614503"/>
            <a:ext cx="10963656" cy="25908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运用类比论证进行说理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譬之如医之攻人之疾者然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必知疾之所自起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焉能攻之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不知疾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之所自起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则弗能攻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治乱者何独不然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必知乱之所自起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焉能治之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；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不知乱之所自起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则弗能治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9eaf1b2b3?pid=3d891de3c&amp;color=0,0,0&amp;vtp=1&amp;bt=1&amp;bbb=1"/>
          <p:cNvSpPr/>
          <p:nvPr/>
        </p:nvSpPr>
        <p:spPr>
          <a:xfrm>
            <a:off x="612648" y="466344"/>
            <a:ext cx="10963656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技法解读</a:t>
            </a:r>
            <a:endParaRPr lang="en-US" altLang="zh-CN" sz="3000" dirty="0"/>
          </a:p>
        </p:txBody>
      </p:sp>
      <p:sp>
        <p:nvSpPr>
          <p:cNvPr id="3" name="P_7_BD#84e43d86f?pid=9eaf1b2b3&amp;color=0,0,0&amp;vtp=1&amp;bbb=1&amp;hb=1"/>
          <p:cNvSpPr/>
          <p:nvPr/>
        </p:nvSpPr>
        <p:spPr>
          <a:xfrm>
            <a:off x="612648" y="1130379"/>
            <a:ext cx="10963656" cy="5181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这段文字通过医者治病的类比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，生动地阐述了治理国家和社会问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题的关键所在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。其逻辑严密、思想深刻、语言简练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，既体现了墨子的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实用主义思想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，也对现代社会具有重要的启示意义。它告诉我们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，无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论是治病还是治国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，都必须从根源入手，才能真正解决问题。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类比论证是一种把已知事物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（或事例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）与跟它有某种相同特点的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事物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（或事例）进行比较类推，从而证明论点的论证方法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。使用类比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论证能使类推的论点浅显化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，更易于被读者接受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，从而达到论证论点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的目的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e82517d6d?pid=3d891de3c&amp;color=0,0,0&amp;vtp=1&amp;bt=1&amp;bbb=1"/>
          <p:cNvSpPr/>
          <p:nvPr/>
        </p:nvSpPr>
        <p:spPr>
          <a:xfrm>
            <a:off x="612648" y="466344"/>
            <a:ext cx="10963656" cy="6858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技法运用</a:t>
            </a:r>
            <a:endParaRPr lang="en-US" altLang="zh-CN" sz="3000" dirty="0"/>
          </a:p>
        </p:txBody>
      </p:sp>
      <p:sp>
        <p:nvSpPr>
          <p:cNvPr id="3" name="P_7_BD#972086301?pid=e82517d6d&amp;color=0,0,0&amp;vtp=1&amp;bbb=1&amp;hb=1"/>
          <p:cNvSpPr/>
          <p:nvPr/>
        </p:nvSpPr>
        <p:spPr>
          <a:xfrm>
            <a:off x="612648" y="1130379"/>
            <a:ext cx="10963656" cy="453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spc="-5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u="dotted" spc="-5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古茶树的生存智慧为理解文化传承提供了绝佳隐喻</a:t>
            </a:r>
            <a:r>
              <a:rPr lang="en-US" altLang="zh-CN" sz="2800" b="0" i="0" u="dotted" spc="-5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u="dotted" spc="-5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那些深扎岩缝</a:t>
            </a:r>
            <a:endParaRPr lang="en-US" altLang="zh-CN" sz="2800" b="0" i="0" u="dotted" spc="-5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u="dotted" spc="-5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的虬结根系</a:t>
            </a:r>
            <a:r>
              <a:rPr lang="en-US" altLang="zh-CN" sz="2800" b="0" i="0" u="dotted" spc="-5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u="dotted" spc="-5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恰似中华民族在历史长河中形成的文化根基</a:t>
            </a:r>
            <a:r>
              <a:rPr lang="en-US" altLang="zh-CN" sz="2800" b="0" i="0" u="dotted" spc="-5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u="dotted" spc="-5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纵使地表枝</a:t>
            </a:r>
            <a:endParaRPr lang="en-US" altLang="zh-CN" sz="2800" b="0" i="0" u="dotted" spc="-5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u="dotted" spc="-5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叶历经千年枯荣</a:t>
            </a:r>
            <a:r>
              <a:rPr lang="en-US" altLang="zh-CN" sz="2800" b="0" i="0" u="dotted" spc="-5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u="dotted" spc="-5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地下网络始终输送着文明养分</a:t>
            </a:r>
            <a:r>
              <a:rPr lang="en-US" altLang="zh-CN" sz="2800" b="0" i="0" u="dotted" spc="-5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（点评</a:t>
            </a:r>
            <a:r>
              <a:rPr lang="en-US" altLang="zh-CN" sz="2800" b="0" i="0" spc="-5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：以茶树根系</a:t>
            </a:r>
            <a:endParaRPr lang="en-US" altLang="zh-CN" sz="2800" b="0" i="0" spc="-5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spc="-5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类比文化根基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，体现文化根基的重要性）</a:t>
            </a:r>
            <a:r>
              <a:rPr lang="en-US" altLang="zh-CN" sz="2800" b="0" i="0" u="dotted" spc="-5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当春风唤醒枝头翡翠般的嫩芽</a:t>
            </a:r>
            <a:r>
              <a:rPr lang="en-US" altLang="zh-CN" sz="2800" b="0" i="0" u="dotted" spc="-5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endParaRPr lang="en-US" altLang="zh-CN" sz="2800" b="0" i="0" u="dotted" spc="-5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u="dotted" spc="-5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我们看到的不仅是茶叶的萌发</a:t>
            </a:r>
            <a:r>
              <a:rPr lang="en-US" altLang="zh-CN" sz="2800" b="0" i="0" u="dotted" spc="-5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u="dotted" spc="-5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更是敦煌壁画遇见数字艺术时的绚烂重</a:t>
            </a:r>
            <a:endParaRPr lang="en-US" altLang="zh-CN" sz="2800" b="0" i="0" u="dotted" spc="-5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u="dotted" spc="-5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生</a:t>
            </a:r>
            <a:r>
              <a:rPr lang="en-US" altLang="zh-CN" sz="2800" b="0" i="0" u="dotted" spc="-5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（点评：以嫩芽类比文化创新，体现文化创新的意义</a:t>
            </a:r>
            <a:r>
              <a:rPr lang="en-US" altLang="zh-CN" sz="2800" b="0" i="0" spc="-5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0" i="0" u="dotted" spc="-5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正如茶树根</a:t>
            </a:r>
            <a:endParaRPr lang="en-US" altLang="zh-CN" sz="2800" b="0" i="0" u="dotted" spc="-5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u="dotted" spc="-5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系在黑暗中悄然交织成网</a:t>
            </a:r>
            <a:r>
              <a:rPr lang="en-US" altLang="zh-CN" sz="2800" b="0" i="0" u="dotted" spc="-5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u="dotted" spc="-5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儒家仁爱思想与希腊哲学智慧在丝绸之路上</a:t>
            </a:r>
            <a:endParaRPr lang="en-US" altLang="zh-CN" sz="2800" b="0" i="0" u="dotted" spc="-5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ct val="150000"/>
              </a:lnSpc>
            </a:pPr>
            <a:endParaRPr lang="en-US" altLang="zh-CN" sz="2800" spc="-50" dirty="0"/>
          </a:p>
        </p:txBody>
      </p:sp>
    </p:spTree>
  </p:cSld>
  <p:clrMapOvr>
    <a:masterClrMapping/>
  </p:clrMapOvr>
  <p:transition>
    <p:split dir="in"/>
  </p:transition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_BD#972086301?pid=e82517d6d&amp;color=0,0,0&amp;vtp=1&amp;bbb=1&amp;hb=1"/>
          <p:cNvSpPr/>
          <p:nvPr/>
        </p:nvSpPr>
        <p:spPr>
          <a:xfrm>
            <a:off x="612648" y="468000"/>
            <a:ext cx="10963656" cy="32385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 u="dotted" spc="-5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产生的共振</a:t>
            </a:r>
            <a:r>
              <a:rPr lang="en-US" altLang="zh-CN" sz="2800" b="0" i="0" u="dotted" spc="-5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u="dotted" spc="-5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早已在人类精神土壤中培育出新的认知菌丝</a:t>
            </a:r>
            <a:r>
              <a:rPr lang="en-US" altLang="zh-CN" sz="2800" b="0" i="0" u="dotted" spc="-5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b="0" i="0" u="dotted" spc="-5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spc="-5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点评：以根系交织成网和菌丝的培育类比思想交融</a:t>
            </a:r>
            <a:r>
              <a:rPr lang="en-US" altLang="zh-CN" sz="2800" b="0" i="0" spc="-5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，体现思想交融的</a:t>
            </a:r>
            <a:endParaRPr lang="en-US" altLang="zh-CN" sz="2800" b="0" i="0" spc="-5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spc="-5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意义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0" i="0" u="dotted" spc="-5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那些穿梭林间的昆虫鸟雀</a:t>
            </a:r>
            <a:r>
              <a:rPr lang="en-US" altLang="zh-CN" sz="2800" b="0" i="0" u="dotted" spc="-5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u="dotted" spc="-5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恰似利玛窦带来的异域花粉</a:t>
            </a:r>
            <a:r>
              <a:rPr lang="en-US" altLang="zh-CN" sz="2800" b="0" i="0" u="dotted" spc="-5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u="dotted" spc="-5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在东方</a:t>
            </a:r>
            <a:endParaRPr lang="en-US" altLang="zh-CN" sz="2800" b="0" i="0" u="dotted" spc="-5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u="dotted" spc="-5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茶树上结出了意想不到的思想果实</a:t>
            </a:r>
            <a:r>
              <a:rPr lang="en-US" altLang="zh-CN" sz="2800" b="0" i="0" u="dotted" spc="-5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u="dotted" spc="-5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真正的文化生命力</a:t>
            </a:r>
            <a:r>
              <a:rPr lang="en-US" altLang="zh-CN" sz="2800" b="0" i="0" u="dotted" spc="-5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u="dotted" spc="-5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正在于深埋地</a:t>
            </a:r>
            <a:endParaRPr lang="en-US" altLang="zh-CN" sz="2800" b="0" i="0" u="dotted" spc="-5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u="dotted" spc="-5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下的古老根系与沐浴阳光的新生嫩叶之间永恒的能量交换</a:t>
            </a:r>
            <a:r>
              <a:rPr lang="en-US" altLang="zh-CN" sz="2800" b="0" i="0" u="dotted" spc="-5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spc="-50" dirty="0"/>
          </a:p>
        </p:txBody>
      </p:sp>
    </p:spTree>
  </p:cSld>
  <p:clrMapOvr>
    <a:masterClrMapping/>
  </p:clrMapOvr>
  <p:transition>
    <p:split dir="in"/>
  </p:transition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0d9620aff?pid=6dc20ed73&amp;color=0,173,163&amp;vtp=1&amp;bt=1&amp;bbb=1"/>
          <p:cNvSpPr/>
          <p:nvPr/>
        </p:nvSpPr>
        <p:spPr>
          <a:xfrm>
            <a:off x="612648" y="466345"/>
            <a:ext cx="10963656" cy="54864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300"/>
              </a:lnSpc>
            </a:pPr>
            <a:r>
              <a:rPr lang="en-US" altLang="zh-CN" sz="30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二、课外拓展</a:t>
            </a:r>
            <a:endParaRPr lang="en-US" altLang="zh-CN" sz="3000" dirty="0"/>
          </a:p>
        </p:txBody>
      </p:sp>
      <p:pic>
        <p:nvPicPr>
          <p:cNvPr id="3" name="P_6_BD#e0a0c78d2?htil=1&amp;pid=0d9620aff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40374" y="1102360"/>
            <a:ext cx="5279173" cy="19236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4" name="P_6_BD#e0a0c78d2?htil=1&amp;pid=0d9620aff&amp;color=0,0,0&amp;tib=255,255,255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84426" y="3026004"/>
            <a:ext cx="5335121" cy="2249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5" name="P_6_BD#e0a0c78d2?htil=1&amp;pid=0d9620aff&amp;color=0,0,0&amp;tib=255,255,255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84425" y="5433879"/>
            <a:ext cx="5101735" cy="884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6_BD#e0a0c78d2?pid=0d9620aff&amp;color=0,0,0&amp;tib=255,255,255&amp;vtp=1&amp;bt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99232" y="468000"/>
            <a:ext cx="6190488" cy="4453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6_BD#e0a0c78d2?pid=0d9620aff&amp;color=0,0,0&amp;mp=1&amp;tib=255,255,255&amp;vtp=1&amp;bt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62656" y="468000"/>
            <a:ext cx="6263640" cy="1783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3" name="P_6_BD#e0a0c78d2?pid=0d9620aff&amp;color=0,0,0&amp;mp=1&amp;tib=255,255,255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07159" y="2251080"/>
            <a:ext cx="5974633" cy="33390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6_BD#e0a0c78d2?pid=0d9620aff&amp;color=0,0,0&amp;mp=1&amp;tib=255,255,255&amp;vtp=1&amp;bt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95016" y="603504"/>
            <a:ext cx="6601968" cy="5650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2a183e7e5?pid=eed3d16df&amp;color=0,0,0&amp;vtp=1&amp;bt=1&amp;bbb=1"/>
          <p:cNvSpPr/>
          <p:nvPr/>
        </p:nvSpPr>
        <p:spPr>
          <a:xfrm>
            <a:off x="612648" y="466344"/>
            <a:ext cx="10963656" cy="6876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2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一、作者名片</a:t>
            </a:r>
            <a:endParaRPr lang="en-US" altLang="zh-CN" sz="3200" dirty="0"/>
          </a:p>
        </p:txBody>
      </p:sp>
      <p:pic>
        <p:nvPicPr>
          <p:cNvPr id="3" name="P_5_BD#26d2d70b7?htil=1&amp;pid=2a183e7e5&amp;color=0,0,0&amp;tib=255,255,255&amp;vtp=1&amp;hs=1&amp;hs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342445" y="1166010"/>
            <a:ext cx="1197864" cy="1755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4" name="P_5_BD#26d2d70b7?htil=1&amp;pid=2a183e7e5&amp;color=0,0,0&amp;vtp=1&amp;bbb=1&amp;hb=1&amp;hs=1"/>
          <p:cNvSpPr/>
          <p:nvPr/>
        </p:nvSpPr>
        <p:spPr>
          <a:xfrm>
            <a:off x="612648" y="1129434"/>
            <a:ext cx="9637776" cy="18288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墨子（约前468—前376），名翟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，春秋战国</a:t>
            </a:r>
            <a:r>
              <a:rPr lang="zh-CN" altLang="en-US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之际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思想家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algn="l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墨家学派创始人。墨子出身低微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,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一生没有脱离生产劳动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，他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algn="l"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和弟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  <a:sym typeface="+mn-ea"/>
              </a:rPr>
              <a:t>子们始终过着勤劳俭朴的生活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  <a:sym typeface="+mn-ea"/>
              </a:rPr>
              <a:t>，以自苦利他为己任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  <a:sym typeface="+mn-ea"/>
              </a:rPr>
              <a:t>。墨子</a:t>
            </a:r>
            <a:endParaRPr lang="en-US" altLang="zh-CN" sz="280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  <a:sym typeface="+mn-ea"/>
            </a:endParaRPr>
          </a:p>
          <a:p>
            <a:pPr algn="l" latinLnBrk="1">
              <a:lnSpc>
                <a:spcPts val="4800"/>
              </a:lnSpc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  <a:sym typeface="+mn-ea"/>
              </a:rPr>
              <a:t>曾经从师于儒者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  <a:sym typeface="+mn-ea"/>
              </a:rPr>
              <a:t>，学习孔子之术。但他后来逐渐舍掉儒学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  <a:sym typeface="+mn-ea"/>
              </a:rPr>
              <a:t>，形</a:t>
            </a:r>
            <a:endParaRPr lang="en-US" altLang="zh-CN" sz="280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  <a:sym typeface="+mn-ea"/>
            </a:endParaRPr>
          </a:p>
          <a:p>
            <a:pPr algn="l" latinLnBrk="1">
              <a:lnSpc>
                <a:spcPts val="4800"/>
              </a:lnSpc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  <a:sym typeface="+mn-ea"/>
              </a:rPr>
              <a:t>成自己的墨家学派，创立了墨家学说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  <a:sym typeface="+mn-ea"/>
              </a:rPr>
              <a:t>。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  <a:sym typeface="+mn-ea"/>
              </a:rPr>
              <a:t>墨家在先秦时期影响很大，</a:t>
            </a:r>
            <a:endParaRPr lang="en-US" altLang="zh-CN" sz="280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  <a:sym typeface="+mn-ea"/>
            </a:endParaRPr>
          </a:p>
          <a:p>
            <a:pPr algn="l" latinLnBrk="1">
              <a:lnSpc>
                <a:spcPts val="4800"/>
              </a:lnSpc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  <a:sym typeface="+mn-ea"/>
              </a:rPr>
              <a:t>与儒家并称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  <a:sym typeface="+mn-ea"/>
              </a:rPr>
              <a:t>“显学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  <a:sym typeface="+mn-ea"/>
              </a:rPr>
              <a:t>”；在战国时期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  <a:sym typeface="+mn-ea"/>
              </a:rPr>
              <a:t>，有“非儒即墨”之称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  <a:sym typeface="+mn-ea"/>
              </a:rPr>
              <a:t>。</a:t>
            </a:r>
            <a:endParaRPr lang="en-US" altLang="zh-CN" sz="2800" dirty="0"/>
          </a:p>
        </p:txBody>
      </p:sp>
      <p:sp>
        <p:nvSpPr>
          <p:cNvPr id="5" name="P_5_BD#26d2d70b7?htil=1&amp;pid=2a183e7e5&amp;color=0,0,0&amp;vtp=1&amp;bbb=1&amp;hb=1&amp;hs=1"/>
          <p:cNvSpPr/>
          <p:nvPr/>
        </p:nvSpPr>
        <p:spPr>
          <a:xfrm>
            <a:off x="612648" y="3049587"/>
            <a:ext cx="10968012" cy="3657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8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adce989f1?pid=0d9620aff&amp;color=0,0,0&amp;vtp=1&amp;bt=1&amp;bbb=1"/>
          <p:cNvSpPr/>
          <p:nvPr/>
        </p:nvSpPr>
        <p:spPr>
          <a:xfrm>
            <a:off x="612648" y="466344"/>
            <a:ext cx="10963656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文意理解</a:t>
            </a:r>
            <a:endParaRPr lang="en-US" altLang="zh-CN" sz="3000" dirty="0"/>
          </a:p>
        </p:txBody>
      </p:sp>
      <p:sp>
        <p:nvSpPr>
          <p:cNvPr id="3" name="QB_7_BD.128_1#8e0495c8b?pid=adce989f1&amp;color=0,0,0&amp;vtp=1&amp;bbb=1&amp;hb=1"/>
          <p:cNvSpPr/>
          <p:nvPr/>
        </p:nvSpPr>
        <p:spPr>
          <a:xfrm>
            <a:off x="612648" y="1130379"/>
            <a:ext cx="10963656" cy="25908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在《季氏将伐颛臾》中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，孔子谈论有封国的诸侯和有封地的大夫的忧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虑的句子是“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”。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vl="0" latinLnBrk="1">
              <a:lnSpc>
                <a:spcPts val="5100"/>
              </a:lnSpc>
            </a:pPr>
            <a:r>
              <a:rPr lang="en-US" altLang="zh-CN" sz="2800" b="1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2.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在《季氏将伐颛臾》中，孔子用“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”两</a:t>
            </a:r>
            <a:endParaRPr lang="en-US" altLang="zh-CN" sz="280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vl="0" latinLnBrk="1">
              <a:lnSpc>
                <a:spcPts val="5100"/>
              </a:lnSpc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句指出季孙真正的忧虑所在。</a:t>
            </a:r>
            <a:endParaRPr lang="en-US" altLang="zh-CN" sz="2800" dirty="0"/>
          </a:p>
        </p:txBody>
      </p:sp>
      <p:sp>
        <p:nvSpPr>
          <p:cNvPr id="4" name="QB_7_AN.129_1#8e0495c8b.blank?pid=adce989f1&amp;color=0,0,0&amp;vpa=98&amp;vtp=1&amp;bbb=1"/>
          <p:cNvSpPr/>
          <p:nvPr/>
        </p:nvSpPr>
        <p:spPr>
          <a:xfrm>
            <a:off x="2558129" y="1747599"/>
            <a:ext cx="2759075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不患寡而患不均</a:t>
            </a:r>
            <a:endParaRPr lang="en-US" altLang="zh-CN" sz="2800" dirty="0"/>
          </a:p>
        </p:txBody>
      </p:sp>
      <p:sp>
        <p:nvSpPr>
          <p:cNvPr id="5" name="QB_7_AN.130_1#8e0495c8b.blank?pid=adce989f1&amp;color=0,0,0&amp;vpa=99&amp;vtp=1&amp;bbb=1"/>
          <p:cNvSpPr/>
          <p:nvPr/>
        </p:nvSpPr>
        <p:spPr>
          <a:xfrm>
            <a:off x="5758530" y="1747599"/>
            <a:ext cx="2759075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不患贫而患不安</a:t>
            </a:r>
            <a:endParaRPr lang="en-US" altLang="zh-CN" sz="2800" dirty="0"/>
          </a:p>
        </p:txBody>
      </p:sp>
      <p:sp>
        <p:nvSpPr>
          <p:cNvPr id="7" name="QB_7_AN.132_1#8e0495c8b.blank?pid=adce989f1&amp;color=0,0,0&amp;vpa=100&amp;vtp=1&amp;bbb=1"/>
          <p:cNvSpPr/>
          <p:nvPr/>
        </p:nvSpPr>
        <p:spPr>
          <a:xfrm>
            <a:off x="6025230" y="2395299"/>
            <a:ext cx="1687513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不在颛臾</a:t>
            </a:r>
            <a:endParaRPr lang="en-US" altLang="zh-CN" sz="2800" dirty="0"/>
          </a:p>
        </p:txBody>
      </p:sp>
      <p:sp>
        <p:nvSpPr>
          <p:cNvPr id="8" name="QB_7_AN.133_1#8e0495c8b.blank?pid=adce989f1&amp;color=0,0,0&amp;vpa=101&amp;vtp=1&amp;bbb=1"/>
          <p:cNvSpPr/>
          <p:nvPr/>
        </p:nvSpPr>
        <p:spPr>
          <a:xfrm>
            <a:off x="8158830" y="2395299"/>
            <a:ext cx="2759075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而在萧墙之内也</a:t>
            </a:r>
            <a:endParaRPr lang="en-US" altLang="zh-CN" sz="2800" dirty="0"/>
          </a:p>
        </p:txBody>
      </p:sp>
      <p:sp>
        <p:nvSpPr>
          <p:cNvPr id="9" name="QB_7_BD.134_1#3820caa42?pid=adce989f1&amp;color=0,0,0&amp;vtp=1&amp;bbb=1&amp;hb=1"/>
          <p:cNvSpPr/>
          <p:nvPr/>
        </p:nvSpPr>
        <p:spPr>
          <a:xfrm>
            <a:off x="612648" y="3755464"/>
            <a:ext cx="10963656" cy="19431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在《季氏将伐颛臾》中，孔子用比喻批评冉有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、季路作为季氏家臣而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没有尽到责任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他认为“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”，那么要你们这些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辅佐的人有什么用呢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？</a:t>
            </a:r>
            <a:endParaRPr lang="en-US" altLang="zh-CN" sz="2800" dirty="0"/>
          </a:p>
        </p:txBody>
      </p:sp>
      <p:sp>
        <p:nvSpPr>
          <p:cNvPr id="10" name="QB_7_AN.135_1#3820caa42.blank?pid=adce989f1&amp;color=0,0,0&amp;vpa=102&amp;vtp=1&amp;bbb=1"/>
          <p:cNvSpPr/>
          <p:nvPr/>
        </p:nvSpPr>
        <p:spPr>
          <a:xfrm>
            <a:off x="4336130" y="4372684"/>
            <a:ext cx="1687513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危而不持</a:t>
            </a:r>
            <a:endParaRPr lang="en-US" altLang="zh-CN" sz="2800" dirty="0"/>
          </a:p>
        </p:txBody>
      </p:sp>
      <p:sp>
        <p:nvSpPr>
          <p:cNvPr id="11" name="QB_7_AN.136_1#3820caa42.blank?pid=adce989f1&amp;color=0,0,0&amp;vpa=103&amp;vtp=1&amp;bbb=1"/>
          <p:cNvSpPr/>
          <p:nvPr/>
        </p:nvSpPr>
        <p:spPr>
          <a:xfrm>
            <a:off x="6469730" y="4372684"/>
            <a:ext cx="1687513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颠而不扶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5" grpId="0" animBg="1" build="p"/>
      <p:bldP spid="7" grpId="0" animBg="1" build="p"/>
      <p:bldP spid="8" grpId="0" animBg="1" build="p"/>
      <p:bldP spid="10" grpId="0" animBg="1" build="p"/>
      <p:bldP spid="11" grpId="0" animBg="1" build="p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50660894f?pid=6dc20ed73&amp;color=0,173,163&amp;vtp=1&amp;bt=1&amp;bbb=1"/>
          <p:cNvSpPr/>
          <p:nvPr/>
        </p:nvSpPr>
        <p:spPr>
          <a:xfrm>
            <a:off x="612648" y="466344"/>
            <a:ext cx="10963656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三、读写结合</a:t>
            </a:r>
            <a:endParaRPr lang="en-US" altLang="zh-CN" sz="3000" dirty="0"/>
          </a:p>
        </p:txBody>
      </p:sp>
      <p:sp>
        <p:nvSpPr>
          <p:cNvPr id="3" name="QB_6_BD.139_1#487f37554?pid=50660894f&amp;color=0,0,0&amp;vtp=1&amp;bbb=1&amp;hb=1&amp;hltap=1"/>
          <p:cNvSpPr/>
          <p:nvPr/>
        </p:nvSpPr>
        <p:spPr>
          <a:xfrm>
            <a:off x="612648" y="1130379"/>
            <a:ext cx="10963656" cy="453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《孙子·九地篇》里记载着一个同舟共济的故事：“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夫吴人与越人相恶也，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当其同舟而济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，遇风，其相救也如左右手。”有人说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，“视人之室若其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室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”“视人身若其身”“视人家若其家”“视人国若其国”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是一种超越性的爱。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这些都具有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“兼爱”思想，请以“兼爱”为话题，运用假设论证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，写一则短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文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，200字左右。（10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答：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QB_6_AN.140_1#487f37554?pid=50660894f&amp;color=0,0,0&amp;vtp=1&amp;bbb=1&amp;hb=1&amp;hla=1"/>
          <p:cNvSpPr/>
          <p:nvPr/>
        </p:nvSpPr>
        <p:spPr>
          <a:xfrm>
            <a:off x="612648" y="4318079"/>
            <a:ext cx="10963656" cy="1295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示例）中国提出的人类命运共同体的概念，饱含着墨子“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兼爱”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的思想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，正如孟子所赞：“墨子兼爱，摩顶放踵利天下，为之。”“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兼爱”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140_1#487f37554?pid=50660894f&amp;color=0,0,0&amp;vtp=1&amp;bbb=1&amp;hb=1&amp;hltap=1"/>
          <p:cNvSpPr/>
          <p:nvPr/>
        </p:nvSpPr>
        <p:spPr>
          <a:xfrm>
            <a:off x="612648" y="468000"/>
            <a:ext cx="10963656" cy="3886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QB_6_AN.139_1#487f37554?pid=50660894f&amp;color=0,0,0&amp;vtp=1&amp;bbb=1&amp;hb=1&amp;hla=1"/>
          <p:cNvSpPr/>
          <p:nvPr/>
        </p:nvSpPr>
        <p:spPr>
          <a:xfrm>
            <a:off x="612648" y="442600"/>
            <a:ext cx="10963656" cy="3886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思想像一道曙光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，照亮天空，深刻影响着人类社会。试想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，如果国与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国之间倡导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“人类命运共同体”，彼此之间互相关爱，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那么在资源争夺、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种族歧视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、战争阴云诸多方面，不就会出现换位思考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、博爱同行的温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馨局面吗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？不就会出现“强不执弱”“富不侮贫”的平等思想吗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？不就会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出现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“爱人者，人必从而爱之”“世界大同”的美好愿景吗？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假设论证2分，内容2分，语言2分，结构2分，字数符合要求2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d681fbe6a?pid=eed3d16df&amp;color=0,0,0&amp;vtp=1&amp;bt=1&amp;bbb=1"/>
          <p:cNvSpPr/>
          <p:nvPr/>
        </p:nvSpPr>
        <p:spPr>
          <a:xfrm>
            <a:off x="612648" y="466344"/>
            <a:ext cx="10963656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二、写作背景</a:t>
            </a:r>
            <a:endParaRPr lang="en-US" altLang="zh-CN" sz="3200" dirty="0"/>
          </a:p>
        </p:txBody>
      </p:sp>
      <p:sp>
        <p:nvSpPr>
          <p:cNvPr id="3" name="P_5_BD#111cd96a4?pid=d681fbe6a&amp;color=0,0,0&amp;vtp=1&amp;bbb=1&amp;hb=1"/>
          <p:cNvSpPr/>
          <p:nvPr/>
        </p:nvSpPr>
        <p:spPr>
          <a:xfrm>
            <a:off x="612648" y="1174454"/>
            <a:ext cx="10963656" cy="32385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春秋战国时期是中国社会的大转型、大变革时期，旧的政治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、经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济秩序乃至社会伦理秩序濒临崩溃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，而新的政治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、经济秩序和社会伦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理秩序尚未完全建立起来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墨子对现实生活给予积极的关注与思考，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认为一切的灾难和邪恶都是人们不相爱带来的恶果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，提出了“兼爱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”“非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”等主张，站在平民的立场上坚决地维护人民与弱小国家的利益。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94d494124?pid=eed3d16df&amp;color=0,0,0&amp;vtp=1&amp;bt=1&amp;bbb=1"/>
          <p:cNvSpPr/>
          <p:nvPr/>
        </p:nvSpPr>
        <p:spPr>
          <a:xfrm>
            <a:off x="612648" y="466344"/>
            <a:ext cx="10963656" cy="63887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三、知识链接</a:t>
            </a:r>
            <a:endParaRPr lang="en-US" altLang="zh-CN" sz="3200" dirty="0"/>
          </a:p>
        </p:txBody>
      </p:sp>
      <p:sp>
        <p:nvSpPr>
          <p:cNvPr id="3" name="P_5#baaea15d5?pid=94d494124&amp;color=0,0,0&amp;vtp=1&amp;bbb=1&amp;hb=1"/>
          <p:cNvSpPr/>
          <p:nvPr/>
        </p:nvSpPr>
        <p:spPr>
          <a:xfrm>
            <a:off x="612648" y="1121052"/>
            <a:ext cx="10963656" cy="537401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《墨子》</a:t>
            </a:r>
            <a:endParaRPr lang="en-US" altLang="zh-CN" sz="2800" dirty="0"/>
          </a:p>
          <a:p>
            <a:pPr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《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墨子》一书是墨子本人、墨子弟子以及后期墨家</a:t>
            </a:r>
            <a:r>
              <a:rPr lang="zh-CN" altLang="en-US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学派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著述的汇</a:t>
            </a:r>
            <a:endParaRPr lang="en-US" altLang="zh-CN" sz="2800" b="0" i="0" dirty="0" err="1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。《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墨子》自战国时期成书之后，屡遭变故，先秦的完本现已不可考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《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墨子》传世本只剩下五十三篇，分两大部分：一部分记载墨子言行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阐述墨子思想，主要反映了前期墨家的思想；另一部分包括《经上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》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《经下》《经说上》《经说下》《大取》《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小取》等，一般称作墨辩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或墨经，着重阐述墨家的认识论和逻辑思想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。《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墨子》内容广博，涉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及政治、军事、哲学、逻辑、科技等方面；语言质朴，逻辑严密，善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于运用具体事例说理。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baaea15d5?sp=1&amp;pid=94d494124&amp;color=0,0,0&amp;vtp=1&amp;bt=1&amp;bbb=1&amp;hb=1"/>
          <p:cNvSpPr/>
          <p:nvPr/>
        </p:nvSpPr>
        <p:spPr>
          <a:xfrm>
            <a:off x="612648" y="468000"/>
            <a:ext cx="10963656" cy="25908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墨子的思想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墨子的思想以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“兼爱”为核心，以“兴天下之利，除天下之害”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为宗旨，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体现了强烈的社会责任感和人文关怀，对后世的思想文化也产生了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深远的影响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12898</Words>
  <Application>WPS 演示</Application>
  <PresentationFormat>宽屏</PresentationFormat>
  <Paragraphs>795</Paragraphs>
  <Slides>62</Slides>
  <Notes>57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62</vt:i4>
      </vt:variant>
    </vt:vector>
  </HeadingPairs>
  <TitlesOfParts>
    <vt:vector size="76" baseType="lpstr">
      <vt:lpstr>Arial</vt:lpstr>
      <vt:lpstr>宋体</vt:lpstr>
      <vt:lpstr>Wingdings</vt:lpstr>
      <vt:lpstr>Times New Roman</vt:lpstr>
      <vt:lpstr>微软雅黑</vt:lpstr>
      <vt:lpstr>Times New Roman</vt:lpstr>
      <vt:lpstr>方正粗等线简体</vt:lpstr>
      <vt:lpstr>宋体</vt:lpstr>
      <vt:lpstr>Calibri</vt:lpstr>
      <vt:lpstr>Arial Unicode MS</vt:lpstr>
      <vt:lpstr>等线</vt:lpstr>
      <vt:lpstr>楷体</vt:lpstr>
      <vt:lpstr/>
      <vt:lpstr>1_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曲一线</cp:lastModifiedBy>
  <cp:revision>10</cp:revision>
  <dcterms:created xsi:type="dcterms:W3CDTF">2025-03-29T02:04:00Z</dcterms:created>
  <dcterms:modified xsi:type="dcterms:W3CDTF">2025-09-03T07:37:47Z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7AD9B62F35BF4E2CB32224E433D4BCC7_12</vt:lpwstr>
  </property>
  <property fmtid="{D5CDD505-2E9C-101B-9397-08002B2CF9AE}" pid="3" name="KSOProductBuildVer">
    <vt:lpwstr>2052-12.1.0.22529</vt:lpwstr>
  </property>
</Properties>
</file>