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315" r:id="rId6"/>
    <p:sldId id="316" r:id="rId7"/>
    <p:sldId id="317" r:id="rId8"/>
    <p:sldId id="318" r:id="rId9"/>
    <p:sldId id="319" r:id="rId10"/>
    <p:sldId id="258" r:id="rId11"/>
    <p:sldId id="320" r:id="rId12"/>
    <p:sldId id="321" r:id="rId13"/>
    <p:sldId id="322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270" r:id="rId37"/>
    <p:sldId id="271" r:id="rId38"/>
    <p:sldId id="272" r:id="rId39"/>
    <p:sldId id="273" r:id="rId40"/>
    <p:sldId id="274" r:id="rId41"/>
    <p:sldId id="275" r:id="rId42"/>
    <p:sldId id="276" r:id="rId43"/>
    <p:sldId id="277" r:id="rId44"/>
    <p:sldId id="334" r:id="rId45"/>
    <p:sldId id="335" r:id="rId46"/>
    <p:sldId id="278" r:id="rId47"/>
    <p:sldId id="279" r:id="rId48"/>
    <p:sldId id="280" r:id="rId49"/>
    <p:sldId id="281" r:id="rId50"/>
    <p:sldId id="282" r:id="rId51"/>
    <p:sldId id="283" r:id="rId52"/>
    <p:sldId id="284" r:id="rId53"/>
    <p:sldId id="285" r:id="rId54"/>
    <p:sldId id="286" r:id="rId55"/>
    <p:sldId id="287" r:id="rId56"/>
    <p:sldId id="288" r:id="rId57"/>
    <p:sldId id="336" r:id="rId58"/>
    <p:sldId id="337" r:id="rId59"/>
    <p:sldId id="289" r:id="rId60"/>
    <p:sldId id="338" r:id="rId61"/>
    <p:sldId id="339" r:id="rId62"/>
    <p:sldId id="290" r:id="rId63"/>
    <p:sldId id="291" r:id="rId64"/>
    <p:sldId id="292" r:id="rId65"/>
    <p:sldId id="293" r:id="rId66"/>
    <p:sldId id="294" r:id="rId67"/>
    <p:sldId id="295" r:id="rId68"/>
    <p:sldId id="296" r:id="rId69"/>
    <p:sldId id="297" r:id="rId70"/>
    <p:sldId id="298" r:id="rId71"/>
    <p:sldId id="299" r:id="rId72"/>
    <p:sldId id="300" r:id="rId73"/>
    <p:sldId id="340" r:id="rId74"/>
    <p:sldId id="301" r:id="rId75"/>
    <p:sldId id="302" r:id="rId76"/>
    <p:sldId id="303" r:id="rId77"/>
    <p:sldId id="304" r:id="rId78"/>
    <p:sldId id="305" r:id="rId79"/>
    <p:sldId id="341" r:id="rId80"/>
    <p:sldId id="342" r:id="rId81"/>
    <p:sldId id="306" r:id="rId82"/>
    <p:sldId id="307" r:id="rId83"/>
    <p:sldId id="308" r:id="rId84"/>
    <p:sldId id="309" r:id="rId85"/>
    <p:sldId id="310" r:id="rId86"/>
    <p:sldId id="343" r:id="rId87"/>
    <p:sldId id="311" r:id="rId88"/>
    <p:sldId id="344" r:id="rId89"/>
    <p:sldId id="345" r:id="rId90"/>
    <p:sldId id="312" r:id="rId91"/>
    <p:sldId id="346" r:id="rId92"/>
    <p:sldId id="347" r:id="rId93"/>
    <p:sldId id="348" r:id="rId94"/>
    <p:sldId id="349" r:id="rId95"/>
    <p:sldId id="313" r:id="rId9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997" autoAdjust="0"/>
    <p:restoredTop sz="96366" autoAdjust="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9" Type="http://schemas.openxmlformats.org/officeDocument/2006/relationships/tableStyles" Target="tableStyles.xml"/><Relationship Id="rId98" Type="http://schemas.openxmlformats.org/officeDocument/2006/relationships/viewProps" Target="viewProps.xml"/><Relationship Id="rId97" Type="http://schemas.openxmlformats.org/officeDocument/2006/relationships/presProps" Target="presProps.xml"/><Relationship Id="rId96" Type="http://schemas.openxmlformats.org/officeDocument/2006/relationships/slide" Target="slides/slide93.xml"/><Relationship Id="rId95" Type="http://schemas.openxmlformats.org/officeDocument/2006/relationships/slide" Target="slides/slide92.xml"/><Relationship Id="rId94" Type="http://schemas.openxmlformats.org/officeDocument/2006/relationships/slide" Target="slides/slide91.xml"/><Relationship Id="rId93" Type="http://schemas.openxmlformats.org/officeDocument/2006/relationships/slide" Target="slides/slide90.xml"/><Relationship Id="rId92" Type="http://schemas.openxmlformats.org/officeDocument/2006/relationships/slide" Target="slides/slide89.xml"/><Relationship Id="rId91" Type="http://schemas.openxmlformats.org/officeDocument/2006/relationships/slide" Target="slides/slide88.xml"/><Relationship Id="rId90" Type="http://schemas.openxmlformats.org/officeDocument/2006/relationships/slide" Target="slides/slide87.xml"/><Relationship Id="rId9" Type="http://schemas.openxmlformats.org/officeDocument/2006/relationships/slide" Target="slides/slide6.xml"/><Relationship Id="rId89" Type="http://schemas.openxmlformats.org/officeDocument/2006/relationships/slide" Target="slides/slide86.xml"/><Relationship Id="rId88" Type="http://schemas.openxmlformats.org/officeDocument/2006/relationships/slide" Target="slides/slide85.xml"/><Relationship Id="rId87" Type="http://schemas.openxmlformats.org/officeDocument/2006/relationships/slide" Target="slides/slide84.xml"/><Relationship Id="rId86" Type="http://schemas.openxmlformats.org/officeDocument/2006/relationships/slide" Target="slides/slide83.xml"/><Relationship Id="rId85" Type="http://schemas.openxmlformats.org/officeDocument/2006/relationships/slide" Target="slides/slide82.xml"/><Relationship Id="rId84" Type="http://schemas.openxmlformats.org/officeDocument/2006/relationships/slide" Target="slides/slide81.xml"/><Relationship Id="rId83" Type="http://schemas.openxmlformats.org/officeDocument/2006/relationships/slide" Target="slides/slide80.xml"/><Relationship Id="rId82" Type="http://schemas.openxmlformats.org/officeDocument/2006/relationships/slide" Target="slides/slide79.xml"/><Relationship Id="rId81" Type="http://schemas.openxmlformats.org/officeDocument/2006/relationships/slide" Target="slides/slide78.xml"/><Relationship Id="rId80" Type="http://schemas.openxmlformats.org/officeDocument/2006/relationships/slide" Target="slides/slide77.xml"/><Relationship Id="rId8" Type="http://schemas.openxmlformats.org/officeDocument/2006/relationships/slide" Target="slides/slide5.xml"/><Relationship Id="rId79" Type="http://schemas.openxmlformats.org/officeDocument/2006/relationships/slide" Target="slides/slide76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2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3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4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6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9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0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2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3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5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8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36.xml"/><Relationship Id="rId8" Type="http://schemas.openxmlformats.org/officeDocument/2006/relationships/slide" Target="../slides/slide34.xml"/><Relationship Id="rId7" Type="http://schemas.openxmlformats.org/officeDocument/2006/relationships/slide" Target="../slides/slide20.xml"/><Relationship Id="rId6" Type="http://schemas.openxmlformats.org/officeDocument/2006/relationships/slide" Target="../slides/slide18.xml"/><Relationship Id="rId5" Type="http://schemas.openxmlformats.org/officeDocument/2006/relationships/slide" Target="../slides/slide16.xml"/><Relationship Id="rId4" Type="http://schemas.openxmlformats.org/officeDocument/2006/relationships/slide" Target="../slides/slide14.xml"/><Relationship Id="rId3" Type="http://schemas.openxmlformats.org/officeDocument/2006/relationships/slide" Target="../slides/slide12.xml"/><Relationship Id="rId25" Type="http://schemas.openxmlformats.org/officeDocument/2006/relationships/slide" Target="../slides/slide83.xml"/><Relationship Id="rId24" Type="http://schemas.openxmlformats.org/officeDocument/2006/relationships/slide" Target="../slides/slide81.xml"/><Relationship Id="rId23" Type="http://schemas.openxmlformats.org/officeDocument/2006/relationships/slide" Target="../slides/slide79.xml"/><Relationship Id="rId22" Type="http://schemas.openxmlformats.org/officeDocument/2006/relationships/slide" Target="../slides/slide74.xml"/><Relationship Id="rId21" Type="http://schemas.openxmlformats.org/officeDocument/2006/relationships/slide" Target="../slides/slide73.xml"/><Relationship Id="rId20" Type="http://schemas.openxmlformats.org/officeDocument/2006/relationships/slide" Target="../slides/slide72.xml"/><Relationship Id="rId2" Type="http://schemas.openxmlformats.org/officeDocument/2006/relationships/image" Target="../media/image4.jpeg"/><Relationship Id="rId19" Type="http://schemas.openxmlformats.org/officeDocument/2006/relationships/slide" Target="../slides/slide68.xml"/><Relationship Id="rId18" Type="http://schemas.openxmlformats.org/officeDocument/2006/relationships/slide" Target="../slides/slide64.xml"/><Relationship Id="rId17" Type="http://schemas.openxmlformats.org/officeDocument/2006/relationships/slide" Target="../slides/slide62.xml"/><Relationship Id="rId16" Type="http://schemas.openxmlformats.org/officeDocument/2006/relationships/slide" Target="../slides/slide52.xml"/><Relationship Id="rId15" Type="http://schemas.openxmlformats.org/officeDocument/2006/relationships/slide" Target="../slides/slide50.xml"/><Relationship Id="rId14" Type="http://schemas.openxmlformats.org/officeDocument/2006/relationships/slide" Target="../slides/slide48.xml"/><Relationship Id="rId13" Type="http://schemas.openxmlformats.org/officeDocument/2006/relationships/slide" Target="../slides/slide47.xml"/><Relationship Id="rId12" Type="http://schemas.openxmlformats.org/officeDocument/2006/relationships/slide" Target="../slides/slide46.xml"/><Relationship Id="rId11" Type="http://schemas.openxmlformats.org/officeDocument/2006/relationships/slide" Target="../slides/slide39.xml"/><Relationship Id="rId10" Type="http://schemas.openxmlformats.org/officeDocument/2006/relationships/slide" Target="../slides/slide3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2e41ece1ff77326d#tid=67e6750d0d55a600091120a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0712f2f5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00d1d0dff&amp;cid=00d1d0dff&amp;vtp=1">
            <a:hlinkClick r:id="rId3" action="ppaction://hlinksldjump"/>
          </p:cNvPr>
          <p:cNvSpPr/>
          <p:nvPr/>
        </p:nvSpPr>
        <p:spPr>
          <a:xfrm>
            <a:off x="33832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26757a993&amp;cid=26757a993&amp;vtp=1">
            <a:hlinkClick r:id="rId4" action="ppaction://hlinksldjump"/>
          </p:cNvPr>
          <p:cNvSpPr/>
          <p:nvPr/>
        </p:nvSpPr>
        <p:spPr>
          <a:xfrm>
            <a:off x="91440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4993b311c&amp;cid=4993b311c&amp;vtp=1">
            <a:hlinkClick r:id="rId5" action="ppaction://hlinksldjump"/>
          </p:cNvPr>
          <p:cNvSpPr/>
          <p:nvPr/>
        </p:nvSpPr>
        <p:spPr>
          <a:xfrm>
            <a:off x="149047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30a28d5ad&amp;cid=30a28d5ad&amp;vtp=1">
            <a:hlinkClick r:id="rId6" action="ppaction://hlinksldjump"/>
          </p:cNvPr>
          <p:cNvSpPr/>
          <p:nvPr/>
        </p:nvSpPr>
        <p:spPr>
          <a:xfrm>
            <a:off x="206654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fbb6f9682&amp;cid=fbb6f9682&amp;vtp=1">
            <a:hlinkClick r:id="rId7" action="ppaction://hlinksldjump"/>
          </p:cNvPr>
          <p:cNvSpPr/>
          <p:nvPr/>
        </p:nvSpPr>
        <p:spPr>
          <a:xfrm>
            <a:off x="264261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4f4534c9d&amp;cid=4f4534c9d&amp;vtp=1">
            <a:hlinkClick r:id="rId8" action="ppaction://hlinksldjump"/>
          </p:cNvPr>
          <p:cNvSpPr/>
          <p:nvPr/>
        </p:nvSpPr>
        <p:spPr>
          <a:xfrm>
            <a:off x="321868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671ebef31&amp;cid=671ebef31&amp;vtp=1">
            <a:hlinkClick r:id="rId9" action="ppaction://hlinksldjump"/>
          </p:cNvPr>
          <p:cNvSpPr/>
          <p:nvPr/>
        </p:nvSpPr>
        <p:spPr>
          <a:xfrm>
            <a:off x="379476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2f8cd1f7e&amp;cid=2f8cd1f7e&amp;vtp=1">
            <a:hlinkClick r:id="rId10" action="ppaction://hlinksldjump"/>
          </p:cNvPr>
          <p:cNvSpPr/>
          <p:nvPr/>
        </p:nvSpPr>
        <p:spPr>
          <a:xfrm>
            <a:off x="437083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18577553d&amp;cid=18577553d&amp;vtp=1">
            <a:hlinkClick r:id="rId11" action="ppaction://hlinksldjump"/>
          </p:cNvPr>
          <p:cNvSpPr/>
          <p:nvPr/>
        </p:nvSpPr>
        <p:spPr>
          <a:xfrm>
            <a:off x="494690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ee4103956&amp;cid=ee4103956&amp;vtp=1">
            <a:hlinkClick r:id="rId12" action="ppaction://hlinksldjump"/>
          </p:cNvPr>
          <p:cNvSpPr/>
          <p:nvPr/>
        </p:nvSpPr>
        <p:spPr>
          <a:xfrm>
            <a:off x="552297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e3c158062&amp;cid=e3c158062&amp;vtp=1">
            <a:hlinkClick r:id="rId13" action="ppaction://hlinksldjump"/>
          </p:cNvPr>
          <p:cNvSpPr/>
          <p:nvPr/>
        </p:nvSpPr>
        <p:spPr>
          <a:xfrm>
            <a:off x="609904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188b715ec&amp;cid=188b715ec&amp;vtp=1">
            <a:hlinkClick r:id="rId14" action="ppaction://hlinksldjump"/>
          </p:cNvPr>
          <p:cNvSpPr/>
          <p:nvPr/>
        </p:nvSpPr>
        <p:spPr>
          <a:xfrm>
            <a:off x="667512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26127f494&amp;cid=26127f494&amp;vtp=1">
            <a:hlinkClick r:id="rId15" action="ppaction://hlinksldjump"/>
          </p:cNvPr>
          <p:cNvSpPr/>
          <p:nvPr/>
        </p:nvSpPr>
        <p:spPr>
          <a:xfrm>
            <a:off x="724204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641286107&amp;cid=641286107&amp;vtp=1">
            <a:hlinkClick r:id="rId16" action="ppaction://hlinksldjump"/>
          </p:cNvPr>
          <p:cNvSpPr/>
          <p:nvPr/>
        </p:nvSpPr>
        <p:spPr>
          <a:xfrm>
            <a:off x="781812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  <p:sp>
        <p:nvSpPr>
          <p:cNvPr id="18" name="C_0#auto_editor_catalog_0?lid=dd713c99d&amp;cid=dd713c99d&amp;vtp=1">
            <a:hlinkClick r:id="rId17" action="ppaction://hlinksldjump"/>
          </p:cNvPr>
          <p:cNvSpPr/>
          <p:nvPr/>
        </p:nvSpPr>
        <p:spPr>
          <a:xfrm>
            <a:off x="839419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endParaRPr lang="en-US" sz="2200" dirty="0"/>
          </a:p>
        </p:txBody>
      </p:sp>
      <p:sp>
        <p:nvSpPr>
          <p:cNvPr id="19" name="C_0#auto_editor_catalog_0?lid=7a2262186&amp;cid=7a2262186&amp;vtp=1">
            <a:hlinkClick r:id="rId18" action="ppaction://hlinksldjump"/>
          </p:cNvPr>
          <p:cNvSpPr/>
          <p:nvPr/>
        </p:nvSpPr>
        <p:spPr>
          <a:xfrm>
            <a:off x="897026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16</a:t>
            </a:r>
            <a:endParaRPr lang="en-US" sz="2200" dirty="0"/>
          </a:p>
        </p:txBody>
      </p:sp>
      <p:sp>
        <p:nvSpPr>
          <p:cNvPr id="20" name="C_0#auto_editor_catalog_0?lid=fd4e004df&amp;cid=fd4e004df&amp;vtp=1">
            <a:hlinkClick r:id="rId19" action="ppaction://hlinksldjump"/>
          </p:cNvPr>
          <p:cNvSpPr/>
          <p:nvPr/>
        </p:nvSpPr>
        <p:spPr>
          <a:xfrm>
            <a:off x="954633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</a:t>
            </a:r>
            <a:endParaRPr lang="en-US" sz="2200" dirty="0"/>
          </a:p>
        </p:txBody>
      </p:sp>
      <p:sp>
        <p:nvSpPr>
          <p:cNvPr id="21" name="C_0#auto_editor_catalog_0?lid=be2b71a51&amp;cid=be2b71a51&amp;vtp=1">
            <a:hlinkClick r:id="rId20" action="ppaction://hlinksldjump"/>
          </p:cNvPr>
          <p:cNvSpPr/>
          <p:nvPr/>
        </p:nvSpPr>
        <p:spPr>
          <a:xfrm>
            <a:off x="1012240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</a:t>
            </a:r>
            <a:endParaRPr lang="en-US" sz="2200" dirty="0"/>
          </a:p>
        </p:txBody>
      </p:sp>
      <p:sp>
        <p:nvSpPr>
          <p:cNvPr id="22" name="C_0#auto_editor_catalog_0?lid=1d8ec279d&amp;cid=1d8ec279d&amp;vtp=1">
            <a:hlinkClick r:id="rId21" action="ppaction://hlinksldjump"/>
          </p:cNvPr>
          <p:cNvSpPr/>
          <p:nvPr/>
        </p:nvSpPr>
        <p:spPr>
          <a:xfrm>
            <a:off x="1069848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</a:t>
            </a:r>
            <a:endParaRPr lang="en-US" sz="2200" dirty="0"/>
          </a:p>
        </p:txBody>
      </p:sp>
      <p:sp>
        <p:nvSpPr>
          <p:cNvPr id="23" name="C_0#auto_editor_catalog_0?lid=bd5aad6a4&amp;cid=bd5aad6a4&amp;vtp=1">
            <a:hlinkClick r:id="rId22" action="ppaction://hlinksldjump"/>
          </p:cNvPr>
          <p:cNvSpPr/>
          <p:nvPr/>
        </p:nvSpPr>
        <p:spPr>
          <a:xfrm>
            <a:off x="1127455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endParaRPr lang="en-US" sz="2200" dirty="0"/>
          </a:p>
        </p:txBody>
      </p:sp>
      <p:sp>
        <p:nvSpPr>
          <p:cNvPr id="24" name="C_0#auto_editor_catalog_0?lid=f3cdb9df6&amp;cid=f3cdb9df6&amp;vtp=1">
            <a:hlinkClick r:id="rId23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21</a:t>
            </a:r>
            <a:endParaRPr lang="en-US" sz="2200" dirty="0"/>
          </a:p>
        </p:txBody>
      </p:sp>
      <p:sp>
        <p:nvSpPr>
          <p:cNvPr id="25" name="C_0#auto_editor_catalog_0?lid=a7618078c&amp;cid=a7618078c&amp;vtp=1">
            <a:hlinkClick r:id="rId24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22</a:t>
            </a:r>
            <a:endParaRPr lang="en-US" sz="2200" dirty="0"/>
          </a:p>
        </p:txBody>
      </p:sp>
      <p:sp>
        <p:nvSpPr>
          <p:cNvPr id="26" name="C_0#auto_editor_catalog_0?lid=d2d4f74f5&amp;cid=d2d4f74f5&amp;vtp=1">
            <a:hlinkClick r:id="rId25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23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6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8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8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8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0712f2f5e.fixed?color=0,173,163&amp;vtp=1&amp;bbb=1"/>
          <p:cNvSpPr/>
          <p:nvPr/>
        </p:nvSpPr>
        <p:spPr>
          <a:xfrm>
            <a:off x="0" y="1956816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配套试卷</a:t>
            </a:r>
            <a:endParaRPr lang="en-US" altLang="zh-CN" sz="5000" dirty="0"/>
          </a:p>
        </p:txBody>
      </p:sp>
      <p:sp>
        <p:nvSpPr>
          <p:cNvPr id="3" name="C_1_BD#0712f2f5e.fixed?color=0,173,163&amp;vtp=1&amp;bbb=1"/>
          <p:cNvSpPr/>
          <p:nvPr/>
        </p:nvSpPr>
        <p:spPr>
          <a:xfrm>
            <a:off x="603504" y="3383280"/>
            <a:ext cx="10872216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第四单元检测卷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3#d47c80602?sp=1&amp;pid=36711fbc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而忽略其真实面貌如何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由于没有共同的概念作为标准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人与人之间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常常会发生误会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不是遇到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鸡同鸭讲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的沟通障碍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就是掉进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郑人买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的文字陷阱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两个语言不通的人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会借助翻译来交流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翻译人员会把两人表达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的意思整理成相同的概念集合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然后再用不同的语言进行传递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按照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沟通漏斗理论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通过翻译来沟通更容易造成信息在交流过程中的遗漏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在这一过程中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沟通的质量取决于翻译人员对双方本意的理解程度与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语言表达准确度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3#d47c80602?sp=1&amp;pid=36711fbca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实际上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使用同一语言的人在交流时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也存在一个无形的翻译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每个人的逻辑思维水平有差异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沟通就是一个不断修正各自逻辑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从而实现逻辑接轨的过程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当你觉得和他人交流就像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鸡同鸭讲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说明双方大脑中的逻辑没能顺利接轨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遇到这种情况时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先别急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着烦躁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不妨围绕最基本的概念重新梳理思路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摘编自金鸿儒《北大逻辑课》）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_1#00d1d0dff?pid=d47c80602&amp;color=0,0,0&amp;vtp=1&amp;bt=1&amp;bbb=1"/>
          <p:cNvSpPr/>
          <p:nvPr/>
        </p:nvSpPr>
        <p:spPr>
          <a:xfrm>
            <a:off x="612648" y="466344"/>
            <a:ext cx="10963656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下列对材料相关内容的理解和分析，不正确的一项是（3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3_1#00d1d0dff.bracket?pid=d47c80602&amp;color=0,0,0&amp;vpa=1&amp;vtp=1"/>
          <p:cNvSpPr/>
          <p:nvPr/>
        </p:nvSpPr>
        <p:spPr>
          <a:xfrm>
            <a:off x="10579767" y="466344"/>
            <a:ext cx="51593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5_BD.2_2#00d1d0dff.choices?pid=d47c80602&amp;color=0,0,0&amp;vtp=1&amp;bbb=1&amp;hb=1"/>
          <p:cNvSpPr/>
          <p:nvPr/>
        </p:nvSpPr>
        <p:spPr>
          <a:xfrm>
            <a:off x="612648" y="1038490"/>
            <a:ext cx="10963656" cy="477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同一律要求同一推理过程中概念和判断与其自身同一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，这有利于保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证思维的确定性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文中以“古体诗转韵”论证过程为例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，意在证明概念在时间上没有保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持同一性会造成思维混乱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作者将鸡和鸭无法跨物种沟通与人们交流中“郑人买璞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”的现象进行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，论证没有共同概念的危害。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如果每个人都凭自己的一时兴趣随意给事物命名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，在交流中会造成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概念混乱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，沟通困难。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00d1d0dff?pid=d47c80602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C项，“对比”错误。作者将鸡和鸭无法跨物种沟通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（因叫声不同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无法形成逻辑共识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，类似概念不同）与人们交流中“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郑人买璞”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因没有共同的概念作为标准，而被事物的名字迷惑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，忽略其真实面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）的现象进行类比，论证没有共同概念的危害。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26757a993?pid=d47c80602&amp;color=0,0,0&amp;vtp=1&amp;bt=1&amp;bbb=1"/>
          <p:cNvSpPr/>
          <p:nvPr/>
        </p:nvSpPr>
        <p:spPr>
          <a:xfrm>
            <a:off x="612648" y="466344"/>
            <a:ext cx="10963656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根据材料内容，下列说法不正确的一项是（3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6_1#26757a993.bracket?pid=d47c80602&amp;color=0,0,0&amp;vpa=2&amp;vtp=1"/>
          <p:cNvSpPr/>
          <p:nvPr/>
        </p:nvSpPr>
        <p:spPr>
          <a:xfrm>
            <a:off x="8814467" y="466344"/>
            <a:ext cx="495300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5_BD.5_2#26757a993.choices?pid=d47c80602&amp;color=0,0,0&amp;vtp=1&amp;bbb=1&amp;hb=1"/>
          <p:cNvSpPr/>
          <p:nvPr/>
        </p:nvSpPr>
        <p:spPr>
          <a:xfrm>
            <a:off x="612648" y="1038490"/>
            <a:ext cx="10963656" cy="477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从《随园诗话补遗》记载的故事来看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，有时故意在表面上违背逻辑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规律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，能取得更好的效果。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为保持判断的同一性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，论证过程中使用的每一个概念的内涵和外延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都要确定且前后一致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实际上，“犬可以为羊”并不能成立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，因为反映两种事物特征的知识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单元有本质区别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“郑人买璞”是对概念定义不同而引发的误会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，在客观上变成了偷换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26757a993?pid=d47c80602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，保持判断的同一性是要求在论证过程中每一个判断的内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容都具有确定性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而不是强调概念的内涵和外延都要确定且前后一致。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这里混淆了保持概念同一性和保持判断同一性的要求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4993b311c?pid=d47c80602&amp;color=0,0,0&amp;vtp=1&amp;bt=1&amp;bbb=1"/>
          <p:cNvSpPr/>
          <p:nvPr/>
        </p:nvSpPr>
        <p:spPr>
          <a:xfrm>
            <a:off x="612648" y="466344"/>
            <a:ext cx="10963656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结合材料内容，下列选项中没有违背同一律的一项是（3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9_1#4993b311c.bracket?pid=d47c80602&amp;color=0,0,0&amp;vpa=3&amp;vtp=1"/>
          <p:cNvSpPr/>
          <p:nvPr/>
        </p:nvSpPr>
        <p:spPr>
          <a:xfrm>
            <a:off x="10579767" y="466344"/>
            <a:ext cx="51593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5_BD.8_2#4993b311c.choices?pid=d47c80602&amp;color=0,0,0&amp;vtp=1&amp;bbb=1&amp;hb=1"/>
          <p:cNvSpPr/>
          <p:nvPr/>
        </p:nvSpPr>
        <p:spPr>
          <a:xfrm>
            <a:off x="612648" y="1038490"/>
            <a:ext cx="10963656" cy="477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历史老师提问学生：“你是怎样认识孙中山的？”学生回答：“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老师，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我不认识孙中山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编辑您好，您说我的作品不够成熟，显得幼稚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，那您就把它当成儿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童文学发表吧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《红楼梦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》是曹雪芹创作的以揭露封建制度的黑暗腐朽为主题的长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篇小说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甲认为中国万里长城举世闻名，这是我们的骄傲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。乙却说不能这样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，骄傲使人落后。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4993b311c?pid=d47c80602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A项，历史老师问的“认识”指对孙中山这个历史人物的了解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、认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知等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，而学生回答的“不认识”指没和孙中山本人有过实际的见面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、交往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，二者所说的“认识”概念不同。B项，编辑说作品“不够成熟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，显得幼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稚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”指作品在文学创作水平等方面的不足，而作者让编辑把它当成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“儿童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文学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”发表，是对编辑评价的错误理解，偷换概念。C项，该项对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《红楼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梦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》的表述，前后概念和判断都是围绕《红楼梦》本身的作者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、主题等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来说的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，保持了同一性。D项，甲说的“骄傲”指值得自豪的事物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，乙说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“骄傲”指自以为了不起,看不起别人，二者所说的“骄傲”概念不同。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1_1#30a28d5ad?sp=1&amp;pid=d47c80602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请简要梳理材料一的行文脉络。（4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81_2#30a28d5ad?sp=1&amp;pid=d47c80602&amp;color=0,0,0&amp;vtp=1&amp;bbb=1&amp;hb=1&amp;hltap=1"/>
          <p:cNvSpPr/>
          <p:nvPr/>
        </p:nvSpPr>
        <p:spPr>
          <a:xfrm>
            <a:off x="612648" y="108523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82_1#30a28d5ad?sp=1&amp;pid=d47c80602&amp;color=0,0,0&amp;vtp=1&amp;bbb=1&amp;hb=1&amp;hla=1"/>
          <p:cNvSpPr/>
          <p:nvPr/>
        </p:nvSpPr>
        <p:spPr>
          <a:xfrm>
            <a:off x="612648" y="105983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首先通过袁枚书中记载的故事引出逻辑规律中的同一律。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着具体解释同一律的定义及基本要求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③最后阐述遵循同一律对思维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、表达交流的意义。（答出一点得2分，答出两点得3分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，答出三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点得满分）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2_1#30a28d5ad?pid=d47c80602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①材料一开篇通过袁枚书中记载的汪伦邀请李白的故事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，巧妙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引出了逻辑规律中的同一律这一话题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接着详细解释同一律的定义，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并且进一步说明这种同一性体现在时间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、关系、对象上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，要保持概念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和判断的同一性。然后分别阐述了保持概念同一性和保持判断同一性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的具体要求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“保持概念的同一性就是要求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都要具有确定性”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最后阐述了遵循同一律的重要意义，即“遵循同一律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让人们充分、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有效地交流思想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e8ce3bf2?pid=0712f2f5e&amp;color=0,0,0&amp;mp=1&amp;vtp=1&amp;bt=1&amp;bbb=1"/>
          <p:cNvSpPr/>
          <p:nvPr/>
        </p:nvSpPr>
        <p:spPr>
          <a:xfrm>
            <a:off x="612648" y="466344"/>
            <a:ext cx="10963656" cy="8036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一、现代文阅读（35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200" dirty="0"/>
          </a:p>
        </p:txBody>
      </p:sp>
      <p:sp>
        <p:nvSpPr>
          <p:cNvPr id="3" name="C_3_BD#36711fbca?pid=ce8ce3bf2&amp;color=0,0,0&amp;vtp=1&amp;bbb=1"/>
          <p:cNvSpPr/>
          <p:nvPr/>
        </p:nvSpPr>
        <p:spPr>
          <a:xfrm>
            <a:off x="612648" y="1174321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（一）现代文阅读Ⅰ（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，19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4" name="QM_4_BD.1_1#d47c80602?pid=36711fbca&amp;color=0,0,0&amp;vtp=1&amp;bbb=1"/>
          <p:cNvSpPr/>
          <p:nvPr/>
        </p:nvSpPr>
        <p:spPr>
          <a:xfrm>
            <a:off x="612648" y="1826593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江苏连云港检测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阅读下面的文字，完成1—5题。</a:t>
            </a:r>
            <a:endParaRPr lang="en-US" altLang="zh-CN" sz="2800" dirty="0"/>
          </a:p>
        </p:txBody>
      </p:sp>
      <p:sp>
        <p:nvSpPr>
          <p:cNvPr id="5" name="QM_4_BD.1_2#d47c80602?sp=1&amp;pid=36711fbca&amp;color=0,0,0&amp;vtp=1&amp;bbb=1&amp;hb=1"/>
          <p:cNvSpPr/>
          <p:nvPr/>
        </p:nvSpPr>
        <p:spPr>
          <a:xfrm>
            <a:off x="612648" y="2434855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清代袁枚的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随园诗话补遗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里有这么一则记载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唐时汪伦者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泾川豪士也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闻李白将至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修书迎之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诡云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好游乎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此地有十里桃花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先生好饮乎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此地有万家酒店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李欣然至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1_1#fbb6f9682?sp=1&amp;pid=d47c80602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阅读下面的文字，根据材料内容分析其中违背逻辑规律之处。（6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司马温公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司马光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在洛阳闲居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时上元节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夫人欲出看灯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公曰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家中点灯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何必出看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夫人曰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兼欲看游人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公曰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是鬼邪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摘编自《轩渠录》）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2_1#fbb6f9682?sp=1&amp;pid=d47c80602&amp;color=0,0,0&amp;vtp=1&amp;bt=1&amp;bbb=1&amp;hb=1&amp;hla=1"/>
          <p:cNvSpPr/>
          <p:nvPr/>
        </p:nvSpPr>
        <p:spPr>
          <a:xfrm>
            <a:off x="612648" y="36684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司马光故意曲解夫人话中“灯”和“人”的意义，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违背了同一律。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夫人意为：出门看上元节的花灯，看街上游玩的人。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③司马光故意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曲解为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：看普通的灯，看一般意义上的人。（每点2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4_1#fbb6f9682?pid=d47c80602&amp;color=0,0,0&amp;vtp=1&amp;bt=1&amp;bbb=1&amp;hb=1"/>
          <p:cNvSpPr/>
          <p:nvPr/>
        </p:nvSpPr>
        <p:spPr>
          <a:xfrm>
            <a:off x="612648" y="468000"/>
            <a:ext cx="10963656" cy="5372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①由材料一“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保持概念的同一性就是要求在同一思维过程中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b="0" i="0">
              <a:solidFill>
                <a:srgbClr val="FF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即每一个概念的内涵和外延都要具有确定性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”可知，在交流沟通时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方所涉及的关键概念和判断的含义应该前后一致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，不能随意改变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。司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马光在与夫人的这段对话中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，通过改变“灯”的概念和曲解“看游人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判断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，违背了逻辑规律中的同一律。②夫人所说的“灯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”指的是上元节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特有的花灯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，“兼欲看游人”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中的“人”指的是在街上游玩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、观赏花灯的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。③司马光故意将其曲解为普通的灯以及一般意义上的人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，把夫人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想在上元节外出看花灯与游人的意思进行了曲解和转换，改变了夫人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话语中原有的概念和判断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04ddd3e6?pid=ce8ce3bf2&amp;color=0,0,0&amp;vtp=1&amp;bt=1&amp;bbb=1"/>
          <p:cNvSpPr/>
          <p:nvPr/>
        </p:nvSpPr>
        <p:spPr>
          <a:xfrm>
            <a:off x="612648" y="466344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（二）现代文阅读Ⅱ（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，16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3" name="QM_4_BD.15_1#8e1f19bda?pid=204ddd3e6&amp;color=0,0,0&amp;vtp=1&amp;bbb=1"/>
          <p:cNvSpPr/>
          <p:nvPr/>
        </p:nvSpPr>
        <p:spPr>
          <a:xfrm>
            <a:off x="612648" y="1115647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河北邢台检测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阅读下面的文字，完成6—9题。</a:t>
            </a:r>
            <a:endParaRPr lang="en-US" altLang="zh-CN" sz="2800" dirty="0"/>
          </a:p>
        </p:txBody>
      </p:sp>
      <p:sp>
        <p:nvSpPr>
          <p:cNvPr id="4" name="QM_4_BD.15_2#8e1f19bda?sp=1&amp;pid=204ddd3e6&amp;color=0,0,0&amp;vtp=1&amp;bbb=1&amp;hb=1"/>
          <p:cNvSpPr/>
          <p:nvPr/>
        </p:nvSpPr>
        <p:spPr>
          <a:xfrm>
            <a:off x="612648" y="1723909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大卫·科波菲尔（节选）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狄更斯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一个春夜里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爱妮丝和我坐在我们伦敦家中的火炉边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我们的三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个孩子在屋里游戏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我听说有个陌生人要见我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我的仆人问他可是为业务而来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他否定了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他说他专程来看我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从很远很远的地方来的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他上年纪了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我的仆人说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看上去像个农夫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5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2#8e1f19bda?sp=1&amp;pid=204ddd3e6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孩子们觉得这说法很神秘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就像爱妮丝常对他们讲的一个有趣故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事的开头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紧接着就会来一个仇恨一切人的老妖怪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穿着长外衣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狠狠的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于是他们有些惊慌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我们男孩中的一个把头倚在他母亲膝盖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上以躲避伤害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我们最大的孩子是小爱妮丝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她则把她的娃娃放到椅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子上来代替她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自己从窗帘中把那满头金黄色鬈发的小脑袋伸出来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看看要发生什么事情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让他上这里来吧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2#8e1f19bda?sp=1&amp;pid=204ddd3e6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一个健康的白胡子老人走了进来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他在光线较暗的门口站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小爱妮丝被他那模样吸引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便跑过去把他拉了进来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我还没看清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我的妻子就跳了起来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用一种高兴而激动的声音对我叫道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这是佩格蒂先生呀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果然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这就是佩格蒂先生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他已是一个老人了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不过他是个鹤发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童颜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精神旺健的老人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我们一开始的激动过去后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他在火炉边坐下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把孩子们抱到膝盖上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火光映照着他的脸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我觉得他还像过去那样强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而且是个英俊的老人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2#8e1f19bda?sp=1&amp;pid=204ddd3e6&amp;color=0,0,0&amp;vtp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卫少爷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我听到那熟悉的声音叫那熟悉的旧称呼十分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卫少爷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我又见到你和你那亲爱而忠实的太太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真是非常幸福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的日子呀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的确是非常幸福的日子呀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老朋友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我叫道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M_4_BD.15_3#8e1f19bda?sp=1&amp;pid=204ddd3e6&amp;color=0,0,0&amp;vtp=1&amp;bbb=1&amp;hb=1"/>
          <p:cNvSpPr/>
          <p:nvPr/>
        </p:nvSpPr>
        <p:spPr>
          <a:xfrm>
            <a:off x="612648" y="308617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还有这些可爱的孩子们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佩格蒂先生说道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看这些小花儿们吧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卫少爷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我第一次见到你时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你也不过和这最小的一般高呢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爱弥丽也大不了多少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我们那可怜的男孩也不过是个半大的小子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罢了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3#8e1f19bda?sp=1&amp;pid=204ddd3e6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从那以后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时间给我带来的变化可比给你的要大得多了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还是让那些可爱的小淘气们去睡吧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你既来到英国了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就一定要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住在这里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告诉我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派人去什么地方取你的行李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我想知道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那行李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里还有那只随你走了那么多路的旧黑布袋吗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再来一杯雅茅斯的水酒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我们来听听这十年的事情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你一个人来的吗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爱妮丝问道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他吻她的手说道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就我一个人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3#8e1f19bda?sp=1&amp;pid=204ddd3e6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我们让他坐在我们中间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我们不知道怎么欢迎他才好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一开始听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到他那熟悉的声调时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我几乎还以为他仍然在漫漫长路上跋涉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寻找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他的外甥女呢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来时要走很多水路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佩格蒂先生说道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只能住几个星期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已习惯了水路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尤其是咸的水路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朋友真可贵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故我来相会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成诗了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佩格蒂先生觉察后惊异地说道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可我没想到要作诗呀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这么快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你就从几千里外回来了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爱妮丝问道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3#8e1f19bda?sp=1&amp;pid=204ddd3e6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他答道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我来之前答应了爱弥丽的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你知道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子过下去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我不会越活越年轻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如果我这次不回来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大概就再也回不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我总在想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在我变得太老以前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我一定要来看看在幸福婚姻中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的卫少爷和你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他端详着我们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好像怎么也看不够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爱妮丝笑着把一些散下的灰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色头发拂到后面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好让他看得更清楚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把一切和你们幸运有关的事告诉我们吧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4#8e1f19bda?sp=1&amp;pid=204ddd3e6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卫少爷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我就谈我们的幸运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我们没遇上不如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意的事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我们过得很顺利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我们一直都很顺利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我们按我们的本分做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一开始也许我们过得苦点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可我们一直还顺利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无论养羊或其他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无论干这或干那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我们总是要多兴旺就多兴旺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似乎总被保佑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佩格蒂先生虔敬地低头说道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我们一直很幸运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总而言之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是这样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如果昨天不这样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今天就会这样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如果今天不是这样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就会这样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爱弥丽呢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爱妮丝和我一起问道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d47c80602?sp=1&amp;pid=36711fbca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乃告云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桃花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潭水名也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并无桃花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店主人姓万也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并无万家酒店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李大笑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款留数日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赠名马八匹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官锦十端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而亲送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李感其意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桃花潭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绝句一首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汪伦故意把深十里的桃花潭说成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十里桃花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把姓万的主人开的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酒店说成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万家酒店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终于迎来了李白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先不说他这样做到底是求贤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若渴还是沽名钓誉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其巧妙运用同一律的做法就不能不让人赞叹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不得李白听了后也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不已并赠诗予他了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4#8e1f19bda?sp=1&amp;pid=204ddd3e6&amp;color=0,0,0&amp;vtp=1&amp;bbb=1&amp;hb=1"/>
          <p:cNvSpPr/>
          <p:nvPr/>
        </p:nvSpPr>
        <p:spPr>
          <a:xfrm>
            <a:off x="612648" y="468000"/>
            <a:ext cx="10963656" cy="5372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爱弥丽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你离开她后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我们在澳大利亚住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她很久不愿和人来往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孤僻寂寞对她也有好处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在饲养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她不得不分心管理很多事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她也就熬了过来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如果你现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在看到我的爱弥丽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卫少爷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他沉吟道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不知你能不能认出她呢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她变了那么多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我问道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我不知道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我每天都看到她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所以说不上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我那么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她身材小巧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佩格蒂先生看着火说道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有点单薄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蓝蓝的眼睛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那么温柔而悲伤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小脸那么精致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好看的头微微低着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声音和举止都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那么安静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几近畏怯了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这就是爱弥丽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4#8e1f19bda?sp=1&amp;pid=204ddd3e6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我们静静地望着他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他依旧看着火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有人认为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她是所爱不淑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有人认为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她已丧偶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人知道那真正的缘故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她本来有很多次结婚的机会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舅舅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对我说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这是永远也不会有的事了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她喜欢和我在一起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很开心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是别人一出现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她就躲起来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她愿意去任何遥远的地方照看一个病人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调教一个小孩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或帮一个女孩准备婚事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她帮过很多次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却没出席过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一次婚礼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她一心一意爱护照料她的舅舅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她勤快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无论年轻还是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年老的人都喜欢她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人们凡有困难都来找她求助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这就是爱弥丽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4#8e1f19bda?sp=1&amp;pid=204ddd3e6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他用手抹了一把脸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轻轻叹了口气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眼光从炉火上抬了起来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最后的但并非最不重要的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米考伯先生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我说道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他已还清他在这里欠的一切债了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连特雷德尔的期票也兑付了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记得的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爱妮丝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我们推测他自然境遇不错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可他最近的情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形怎么样呀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你知道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卫少爷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由于我们很富足了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我们已离开内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到了我们称作市镇的一个地方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就在米德尔具港附近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  <p:sp>
        <p:nvSpPr>
          <p:cNvPr id="3" name="QM_4_BD.15_5#8e1f19bda?sp=1&amp;pid=204ddd3e6&amp;color=0,0,0&amp;vtp=1&amp;bbb=1&amp;hb=1"/>
          <p:cNvSpPr/>
          <p:nvPr/>
        </p:nvSpPr>
        <p:spPr>
          <a:xfrm>
            <a:off x="612648" y="5014034"/>
            <a:ext cx="10963656" cy="64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米考伯先生在离你不远的内地吗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5#8e1f19bda?sp=1&amp;pid=204ddd3e6&amp;color=0,0,0&amp;vtp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佩格蒂先生说道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他尽心尽力做事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我再没见过有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什么上流人像他这样尽心尽力做事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我看到他那秃脑袋在太阳下流汗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卫少爷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我几乎认为他那个脑袋准会化掉的呢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现在他是一个区长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4f4534c9d?pid=8e1f19bda&amp;color=0,0,0&amp;vtp=1&amp;bt=1&amp;bbb=1"/>
          <p:cNvSpPr/>
          <p:nvPr/>
        </p:nvSpPr>
        <p:spPr>
          <a:xfrm>
            <a:off x="612648" y="466344"/>
            <a:ext cx="10963656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下列对小说相关内容的理解，不正确的一项是（3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17_1#4f4534c9d.bracket?pid=8e1f19bda&amp;color=0,0,0&amp;vpa=4&amp;vtp=1"/>
          <p:cNvSpPr/>
          <p:nvPr/>
        </p:nvSpPr>
        <p:spPr>
          <a:xfrm>
            <a:off x="9512967" y="466344"/>
            <a:ext cx="51593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5_BD.16_2#4f4534c9d.choices?pid=8e1f19bda&amp;color=0,0,0&amp;vtp=1&amp;bbb=1&amp;hb=1"/>
          <p:cNvSpPr/>
          <p:nvPr/>
        </p:nvSpPr>
        <p:spPr>
          <a:xfrm>
            <a:off x="612648" y="1038490"/>
            <a:ext cx="10963656" cy="477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当仆人说有个像农夫的老人要见“我”时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，孩子们惊慌的表现生动形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象地突出了儿童纯真的一面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佩格蒂先生看到卫少爷一家非常高兴、激动，出口成章，说出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友真可贵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，故我来相会”这样的诗句来。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爱弥丽在爱情方面受到严重打击，一直悲伤忧郁，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不愿和人来往，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生活在孤独寂寞中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，安静且几近畏怯了。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米考伯先生现在居住在离佩格蒂先生不远的地方，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尽心尽力地做事，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还清了一切债务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，还当上了区长。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4f4534c9d?pid=8e1f19bda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C项，“一直悲伤忧郁”错误。从文中“这样，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她也就熬了过来”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她喜欢和我在一起，很开心”“无论年轻还是年老的人都喜欢她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，人们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凡有困难都来找她求助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”等可看出，爱弥丽刚开始时是这样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，但后来发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生了转变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671ebef31?pid=8e1f19bda&amp;color=0,0,0&amp;vtp=1&amp;bt=1&amp;bbb=1"/>
          <p:cNvSpPr/>
          <p:nvPr/>
        </p:nvSpPr>
        <p:spPr>
          <a:xfrm>
            <a:off x="612648" y="466344"/>
            <a:ext cx="10963656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下列对小说艺术特色的分析鉴赏，不正确的一项是（3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20_1#671ebef31.bracket?pid=8e1f19bda&amp;color=0,0,0&amp;vpa=5&amp;vtp=1"/>
          <p:cNvSpPr/>
          <p:nvPr/>
        </p:nvSpPr>
        <p:spPr>
          <a:xfrm>
            <a:off x="10224167" y="466344"/>
            <a:ext cx="51593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5_BD.19_2#671ebef31.choices?pid=8e1f19bda&amp;color=0,0,0&amp;vtp=1&amp;bbb=1&amp;hb=1"/>
          <p:cNvSpPr/>
          <p:nvPr/>
        </p:nvSpPr>
        <p:spPr>
          <a:xfrm>
            <a:off x="612648" y="1038490"/>
            <a:ext cx="10963656" cy="477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小说以“我”的视角来叙事，使事件显得真实可信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，拉近了小说主人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公与读者的距离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小说叙事线索清晰，围绕这十年间发生的事情展开叙述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，勾连人物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，交代故事结局。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小说多用对话形式，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以佩格蒂先生的回答来讲述各人物目前的状况，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使叙事更加集中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文中画横线处通过对人物的动作、心理描写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，表现了佩格蒂先生对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爱弥丽现状的担忧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671ebef31?pid=8e1f19bda&amp;color=0,0,0&amp;vtp=1&amp;bt=1&amp;bbb=1&amp;hb=1"/>
          <p:cNvSpPr/>
          <p:nvPr/>
        </p:nvSpPr>
        <p:spPr>
          <a:xfrm>
            <a:off x="612648" y="468000"/>
            <a:ext cx="10963656" cy="119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D项，“文中画横线处通过对人物的动作、心理描写”错误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。画横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线处只有动作描写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，没有心理描写。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1_1#2f8cd1f7e?sp=1&amp;pid=8e1f19bda&amp;color=0,0,0&amp;vtp=1&amp;bt=1&amp;bbb=1"/>
          <p:cNvSpPr/>
          <p:nvPr/>
        </p:nvSpPr>
        <p:spPr>
          <a:xfrm>
            <a:off x="612648" y="468000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请结合小说节选内容，分析佩格蒂先生的形象特点。（5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81_2#2f8cd1f7e?sp=1&amp;pid=8e1f19bda&amp;color=0,0,0&amp;vtp=1&amp;bbb=1&amp;hb=1&amp;hltap=1"/>
          <p:cNvSpPr/>
          <p:nvPr/>
        </p:nvSpPr>
        <p:spPr>
          <a:xfrm>
            <a:off x="612648" y="1033923"/>
            <a:ext cx="10963656" cy="342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S.83_1#2f8cd1f7e?pid=8e1f19bda&amp;color=0,0,0&amp;vtp=1&amp;bbb=1&amp;hb=1"/>
          <p:cNvSpPr/>
          <p:nvPr/>
        </p:nvSpPr>
        <p:spPr>
          <a:xfrm>
            <a:off x="612648" y="4501023"/>
            <a:ext cx="10963656" cy="114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解答此题，先找到刻画人物的有效信息，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明确其手法和意义，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条分析概括即可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B_5_AN.82_1#2f8cd1f7e?sp=1&amp;pid=8e1f19bda&amp;color=0,0,0&amp;vtp=1&amp;bbb=1&amp;hb=1&amp;hla=1"/>
          <p:cNvSpPr/>
          <p:nvPr/>
        </p:nvSpPr>
        <p:spPr>
          <a:xfrm>
            <a:off x="612648" y="1008524"/>
            <a:ext cx="10963656" cy="342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佩格蒂先生看上去像个农夫，是个鹤发童颜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、精神旺健的老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。②和蔼可亲，从“他在火炉边坐下，把孩子们抱到膝盖上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”等可看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。③重情义，从几千里外回来看望“我”及“我的”家人。④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为人本分，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“我们按我们的本分做工，一开始也许我们过得苦点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，可我们一直还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顺利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”可看出。（答出一点得1分，答出两点得2分，答出三点得4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答出四点得满分）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1_1#18577553d?sp=1&amp;pid=8e1f19bda&amp;color=0,0,0&amp;vtp=1&amp;bt=1&amp;bbb=1&amp;hb=1"/>
          <p:cNvSpPr/>
          <p:nvPr/>
        </p:nvSpPr>
        <p:spPr>
          <a:xfrm>
            <a:off x="612648" y="468000"/>
            <a:ext cx="10963656" cy="116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小说节选内容是《大卫·科波菲尔》的结尾部分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，请谈谈你对这样的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结尾的看法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81_2#18577553d?sp=1&amp;pid=8e1f19bda&amp;color=0,0,0&amp;vtp=1&amp;bbb=1&amp;hb=1&amp;hltap=1"/>
          <p:cNvSpPr/>
          <p:nvPr/>
        </p:nvSpPr>
        <p:spPr>
          <a:xfrm>
            <a:off x="612648" y="1679654"/>
            <a:ext cx="10963656" cy="4089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82_1#18577553d?sp=1&amp;pid=8e1f19bda&amp;color=0,0,0&amp;vtp=1&amp;bbb=1&amp;hb=1&amp;hla=1"/>
          <p:cNvSpPr/>
          <p:nvPr/>
        </p:nvSpPr>
        <p:spPr>
          <a:xfrm>
            <a:off x="612648" y="1654254"/>
            <a:ext cx="10963656" cy="4089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小说人物都有了很好的结局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，结尾是喜剧性的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，这样结尾的好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：①从表达效果上看，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小说喜剧结局给读者留下了广阔的想象空间，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耐人寻味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。②从读者的情感体验上看，喜剧性的结尾与主人公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、作者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的意愿构成和谐的一体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，给人以欣慰、愉悦之感。③从主题上看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样的结局凸显了美好的人性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，表现了人类向往美好生活的愿望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，同时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也体现了作者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“善有善报”的思想。（答出一点得1分，答出两点得3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答出三点得满分）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d47c80602?sp=1&amp;pid=36711fbca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作为逻辑基本规律之一的同一律指在同一思维过程中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每一思想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都与其自身保持同一性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也就是说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在推理或论证某一思想的时候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在前面的推理或论证中该思想出现时是什么时间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哪个对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后面推理或论证时也要是这一时间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这一关系和这一对象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个要素中有任何一个不同一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都会违反同一律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比如下面这句话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唐代以后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古体诗尤其是长篇古体诗转韵的例子有很多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若虚的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春江花月夜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和白居易的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琵琶行并序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长恨歌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5_1#18577553d?pid=8e1f19bda&amp;color=0,0,0&amp;vtp=1&amp;bt=1&amp;bbb=1&amp;hb=1"/>
          <p:cNvSpPr/>
          <p:nvPr/>
        </p:nvSpPr>
        <p:spPr>
          <a:xfrm>
            <a:off x="612648" y="468000"/>
            <a:ext cx="10963656" cy="116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本题要求谈对结尾的看法，可从表达效果、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读者的情感体验、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主题等角度入手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0428683d?pid=0712f2f5e&amp;color=0,0,0&amp;vtp=1&amp;bt=1&amp;bbb=1"/>
          <p:cNvSpPr/>
          <p:nvPr/>
        </p:nvSpPr>
        <p:spPr>
          <a:xfrm>
            <a:off x="612648" y="466344"/>
            <a:ext cx="10963656" cy="8036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二、古代诗文阅读（35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200" dirty="0"/>
          </a:p>
        </p:txBody>
      </p:sp>
      <p:sp>
        <p:nvSpPr>
          <p:cNvPr id="3" name="C_3_BD#00b6f2dd6?pid=c0428683d&amp;color=0,0,0&amp;vtp=1&amp;bbb=1"/>
          <p:cNvSpPr/>
          <p:nvPr/>
        </p:nvSpPr>
        <p:spPr>
          <a:xfrm>
            <a:off x="612648" y="1174321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（一）文言文阅读（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，20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4" name="QM_4_BD.26_1#c46b252dc?pid=00b6f2dd6&amp;color=0,0,0&amp;vtp=1&amp;bbb=1"/>
          <p:cNvSpPr/>
          <p:nvPr/>
        </p:nvSpPr>
        <p:spPr>
          <a:xfrm>
            <a:off x="612648" y="1826593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福建厦门双十中学检测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阅读下面的文字，完成10—14题。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M_4_BD.26_2#c46b252dc?sp=1&amp;pid=00b6f2dd6&amp;color=0,0,0&amp;vtp=1&amp;bbb=1&amp;hb=1"/>
              <p:cNvSpPr/>
              <p:nvPr/>
            </p:nvSpPr>
            <p:spPr>
              <a:xfrm>
                <a:off x="612648" y="2434855"/>
                <a:ext cx="10963656" cy="2590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材料一：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晋平公问叔向曰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昔者齐桓公九合诸侯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一匡天下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不识臣之力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君之力也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叔向对曰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管仲善制割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宾胥无善削缝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隰朋善纯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缘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衣成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君举而服之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亦臣之力也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君何力之有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？”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师旷伏琴而笑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5" name="QM_4_BD.26_2#c46b252dc?sp=1&amp;pid=00b6f2dd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434855"/>
                <a:ext cx="10963656" cy="2590800"/>
              </a:xfrm>
              <a:prstGeom prst="rect">
                <a:avLst/>
              </a:prstGeom>
              <a:blipFill rotWithShape="1">
                <a:blip r:embed="rId1"/>
                <a:stretch>
                  <a:fillRect l="-5" t="-10" r="2" b="-246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6_2#c46b252dc?sp=1&amp;pid=00b6f2dd6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公曰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太师奚笑也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师旷对曰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臣笑叔向之对君也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凡为人臣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犹炮宰和五味而进之君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君弗食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孰敢强之也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叔向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师旷之对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皆偏辞也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夫一匡天下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九合诸侯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之大者也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非专君之力也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又非专臣之力也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昔者宫之奇在虞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僖负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羁在曹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二臣之智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言中事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发中功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曹俱亡者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此有其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臣而无其君者也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且蹇叔处干而干亡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处秦而秦霸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非蹇叔愚于干而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智于秦也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此有君与无君也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臣之力也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不然矣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昔者桓公宫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中二市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妇闾二百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被发而御妇人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得管仲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为五伯长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  <p:sp>
        <p:nvSpPr>
          <p:cNvPr id="3" name="QM_4_BD.26_2#c46b252dc?sp=1&amp;pid=00b6f2dd6&amp;color=0,0,0&amp;vtp=1&amp;bbb=1&amp;hb=1&amp;zzd= 4"/>
          <p:cNvSpPr/>
          <p:nvPr/>
        </p:nvSpPr>
        <p:spPr>
          <a:xfrm>
            <a:off x="57498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4_BD.26_2#c46b252dc?sp=1&amp;pid=00b6f2dd6&amp;color=0,0,0&amp;vtp=1&amp;bbb=1&amp;hb=1&amp;zzd= 4"/>
          <p:cNvSpPr/>
          <p:nvPr/>
        </p:nvSpPr>
        <p:spPr>
          <a:xfrm>
            <a:off x="61054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4_BD.26_2#c46b252dc?sp=1&amp;pid=00b6f2dd6&amp;color=0,0,0&amp;vtp=1&amp;bbb=1&amp;hb=1&amp;zzd= 9"/>
          <p:cNvSpPr/>
          <p:nvPr/>
        </p:nvSpPr>
        <p:spPr>
          <a:xfrm>
            <a:off x="2549430" y="5675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6_2#c46b252dc?sp=1&amp;pid=00b6f2dd6&amp;color=0,0,0&amp;vtp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失管仲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得竖刁而身死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以为非臣之力也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且不以管仲为霸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以为君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之力也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且不以竖刁为乱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凡五霸所以能成功名于天下者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必君臣俱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有力焉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摘编自《韩非子·难二》）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4_BD.26_3#c46b252dc?sp=1&amp;pid=00b6f2dd6&amp;color=0,0,0&amp;vtp=1&amp;bt=1&amp;bbb=1&amp;hb=1"/>
              <p:cNvSpPr/>
              <p:nvPr/>
            </p:nvSpPr>
            <p:spPr>
              <a:xfrm>
                <a:off x="612648" y="468000"/>
                <a:ext cx="10963656" cy="4978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材料二：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仲尼之门人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五尺之竖子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言羞称乎五伯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是何也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彼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诚可羞称也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齐桓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五伯之盛者也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前事则杀兄而争国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内行则姑姊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妹之不嫁者七人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闺门之内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般乐奢汰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以齐之分奉之而不足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外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事则诈邾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袭莒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并国三十五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其事行也若是其险污淫汰也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彼固曷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足称乎大君子之门哉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！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若是而不亡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乃霸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何也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夫齐桓公有天下之大节焉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夫孰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能亡之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？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倓然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见管仲之能足以托国也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是天下之大知也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u="wavy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安忘其怒</a:t>
                </a:r>
                <a:endParaRPr lang="en-US" altLang="zh-CN" sz="2800" u="wavy" dirty="0"/>
              </a:p>
            </p:txBody>
          </p:sp>
        </mc:Choice>
        <mc:Fallback>
          <p:sp>
            <p:nvSpPr>
              <p:cNvPr id="2" name="QM_4_BD.26_3#c46b252dc?sp=1&amp;pid=00b6f2dd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978400"/>
              </a:xfrm>
              <a:prstGeom prst="rect">
                <a:avLst/>
              </a:prstGeom>
              <a:blipFill rotWithShape="1">
                <a:blip r:embed="rId1"/>
                <a:stretch>
                  <a:fillRect l="-5" r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M_4_BD.26_3#c46b252dc?sp=1&amp;pid=00b6f2dd6&amp;color=0,0,0&amp;vtp=1&amp;bt=1&amp;bbb=1&amp;hb=1&amp;zzd= 3"/>
          <p:cNvSpPr/>
          <p:nvPr/>
        </p:nvSpPr>
        <p:spPr>
          <a:xfrm>
            <a:off x="4683030" y="17253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4_BD.26_3#c46b252dc?sp=1&amp;pid=00b6f2dd6&amp;color=0,0,0&amp;vtp=1&amp;bt=1&amp;bbb=1&amp;hb=1&amp;zzd= 3"/>
          <p:cNvSpPr/>
          <p:nvPr/>
        </p:nvSpPr>
        <p:spPr>
          <a:xfrm>
            <a:off x="5038630" y="17253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6_4#c46b252dc?pid=00b6f2dd6&amp;color=0,0,0&amp;mp=1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出忘其仇遂立以为仲父是天下之大决也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立以为仲父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而贵戚莫之敢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妒也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与之高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国之位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而本朝之臣莫之敢恶也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与之书社三百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富人莫之敢距也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贵贱长少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秩秩焉莫不从桓公而贵敬之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是天下之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大节也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诸侯有一节如是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则莫之能亡也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桓公兼此数节者而尽有之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夫又何可亡也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其霸也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宜哉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非幸也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数也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摘编自《荀子·仲尼》）</a:t>
            </a:r>
            <a:endParaRPr lang="en-US" altLang="zh-CN" sz="1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注］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①纯缘：给衣服镶边。②奢汰：奢侈过度。③倓然：安然不疑。</a:t>
            </a:r>
            <a:endParaRPr lang="en-US" altLang="zh-CN" sz="100" spc="-100" dirty="0"/>
          </a:p>
        </p:txBody>
      </p:sp>
      <p:sp>
        <p:nvSpPr>
          <p:cNvPr id="3" name="QM_4_BD.26_4#c46b252dc?pid=00b6f2dd6&amp;color=0,0,0&amp;mp=1&amp;vtp=1&amp;bt=1&amp;bbb=1&amp;hb=1&amp;zzd= 5"/>
          <p:cNvSpPr/>
          <p:nvPr/>
        </p:nvSpPr>
        <p:spPr>
          <a:xfrm>
            <a:off x="6105430" y="3719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7_1#ee4103956?sp=1&amp;pid=c46b252dc&amp;color=0,0,0&amp;mp=1&amp;vtp=1&amp;bt=1&amp;bbb=1&amp;h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材料二画波浪线的部分有三处需要断句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，这三处是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安忘A其怒B出C忘其仇D遂立E以为仲父F是G天下之大H决也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5_AN.28_1#ee4103956.blank?pid=c46b252dc&amp;color=0,0,0&amp;mp=1&amp;vpa=6&amp;vtp=1&amp;bbb=1&amp;hb=1"/>
          <p:cNvSpPr/>
          <p:nvPr/>
        </p:nvSpPr>
        <p:spPr>
          <a:xfrm>
            <a:off x="612648" y="43586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BDF（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每答对一处给1分，超过三处不给分）</a:t>
            </a:r>
            <a:endParaRPr lang="en-US" altLang="zh-CN" sz="2800" dirty="0"/>
          </a:p>
        </p:txBody>
      </p:sp>
      <p:sp>
        <p:nvSpPr>
          <p:cNvPr id="4" name="QB_5_AS.29_1#ee4103956?pid=c46b252dc&amp;color=0,0,0&amp;vtp=1&amp;bbb=1&amp;hb=1"/>
          <p:cNvSpPr/>
          <p:nvPr/>
        </p:nvSpPr>
        <p:spPr>
          <a:xfrm>
            <a:off x="612648" y="244101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“安忘其怒”“出忘其仇”结构整齐，句式对称，单独成句，故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两处断开。“立以为仲父”是动宾结构，宾语后断开；“是”，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指示代词，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“遂立以为仲父”这一内容，作“天下之大决也”的主语，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前面应断开，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F处断开。</a:t>
            </a:r>
            <a:endParaRPr lang="en-US" altLang="zh-CN" sz="2800" dirty="0"/>
          </a:p>
        </p:txBody>
      </p:sp>
      <p:sp>
        <p:nvSpPr>
          <p:cNvPr id="5" name="QB_5_BD.27_1#ee4103956?sp=1&amp;pid=c46b252dc&amp;color=0,0,0&amp;mp=1&amp;vtp=1&amp;bt=1&amp;bbb=1&amp;hb=1&amp;ib=1"/>
          <p:cNvSpPr/>
          <p:nvPr/>
        </p:nvSpPr>
        <p:spPr>
          <a:xfrm>
            <a:off x="132384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5_BD.27_1#ee4103956?sp=1&amp;pid=c46b252dc&amp;color=0,0,0&amp;mp=1&amp;vtp=1&amp;bt=1&amp;bbb=1&amp;hb=1&amp;ib=1"/>
          <p:cNvSpPr/>
          <p:nvPr/>
        </p:nvSpPr>
        <p:spPr>
          <a:xfrm>
            <a:off x="2292223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5_BD.27_1#ee4103956?sp=1&amp;pid=c46b252dc&amp;color=0,0,0&amp;mp=1&amp;vtp=1&amp;bt=1&amp;bbb=1&amp;hb=1&amp;ib=1"/>
          <p:cNvSpPr/>
          <p:nvPr/>
        </p:nvSpPr>
        <p:spPr>
          <a:xfrm>
            <a:off x="2884361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5_BD.27_1#ee4103956?sp=1&amp;pid=c46b252dc&amp;color=0,0,0&amp;mp=1&amp;vtp=1&amp;bt=1&amp;bbb=1&amp;hb=1&amp;ib=1"/>
          <p:cNvSpPr/>
          <p:nvPr/>
        </p:nvSpPr>
        <p:spPr>
          <a:xfrm>
            <a:off x="418769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5_BD.27_1#ee4103956?sp=1&amp;pid=c46b252dc&amp;color=0,0,0&amp;mp=1&amp;vtp=1&amp;bt=1&amp;bbb=1&amp;hb=1&amp;ib=1"/>
          <p:cNvSpPr/>
          <p:nvPr/>
        </p:nvSpPr>
        <p:spPr>
          <a:xfrm>
            <a:off x="5156073" y="1812544"/>
            <a:ext cx="21755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5_BD.27_1#ee4103956?sp=1&amp;pid=c46b252dc&amp;color=0,0,0&amp;mp=1&amp;vtp=1&amp;bt=1&amp;bbb=1&amp;hb=1&amp;ib=1"/>
          <p:cNvSpPr/>
          <p:nvPr/>
        </p:nvSpPr>
        <p:spPr>
          <a:xfrm>
            <a:off x="6795961" y="1812544"/>
            <a:ext cx="1985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5_BD.27_1#ee4103956?sp=1&amp;pid=c46b252dc&amp;color=0,0,0&amp;mp=1&amp;vtp=1&amp;bt=1&amp;bbb=1&amp;hb=1&amp;ib=1"/>
          <p:cNvSpPr/>
          <p:nvPr/>
        </p:nvSpPr>
        <p:spPr>
          <a:xfrm>
            <a:off x="734999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5_BD.27_1#ee4103956?sp=1&amp;pid=c46b252dc&amp;color=0,0,0&amp;mp=1&amp;vtp=1&amp;bt=1&amp;bbb=1&amp;hb=1&amp;ib=1"/>
          <p:cNvSpPr/>
          <p:nvPr/>
        </p:nvSpPr>
        <p:spPr>
          <a:xfrm>
            <a:off x="9029573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0_1#e3c158062?pid=c46b252dc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下列对材料中加点的词语及相关内容的解说，不正确的一项是（3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31_1#e3c158062.bracket?pid=c46b252dc&amp;color=0,0,0&amp;vpa=7&amp;vtp=1"/>
          <p:cNvSpPr/>
          <p:nvPr/>
        </p:nvSpPr>
        <p:spPr>
          <a:xfrm>
            <a:off x="889666" y="1123320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5_BD.30_2#e3c158062.choices?pid=c46b252dc&amp;color=0,0,0&amp;vtp=1&amp;bbb=1&amp;hb=1"/>
          <p:cNvSpPr/>
          <p:nvPr/>
        </p:nvSpPr>
        <p:spPr>
          <a:xfrm>
            <a:off x="612648" y="1753240"/>
            <a:ext cx="10963656" cy="328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偏辞，讨好谄媚的话。材料中韩非子认为叔向、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师旷虽观点不同，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但都有讨好晋平公之意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3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闾，里巷的门，这里指住处。妇闾，即妇女居住的地方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，此处是齐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桓公设于宫中的娱乐场所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3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竖子，指童子、童仆。“竖子不足与谋”（《鸿门宴》）中的“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竖子”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是骂人的话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，相当于“小子”。</a:t>
            </a:r>
            <a:endParaRPr lang="en-US" altLang="zh-CN" sz="2800" dirty="0"/>
          </a:p>
          <a:p>
            <a:pPr latinLnBrk="1">
              <a:lnSpc>
                <a:spcPts val="37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幸，侥幸的意思。与“妇女无所幸”（《鸿门宴》）中的“幸”含义不同。</a:t>
            </a:r>
            <a:endParaRPr lang="en-US" altLang="zh-CN" sz="2800" spc="-50" dirty="0"/>
          </a:p>
        </p:txBody>
      </p:sp>
      <p:sp>
        <p:nvSpPr>
          <p:cNvPr id="5" name="QC_5_AS.32_1#e3c158062?pid=c46b252dc&amp;color=0,0,0&amp;vtp=1&amp;bbb=1"/>
          <p:cNvSpPr/>
          <p:nvPr/>
        </p:nvSpPr>
        <p:spPr>
          <a:xfrm>
            <a:off x="612648" y="504254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A项，“偏辞”是“一面之词，片面之词”的意思。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3_1#188b715ec?pid=c46b252dc&amp;color=0,0,0&amp;vtp=1&amp;bt=1&amp;bbb=1"/>
          <p:cNvSpPr/>
          <p:nvPr/>
        </p:nvSpPr>
        <p:spPr>
          <a:xfrm>
            <a:off x="612648" y="466344"/>
            <a:ext cx="10963656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下列对材料有关内容的概述，不正确的一项是（3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34_1#188b715ec.bracket?pid=c46b252dc&amp;color=0,0,0&amp;vpa=8&amp;vtp=1"/>
          <p:cNvSpPr/>
          <p:nvPr/>
        </p:nvSpPr>
        <p:spPr>
          <a:xfrm>
            <a:off x="9690767" y="466344"/>
            <a:ext cx="51593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5_BD.33_2#188b715ec.choices?pid=c46b252dc&amp;color=0,0,0&amp;vtp=1&amp;bbb=1&amp;hb=1"/>
          <p:cNvSpPr/>
          <p:nvPr/>
        </p:nvSpPr>
        <p:spPr>
          <a:xfrm>
            <a:off x="612648" y="1038490"/>
            <a:ext cx="10963656" cy="477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韩非子借晋平公与叔向、师旷三人的对话来阐述观点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，实际上是在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宣传自己治国的思想主张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韩非子在论证观点时，引用了多个事例：虞国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、曹国拥有智慧之臣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却灭国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，蹇叔先事干后事秦等。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在孔子门生看来，齐桓公杀兄夺权，做了许多险恶肮脏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、放荡奢侈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，完全不值得颂扬。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齐桓公重用管仲，给予他很多特权，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管仲也将齐国治理得井然有序，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齐人无论贵贱长少都愈加敬重齐桓公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5_1#188b715ec?pid=c46b252dc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D项，“管仲也将齐国治理得井然有序”于文无据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，材料主要强调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齐桓公重用管仲并给予其特权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，并未具体谈及治理成效的细节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；“齐人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无论贵贱长少都愈加敬重齐桓公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”偷换概念，由“莫不从桓公而贵敬之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</a:t>
            </a:r>
            <a:endParaRPr lang="en-US" altLang="zh-CN" sz="2800" b="0" i="0" spc="-5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，齐人无论贵贱长少都随着齐桓公而更加敬重管仲，而非敬重齐桓公。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d47c80602?sp=1&amp;pid=36711fbca&amp;color=0,0,0&amp;vtp=1&amp;bbb=1&amp;hb=1"/>
          <p:cNvSpPr/>
          <p:nvPr/>
        </p:nvSpPr>
        <p:spPr>
          <a:xfrm>
            <a:off x="612648" y="468000"/>
            <a:ext cx="10963656" cy="5372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一般来讲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关系和对象都可以通过概念或判断表现出来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在同一思维过程中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保持时间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关系和对象的同一性就是保持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概念和判断的同一性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这也是同一律的基本要求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保持概念的同一性就是要求在同一思维过程中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每一个概念都要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与其自身保持同一性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即每一个概念的内涵和外延都要具有确定性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这主要是因为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概念的内涵和外延都是极为丰富的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如果在同一思维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过程中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前面用的是某概念的这一内涵或外延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而后面用的则是该概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念的另一内涵或外延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那么这个概念的内涵和外延就是不确定的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就违反了同一律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必然造成思维的混乱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6_1#26127f494?pid=c46b252dc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把材料中画横线的句子翻译成现代汉语。（8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6_BD.37_1#c5d714ac8?sp=1&amp;pid=26127f494&amp;color=0,0,0&amp;vtp=1&amp;bbb=1&amp;hb=1"/>
          <p:cNvSpPr/>
          <p:nvPr/>
        </p:nvSpPr>
        <p:spPr>
          <a:xfrm>
            <a:off x="612648" y="10852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凡为人臣者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犹炮宰和五味而进之君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君弗食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孰敢强之也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</a:t>
            </a:r>
            <a:endParaRPr lang="en-US" altLang="zh-CN" sz="2800" dirty="0"/>
          </a:p>
        </p:txBody>
      </p:sp>
      <p:sp>
        <p:nvSpPr>
          <p:cNvPr id="4" name="QB_6_AN.38_1#c5d714ac8.blank?pid=26127f494&amp;color=0,0,0&amp;vpa=9&amp;vtp=1&amp;bbb=1&amp;hb=1"/>
          <p:cNvSpPr/>
          <p:nvPr/>
        </p:nvSpPr>
        <p:spPr>
          <a:xfrm>
            <a:off x="612648" y="17024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凡是做臣子的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，好比厨师将五味调和好了进献给君主吃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。君主如果不吃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，谁敢强迫他呢？（“炮宰”“和”“进”各1分，大意1分）</a:t>
            </a:r>
            <a:endParaRPr lang="en-US" altLang="zh-CN" sz="2800" dirty="0"/>
          </a:p>
        </p:txBody>
      </p:sp>
      <p:sp>
        <p:nvSpPr>
          <p:cNvPr id="5" name="QB_6_AS.39_1#c5d714ac8?pid=26127f494&amp;color=0,0,0&amp;vtp=1&amp;bbb=1"/>
          <p:cNvSpPr/>
          <p:nvPr/>
        </p:nvSpPr>
        <p:spPr>
          <a:xfrm>
            <a:off x="612648" y="306643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“炮宰”，厨师；“和”，调和；“进”，进献。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0_1#122d2b9b6?sp=1&amp;pid=26127f494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诸侯有一节如是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则莫之能亡也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</a:t>
            </a:r>
            <a:endParaRPr lang="en-US" altLang="zh-CN" sz="2800" dirty="0"/>
          </a:p>
        </p:txBody>
      </p:sp>
      <p:sp>
        <p:nvSpPr>
          <p:cNvPr id="3" name="QB_6_AN.41_1#122d2b9b6.blank?pid=26127f494&amp;color=0,0,0&amp;vpa=10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诸侯只要掌握了像这样的一个关键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就没有人能使他灭亡。（“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节”“莫”“亡”各1分，大意1分）</a:t>
            </a:r>
            <a:endParaRPr lang="en-US" altLang="zh-CN" sz="2800" dirty="0"/>
          </a:p>
        </p:txBody>
      </p:sp>
      <p:sp>
        <p:nvSpPr>
          <p:cNvPr id="4" name="QB_6_AS.42_1#122d2b9b6?pid=26127f494&amp;color=0,0,0&amp;vtp=1&amp;bbb=1"/>
          <p:cNvSpPr/>
          <p:nvPr/>
        </p:nvSpPr>
        <p:spPr>
          <a:xfrm>
            <a:off x="612648" y="24543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“节”，关键；“莫”，没有谁（人）；“亡”，使动用法，使</a:t>
            </a:r>
            <a:r>
              <a:rPr lang="en-US" altLang="zh-CN" sz="2800" b="0" i="0" spc="-10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灭亡。</a:t>
            </a:r>
            <a:endParaRPr lang="en-US" altLang="zh-CN" sz="28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3_1#641286107?sp=1&amp;pid=c46b252dc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两则材料都分析了齐桓公成功的原因，请分别简要概括。（3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43_2#641286107?sp=1&amp;pid=c46b252dc&amp;color=0,0,0&amp;vtp=1&amp;bbb=1&amp;hb=1"/>
          <p:cNvSpPr/>
          <p:nvPr/>
        </p:nvSpPr>
        <p:spPr>
          <a:xfrm>
            <a:off x="612648" y="108523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</a:t>
            </a:r>
            <a:endParaRPr lang="en-US" altLang="zh-CN" sz="2800" dirty="0"/>
          </a:p>
        </p:txBody>
      </p:sp>
      <p:sp>
        <p:nvSpPr>
          <p:cNvPr id="4" name="QB_5_AN.44_1#641286107.blank?pid=c46b252dc&amp;color=0,0,0&amp;vpa=11&amp;vtp=1&amp;bbb=1&amp;hb=1"/>
          <p:cNvSpPr/>
          <p:nvPr/>
        </p:nvSpPr>
        <p:spPr>
          <a:xfrm>
            <a:off x="612648" y="10547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材料一认为齐桓公的成功是君臣合力的结果；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②材料二则强调国君的作用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（善于用人）。（答出一点得1分，答出两点得满分）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5_1#641286107?pid=c46b252dc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材料以齐桓公、管仲为例探讨君臣合作对国家兴衰的影响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料一中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，由“叔向、师旷之对，皆偏辞也”可知，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韩非子否定了叔向、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师旷的观点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，提出自己的看法“非专君之力也，又非专臣之力也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在文末总结出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“凡五霸所以能成功名于天下者，必君臣俱有力焉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”，即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齐桓公成功的原因在于君臣合力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。材料二中，荀子认为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“齐桓公有天下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之大节焉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，夫孰能亡之”，举了他不计前嫌，重用管仲的事例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，强调国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君的作用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（善于用人）。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5_2#641286107?pid=c46b252dc&amp;color=0,0,0&amp;mp=1&amp;vtp=1&amp;bt=1&amp;bbb=1&amp;hb=1"/>
          <p:cNvSpPr/>
          <p:nvPr/>
        </p:nvSpPr>
        <p:spPr>
          <a:xfrm>
            <a:off x="612648" y="468000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［参考译文］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晋平公问叔向说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：“从前齐桓公多次会合诸侯，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使天下走上正道，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不知道是靠臣子的力量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，还是靠君主的力量？”叔向回答说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：“管仲善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于裁剪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，宾胥无善于缝纫，隰朋善于镶边，衣服做好了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，君主拿起来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穿在身上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。这是臣子的力量，君主出了什么力呢？”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师旷趴在琴上笑了。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晋平公说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：“太师为何发笑呢？”师旷回答说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：“我笑叔向对您问题的回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凡是做臣子的，好比厨师将五味调和好了进献给君主吃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。君主如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果不吃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，谁敢强迫他呢？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5_2#641286107?pid=c46b252dc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有人说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：叔向、师旷的回答，都是片面的说法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。使天下走上了正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，多次会合诸侯，这样美好的大事业，不单单是君主的力量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单单是臣子的力量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。从前宫之奇在虞国，僖负羁在曹国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，这两个臣子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很有智慧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，说的话都合乎事实，行动都合乎功利，而虞国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、曹国都灭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亡了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，是什么原因呢？这是因为有好的臣子却没有好的君主啊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。况且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蹇叔在干国时干国灭亡了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，到秦国后秦国却称霸诸侯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，这并不是蹇叔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在干国时愚笨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，到了秦国就聪明了，而是取决于有没有好的君主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。叔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“是臣子的力量”，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其实不是这样的。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从前齐桓公的宫中有两个市场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5_2#641286107?pid=c46b252dc&amp;color=0,0,0&amp;mp=1&amp;vtp=1&amp;bt=1&amp;bbb=1&amp;hb=1"/>
          <p:cNvSpPr/>
          <p:nvPr/>
        </p:nvSpPr>
        <p:spPr>
          <a:xfrm>
            <a:off x="612648" y="468000"/>
            <a:ext cx="10963656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妇女的住地有二百处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，他披散着头发玩弄妇女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。他得到管仲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，成为春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秋五霸中第一个称霸的君主；失去管仲得到竖刁后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丢掉性命。如果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认为不是臣子的力量，就不能说因为用了管仲而称霸；如果认为是君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主的力量，就不能说因为用了竖刁而产生祸乱。五霸之所以能够在天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下成功建功扬名，一定是君主和臣子都出了力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5_3#641286107?pid=c46b252dc&amp;color=0,0,0&amp;mp=1&amp;vtp=1&amp;bt=1&amp;bbb=1&amp;hb=1"/>
          <p:cNvSpPr/>
          <p:nvPr/>
        </p:nvSpPr>
        <p:spPr>
          <a:xfrm>
            <a:off x="612648" y="468000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孔子门下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，即使五尺高的童子，言谈中也耻于谈论春秋五霸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是为什么呢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？答道：当然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，这是因为他们认为春秋五霸的确不值得称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。齐桓公，是五霸中最负盛名的，但在以前，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为了争夺国家的政权，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他杀死了他的哥哥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；现在，在他家庭内部，姑姑、姐姐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、妹妹中没出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嫁的有七个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，在宫门之内，他更是纵情作乐、奢侈放纵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，齐国收入的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一半还不够他消费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；对外，他欺骗邾国，袭击莒国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，吞并了三十五个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。他的所作所为是这样的险恶肮脏、骄淫奢侈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，这样他怎么能够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被孔子的门下称道呢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5_3#641286107?pid=c46b252dc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齐桓公这样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，齐国没灭亡反而称霸诸侯，这是为什么呢？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答道：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齐桓公掌握了治理天下的关键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，谁还能灭掉他呢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？他毫不怀疑管仲的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，坚定不移地把国家托付给他，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这是天下最大的智慧。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安定后忘</a:t>
            </a:r>
            <a:endParaRPr lang="en-US" altLang="zh-CN" sz="2800" b="0" i="0" u="wavy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掉了自己危急时的愤怒，逃出险境后忘记了管仲曾经射了自己一箭的</a:t>
            </a:r>
            <a:endParaRPr lang="en-US" altLang="zh-CN" sz="2800" b="0" i="0" u="wavy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仇恨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，最终把管仲尊称为仲父，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这是天下最大的决断。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把管仲尊称为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仲父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，这样国内的亲族就没有人敢嫉妒他了；又给他高氏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、国氏那样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的尊贵地位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，这样朝廷上的大臣没有谁敢怨恨他；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给他三百社的封地，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这样富人没有谁敢与他为敌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；高贵的、卑贱的、年长的、年轻的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5_3#641286107?pid=c46b252dc&amp;color=0,0,0&amp;mp=1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非常有秩序地随着齐桓公去尊重他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，这些都是治理天下的关键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诸侯</a:t>
            </a:r>
            <a:endParaRPr lang="en-US" altLang="zh-CN" sz="2800" b="0" i="0" u="sng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只要掌握了像这样的一个关键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，就没有人能使他灭亡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；何况齐桓公全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部掌握了这几个关键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，又怎么可能被灭掉呢？他称霸诸侯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，是理所当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然的啊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！不是侥幸得来的，这是有一定道理的啊。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d47c80602?sp=1&amp;pid=36711fbca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保持判断的同一性就是要求在同一思维过程中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每一个判断都要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与其自身保持同一性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即每一个判断的内容都要具有确定性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也就是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不管是在你表达自己的观点时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还是在你与别人讨论或辩论某一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个问题时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或者是在你对某一错误观点进行反驳时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都要保持判断的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确定性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即一个判断原来断定的是什么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后来断定的也要是什么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断的真假值必须前后一致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否则就会违反同一律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造成思维的混乱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遵循同一律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无疑是正确反映客观事物的前提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只有正确地反映客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观事物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才能够作出正确的判断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推理和论证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从而进行正确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有效的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53cd66c6?pid=c0428683d&amp;color=0,0,0&amp;vtp=1&amp;bt=1&amp;bbb=1"/>
          <p:cNvSpPr/>
          <p:nvPr/>
        </p:nvSpPr>
        <p:spPr>
          <a:xfrm>
            <a:off x="612648" y="466344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（二）古代诗歌阅读（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，9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3" name="QM_4_BD.46_1#163e1e340?pid=c53cd66c6&amp;color=0,0,0&amp;vtp=1&amp;bbb=1"/>
          <p:cNvSpPr/>
          <p:nvPr/>
        </p:nvSpPr>
        <p:spPr>
          <a:xfrm>
            <a:off x="612648" y="1115647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山东潍坊模拟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阅读下面这两首诗，完成15—16题。</a:t>
            </a:r>
            <a:endParaRPr lang="en-US" altLang="zh-CN" sz="2800" dirty="0"/>
          </a:p>
        </p:txBody>
      </p:sp>
      <p:sp>
        <p:nvSpPr>
          <p:cNvPr id="4" name="QM_4_BD.46_2#163e1e340?sp=1&amp;pid=c53cd66c6&amp;color=0,0,0&amp;vtp=1&amp;bbb=1"/>
          <p:cNvSpPr/>
          <p:nvPr/>
        </p:nvSpPr>
        <p:spPr>
          <a:xfrm>
            <a:off x="612648" y="1723909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书双竹</a:t>
            </a:r>
            <a:r>
              <a:rPr lang="en-US" altLang="zh-CN" sz="2800" b="1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湛师房二首（其二）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轼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M_4_BD.46_3#163e1e340?pid=c53cd66c6&amp;color=0,0,0&amp;vtp=1&amp;bbb=1"/>
              <p:cNvSpPr/>
              <p:nvPr/>
            </p:nvSpPr>
            <p:spPr>
              <a:xfrm>
                <a:off x="612648" y="3016695"/>
                <a:ext cx="10963656" cy="774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6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暮鼓朝钟自击撞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闭门孤枕对残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M_4_BD.46_3#163e1e340?pid=c53cd66c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016695"/>
                <a:ext cx="10963656" cy="774700"/>
              </a:xfrm>
              <a:prstGeom prst="rect">
                <a:avLst/>
              </a:prstGeom>
              <a:blipFill rotWithShape="1">
                <a:blip r:embed="rId1"/>
                <a:stretch>
                  <a:fillRect l="-5" t="-57" r="2" b="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M_4_BD.46_3#163e1e340?pid=c53cd66c6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79009" y="3279871"/>
            <a:ext cx="283464" cy="25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M_4_BD.46_4#163e1e340?pid=c53cd66c6&amp;color=0,0,0&amp;vtp=1&amp;bbb=1"/>
          <p:cNvSpPr/>
          <p:nvPr/>
        </p:nvSpPr>
        <p:spPr>
          <a:xfrm>
            <a:off x="612648" y="3757486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白灰旋拨通红火，卧听萧萧雨打窗。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4_BD.46_5#163e1e340?pid=c53cd66c6&amp;color=0,0,0&amp;mp=1&amp;vtp=1&amp;bt=1&amp;bbb=1"/>
              <p:cNvSpPr/>
              <p:nvPr/>
            </p:nvSpPr>
            <p:spPr>
              <a:xfrm>
                <a:off x="612648" y="468000"/>
                <a:ext cx="10963656" cy="2590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楚桥秋暮阻雨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张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水满城西钓艇横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云豪风弱晚冥冥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天寒小店人愁雨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灯暗孤舟客卧听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M_4_BD.46_5#163e1e340?pid=c53cd66c6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590800"/>
              </a:xfrm>
              <a:prstGeom prst="rect">
                <a:avLst/>
              </a:prstGeom>
              <a:blipFill rotWithShape="1">
                <a:blip r:embed="rId1"/>
                <a:stretch>
                  <a:fillRect l="-5" r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M_4_BD.46_6#163e1e340?pid=c53cd66c6&amp;color=0,0,0&amp;mp=1&amp;vtp=1&amp;bbb=1&amp;hb=1"/>
          <p:cNvSpPr/>
          <p:nvPr/>
        </p:nvSpPr>
        <p:spPr>
          <a:xfrm>
            <a:off x="612648" y="311723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1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①双竹：杭州广严寺。广严寺“有双竹，相比而生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，举林皆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”，故又名双竹寺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灯。③张耒：北宋诗人，“苏门四学士”之一。</a:t>
            </a:r>
            <a:endParaRPr lang="en-US" altLang="zh-CN" sz="2800" spc="-50" dirty="0"/>
          </a:p>
        </p:txBody>
      </p:sp>
      <p:pic>
        <p:nvPicPr>
          <p:cNvPr id="4" name="QM_4_BD.46_6#163e1e340?pid=c53cd66c6&amp;color=0,0,0&amp;mp=1&amp;tib=255,255,255&amp;iip=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6566" y="3935618"/>
            <a:ext cx="30175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7_1#dd713c99d?pid=163e1e340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下列对这两首诗的理解和赏析，不正确的一项是（3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48_1#dd713c99d.bracket?pid=163e1e340&amp;color=0,0,0&amp;vpa=12&amp;vtp=1"/>
          <p:cNvSpPr/>
          <p:nvPr/>
        </p:nvSpPr>
        <p:spPr>
          <a:xfrm>
            <a:off x="100463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5_BD.47_2#dd713c99d.choices?pid=163e1e340&amp;color=0,0,0&amp;vtp=1&amp;bbb=1&amp;hb=1"/>
          <p:cNvSpPr/>
          <p:nvPr/>
        </p:nvSpPr>
        <p:spPr>
          <a:xfrm>
            <a:off x="612648" y="108459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寺庙里傍晚击鼓，早晨敲钟，苏诗首句即点明寺庙的生活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，照应了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苏诗次句写诗人对着将熄的灯光闭门独卧，自然引出下面拨火的细节。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张诗写秋日的傍晚，虽然乌云密布，秋风的减弱却延阻了秋雨的到来。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苏轼称赞张耒的诗作“气韵雄拔”，张诗前两句可以体现这一风格特点。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9_1#dd713c99d?pid=163e1e340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C项，“秋风的减弱却延阻了秋雨的到来”错误。“阻雨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”的意思是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人遇雨受阻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，无法行进，而非延阻了秋雨的到来。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1_1#7a2262186?sp=1&amp;pid=163e1e340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同是写“卧听”雨声，苏诗恬静，张诗悲凄。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请结合两首诗简要分析。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81_2#7a2262186?sp=1&amp;pid=163e1e340&amp;color=0,0,0&amp;vtp=1&amp;bbb=1&amp;hb=1&amp;hltap=1"/>
          <p:cNvSpPr/>
          <p:nvPr/>
        </p:nvSpPr>
        <p:spPr>
          <a:xfrm>
            <a:off x="612648" y="18066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82_1#7a2262186?sp=1&amp;pid=163e1e340&amp;color=0,0,0&amp;vtp=1&amp;bbb=1&amp;hb=1&amp;hla=1"/>
          <p:cNvSpPr/>
          <p:nvPr/>
        </p:nvSpPr>
        <p:spPr>
          <a:xfrm>
            <a:off x="612648" y="17812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苏诗写诗人在清幽的寺庙静卧，拨火听雨，冷暖对照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，透露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出恬然安适的心境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，表现了超脱宁静的情怀。②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张诗写诗人羁旅他乡，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道中遇雨被阻小店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，寒夜难眠，卧听雨声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，表现出漂泊中的悲凄与孤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51_1#7a2262186?pid=163e1e340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苏诗写诗人夜宿寺庙的心境。寺庙晨钟暮鼓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，而诗人对此闭门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，任其自起自息。在这风雨之夜，残灯将灭，诗人亦将就寝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刚拨开一层白色的烟灰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，通红之火又亮起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，他躺在床上静听冷雨打着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寒窗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。全诗透露出恬然安适的心境，表现了超脱宁静的情怀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。张诗写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诗人在楚桥遇雨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，无法行进，被阻小店。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最后两句写环境和人物心情，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天气寒冷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，诗人难眠，只好卧听外面的雨声，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渲染了一种凄冷的氛围，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表现出漂泊中的悲凄与孤独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51_2#7a2262186?pid=163e1e340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书双竹湛师房二首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（其二）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轼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任由傍晚的鼓和早晨的钟在那撞击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。我独自闭门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，孤独地躺在床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，对着残灯。我拨动白灰，让火通红，看着火光旋转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，燃烧得很旺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。躺在床上，我静静地听着雨水敲打着窗户，发出萧萧的声音。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51_3#7a2262186?pid=163e1e340&amp;color=0,0,0&amp;mp=1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楚桥秋暮阻雨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张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耒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城西的河水涨满了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，钓鱼的小船横在岸边。云层厚重，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风势微弱，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傍晚时分天色昏暗不明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。天气寒冷，小店里的客人因雨而忧愁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，灯火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昏暗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，孤舟上的旅客躺在船上听着雨声。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83b0b056?pid=c0428683d&amp;color=0,0,0&amp;vtp=1&amp;bt=1&amp;bbb=1"/>
          <p:cNvSpPr/>
          <p:nvPr/>
        </p:nvSpPr>
        <p:spPr>
          <a:xfrm>
            <a:off x="612648" y="466344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（三）名篇名句默写（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，6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3" name="QO_4_BD.52_1#fd4e004df?pid=483b0b056&amp;color=0,0,0&amp;vtp=1&amp;bbb=1"/>
          <p:cNvSpPr/>
          <p:nvPr/>
        </p:nvSpPr>
        <p:spPr>
          <a:xfrm>
            <a:off x="612648" y="1115647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辽宁沈阳模拟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5_BD.53_1#a97014815?pid=fd4e004df&amp;color=0,0,0&amp;vtp=1&amp;bbb=1&amp;hb=1"/>
          <p:cNvSpPr/>
          <p:nvPr/>
        </p:nvSpPr>
        <p:spPr>
          <a:xfrm>
            <a:off x="612648" y="1723909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古人对于水面的雾气常有不同的表达，如《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赤壁赋》“</a:t>
            </a:r>
            <a:r>
              <a:rPr lang="en-US" altLang="zh-CN" sz="28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“露”和《桂枝香·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金陵怀古》“</a:t>
            </a:r>
            <a:r>
              <a:rPr lang="en-US" altLang="zh-CN" sz="28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中的“烟”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都指雾气。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《齐桓晋文之事》中，表明孟子注重民众教育，倡导认真兴办学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校的句子是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spc="-50" dirty="0"/>
          </a:p>
        </p:txBody>
      </p:sp>
      <p:sp>
        <p:nvSpPr>
          <p:cNvPr id="5" name="QB_5_AN.54_1#a97014815.blank?pid=fd4e004df&amp;color=0,0,0&amp;vpa=13&amp;vtp=1&amp;bbb=1"/>
          <p:cNvSpPr/>
          <p:nvPr/>
        </p:nvSpPr>
        <p:spPr>
          <a:xfrm>
            <a:off x="9673305" y="1693429"/>
            <a:ext cx="16557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白露横江</a:t>
            </a:r>
            <a:endParaRPr lang="en-US" altLang="zh-CN" sz="2800" spc="-50" dirty="0"/>
          </a:p>
        </p:txBody>
      </p:sp>
      <p:sp>
        <p:nvSpPr>
          <p:cNvPr id="6" name="QB_5_AN.55_1#a97014815.blank?pid=fd4e004df&amp;color=0,0,0&amp;vpa=14&amp;vtp=1&amp;bbb=1"/>
          <p:cNvSpPr/>
          <p:nvPr/>
        </p:nvSpPr>
        <p:spPr>
          <a:xfrm>
            <a:off x="5706141" y="2341129"/>
            <a:ext cx="27082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但寒烟衰草凝绿</a:t>
            </a:r>
            <a:endParaRPr lang="en-US" altLang="zh-CN" sz="2800" spc="-50" dirty="0"/>
          </a:p>
        </p:txBody>
      </p:sp>
      <p:sp>
        <p:nvSpPr>
          <p:cNvPr id="8" name="QB_5_AN.57_1#a97014815.blank?pid=fd4e004df&amp;color=0,0,0&amp;vpa=15&amp;vtp=1&amp;bbb=1"/>
          <p:cNvSpPr/>
          <p:nvPr/>
        </p:nvSpPr>
        <p:spPr>
          <a:xfrm>
            <a:off x="2735929" y="3636529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谨庠序之教</a:t>
            </a:r>
            <a:endParaRPr lang="en-US" altLang="zh-CN" sz="2800" dirty="0"/>
          </a:p>
        </p:txBody>
      </p:sp>
      <p:sp>
        <p:nvSpPr>
          <p:cNvPr id="9" name="QB_5_AN.58_1#a97014815.blank?pid=fd4e004df&amp;color=0,0,0&amp;vpa=16&amp;vtp=1&amp;bbb=1"/>
          <p:cNvSpPr/>
          <p:nvPr/>
        </p:nvSpPr>
        <p:spPr>
          <a:xfrm>
            <a:off x="5225130" y="3636529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申之以孝悌之义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  <p:bldP spid="9" grpId="0" animBg="1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9_1#2b0090212?pid=fd4e004df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习近平总书记在新年贺词中说“黄河九曲、长江奔流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，总让人心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潮澎湃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、豪情满怀”，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古诗文中也不乏借黄河或长江抒发情感的句子，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“____，____”。</a:t>
            </a:r>
            <a:endParaRPr lang="en-US" altLang="zh-CN" sz="2800" dirty="0"/>
          </a:p>
        </p:txBody>
      </p:sp>
      <p:sp>
        <p:nvSpPr>
          <p:cNvPr id="3" name="QO_5_AN.60_1#2b0090212?pid=fd4e004df&amp;color=0,0,0&amp;vtp=1&amp;bbb=1"/>
          <p:cNvSpPr/>
          <p:nvPr/>
        </p:nvSpPr>
        <p:spPr>
          <a:xfrm>
            <a:off x="612648" y="24416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（示例1）无边落木萧萧下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不尽长江滚滚来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示例2）白日依山尽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黄河入海流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示例3）滚滚长江东逝水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浪花淘尽英雄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d47c80602?sp=1&amp;pid=36711fbca&amp;color=0,0,0&amp;vtp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思维活动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此外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遵循同一律可以让人们正确地表达自己的意见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反驳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错误的观点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揭露诡辩者的真面目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让人们充分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有效地交流思想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5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摘编自明道《图解逻辑学》）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bdf87294?pid=0712f2f5e&amp;color=0,0,0&amp;vtp=1&amp;bt=1&amp;bbb=1"/>
          <p:cNvSpPr/>
          <p:nvPr/>
        </p:nvSpPr>
        <p:spPr>
          <a:xfrm>
            <a:off x="612648" y="466344"/>
            <a:ext cx="10963656" cy="72663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三、语言文字运用（20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200" dirty="0"/>
          </a:p>
        </p:txBody>
      </p:sp>
      <p:sp>
        <p:nvSpPr>
          <p:cNvPr id="3" name="C_3_BD#584fbf2eb?pid=cbdf87294&amp;color=0,0,0&amp;vtp=1&amp;bbb=1"/>
          <p:cNvSpPr/>
          <p:nvPr/>
        </p:nvSpPr>
        <p:spPr>
          <a:xfrm>
            <a:off x="612648" y="1156984"/>
            <a:ext cx="10963656" cy="68122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（一）语言文字运用Ⅰ（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，11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4" name="QM_4_BD.61_1#18b7ff98a?pid=584fbf2eb&amp;color=0,0,0&amp;vtp=1&amp;bbb=1&amp;hb=1"/>
          <p:cNvSpPr/>
          <p:nvPr/>
        </p:nvSpPr>
        <p:spPr>
          <a:xfrm>
            <a:off x="612648" y="1813828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广东河源检测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阅读下面的文字，完成18—20题。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生物钟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长什么样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很多人会说它应该是一种没有实体的生理状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我国科研人员发现了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生物钟的存在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他们发现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大脑的视交叉上核神经元上长有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样的初级纤毛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24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小时伸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缩一次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如同生物钟的指针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科研人员还发现纤毛是调控节律的重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1_1#18b7ff98a?pid=584fbf2eb&amp;color=0,0,0&amp;vtp=1&amp;bbb=1&amp;hb=1"/>
          <p:cNvSpPr/>
          <p:nvPr/>
        </p:nvSpPr>
        <p:spPr>
          <a:xfrm>
            <a:off x="612648" y="468000"/>
            <a:ext cx="10963656" cy="546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要细胞器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如果没有纤毛这个结构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大脑视交叉上核区域的神经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元就不能实现同频共振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身体就无法抵御外界节律的干扰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进而引发睡眠障碍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代谢紊乱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免疫力下降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这一发现为节律紊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乱所致疾病的治疗提供了原理遵循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为节律调控新药的研发开辟了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新的路径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在找到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生物钟的同时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跟生物钟有关的谣言却还在蛊惑着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晚上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点到凌晨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肝脏开始大量排毒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要睡觉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但只要仔细想想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假如人体真有那么多毒要排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应当是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代谢越快排毒越多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事实上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当人体进入睡眠状态时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整个代谢都平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缓了下来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为何在谣言中睡觉时肝脏等器官的排毒量却增加了呢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2_1#be2b71a51?sp=1&amp;pid=18b7ff98a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请在文中横线处补写恰当的语句，使整段文字语意完整连贯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，内容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贴切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，逻辑严密。每处不超过10个字。（4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62_2#be2b71a51?sp=1&amp;pid=18b7ff98a&amp;color=0,0,0&amp;vtp=1&amp;bbb=1"/>
          <p:cNvSpPr/>
          <p:nvPr/>
        </p:nvSpPr>
        <p:spPr>
          <a:xfrm>
            <a:off x="612648" y="18066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</a:t>
            </a:r>
            <a:endParaRPr lang="en-US" altLang="zh-CN" sz="2800" spc="-50" dirty="0"/>
          </a:p>
        </p:txBody>
      </p:sp>
      <p:sp>
        <p:nvSpPr>
          <p:cNvPr id="4" name="QB_5_AN.63_1#be2b71a51.blank?pid=18b7ff98a&amp;color=0,0,0&amp;vpa=17&amp;vtp=1&amp;bbb=1"/>
          <p:cNvSpPr/>
          <p:nvPr/>
        </p:nvSpPr>
        <p:spPr>
          <a:xfrm>
            <a:off x="1426241" y="1768554"/>
            <a:ext cx="100171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pc="-5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示例）A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真相可并非如此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就会发现它的破绽（每处2分）</a:t>
            </a:r>
            <a:endParaRPr lang="en-US" altLang="zh-CN" sz="2800" spc="-50" dirty="0"/>
          </a:p>
        </p:txBody>
      </p:sp>
      <p:sp>
        <p:nvSpPr>
          <p:cNvPr id="5" name="QB_5_AS.64_1#be2b71a51?pid=18b7ff98a&amp;color=0,0,0&amp;vtp=1&amp;bbb=1&amp;hb=1"/>
          <p:cNvSpPr/>
          <p:nvPr/>
        </p:nvSpPr>
        <p:spPr>
          <a:xfrm>
            <a:off x="612648" y="241873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A处，后文介绍“有形”生物钟，由此可知，此处表明前文的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“‘生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是一种没有实体的生理状态”是不对的，应填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“真相可并非如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”。B处是对前文“晚上11点到凌晨1点，肝脏开始大量排毒”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的怀疑，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后文谈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“应当是代谢越快排毒越多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整个代谢都平缓了下来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”，故前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文观点是有漏洞的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，应填“就会发现它的破绽”。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1_1#1d8ec279d?sp=1&amp;pid=18b7ff98a&amp;color=0,0,0&amp;vtp=1&amp;bt=1&amp;bbb=1&amp;hb=1&amp;hltap=1"/>
          <p:cNvSpPr/>
          <p:nvPr/>
        </p:nvSpPr>
        <p:spPr>
          <a:xfrm>
            <a:off x="612648" y="468000"/>
            <a:ext cx="10963656" cy="312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文中第二段有三处表述不当，请指出其序号并进行修改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，使语言表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达准确流畅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，逻辑严密。不得改变原意。（3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S.83_1#1d8ec279d?pid=18b7ff98a&amp;color=0,0,0&amp;vtp=1&amp;bbb=1&amp;hb=1"/>
          <p:cNvSpPr/>
          <p:nvPr/>
        </p:nvSpPr>
        <p:spPr>
          <a:xfrm>
            <a:off x="612648" y="3648155"/>
            <a:ext cx="10963656" cy="208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③“每24小时伸缩一次”成分残缺，前句的主语是“他们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”，此句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的主语应为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“纤毛”，改为“这些纤毛每24小时伸缩一次”。⑧“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引发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成分残缺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，缺少宾语中心语，改为“引发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的问题”。⑨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“提供了原理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遵循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”语序不当导致动宾搭配不当，改为“提供了遵循的原理”。</a:t>
            </a:r>
            <a:endParaRPr lang="en-US" altLang="zh-CN" sz="2800" dirty="0"/>
          </a:p>
        </p:txBody>
      </p:sp>
      <p:sp>
        <p:nvSpPr>
          <p:cNvPr id="4" name="QB_5_AN.82_1#1d8ec279d?sp=1&amp;pid=18b7ff98a&amp;color=0,0,0&amp;vtp=1&amp;bt=1&amp;bbb=1&amp;hb=1&amp;hla=1"/>
          <p:cNvSpPr/>
          <p:nvPr/>
        </p:nvSpPr>
        <p:spPr>
          <a:xfrm>
            <a:off x="612648" y="1496446"/>
            <a:ext cx="10963656" cy="208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改为：这些纤毛每24小时伸缩一次，如同生物钟的指针。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⑧改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：进而引发睡眠障碍、代谢紊乱、免疫力下降的问题。⑨改为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：这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一发现为节律紊乱所致疾病的治疗提供了遵循的原理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。（每处1分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出序号但修改不正确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7_1#bd5aad6a4?sp=1&amp;pid=18b7ff98a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“晚上11点到凌晨1点，肝脏开始大量排毒，所以11点前要睡觉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。文章得出这一结论的过程符合三段论这一推理形式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。请写出得到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下面结论的大前提和小前提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大前提：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小前提：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：在睡眠状态时人体不会多排毒。</a:t>
            </a:r>
            <a:endParaRPr lang="en-US" altLang="zh-CN" sz="2800" dirty="0"/>
          </a:p>
        </p:txBody>
      </p:sp>
      <p:sp>
        <p:nvSpPr>
          <p:cNvPr id="3" name="QB_5_AN.68_1#bd5aad6a4.blank?pid=18b7ff98a&amp;color=0,0,0&amp;vpa=18&amp;vtp=1&amp;bbb=1"/>
          <p:cNvSpPr/>
          <p:nvPr/>
        </p:nvSpPr>
        <p:spPr>
          <a:xfrm>
            <a:off x="2210467" y="2380620"/>
            <a:ext cx="54371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人体代谢越快排毒越多。（2分）</a:t>
            </a:r>
            <a:endParaRPr lang="en-US" altLang="zh-CN" sz="2800" dirty="0"/>
          </a:p>
        </p:txBody>
      </p:sp>
      <p:sp>
        <p:nvSpPr>
          <p:cNvPr id="4" name="QB_5_AN.69_1#bd5aad6a4.blank?pid=18b7ff98a&amp;color=0,0,0&amp;vpa=19&amp;vtp=1&amp;bbb=1"/>
          <p:cNvSpPr/>
          <p:nvPr/>
        </p:nvSpPr>
        <p:spPr>
          <a:xfrm>
            <a:off x="612648" y="3028320"/>
            <a:ext cx="115173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人体进入睡眠状态时代谢平缓了下来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（不会变快）。（2分）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70_1#bd5aad6a4?pid=18b7ff98a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三段论是指一个一般性的原则（大前提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）以及一个附属于一般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性的原则的特殊化陈述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（小前提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），由此引申出一个符合一般性原则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的特殊化陈述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（结论）的过程。根据定义，原文一般性的原则是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“假如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人体真有那么多毒要排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，应当是代谢越快排毒越多”，即大前提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：人体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代谢越快排毒越多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。附属于一般性的原则的特殊化陈述是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“当人体进入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睡眠状态时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，整个代谢都平缓了下来”，即小前提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：人体进入睡眠状态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时代谢平缓了下来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（不会变快）。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4390a09c?pid=cbdf87294&amp;color=0,0,0&amp;vtp=1&amp;bt=1&amp;bbb=1"/>
          <p:cNvSpPr/>
          <p:nvPr/>
        </p:nvSpPr>
        <p:spPr>
          <a:xfrm>
            <a:off x="612648" y="466344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（二）语言文字运用Ⅱ（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，9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3" name="QM_4_BD.71_1#e365886c7?pid=64390a09c&amp;color=0,0,0&amp;vtp=1&amp;bbb=1&amp;hb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安徽联考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阅读下面的文字，完成21—22题。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田野是大地的书页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树林是群山的书页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而人生的书页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该由谁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去书写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熊年给了山村孩子最好的书写空间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2006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从教育系统退休后的熊年自费购买了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6000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余册图书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长沙县黄兴镇黄兴新村创办了一座农家书屋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一干就是十几年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书籍把我带到了更广阔的世界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”2014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年的小年夜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唐英姿作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为留守儿童代表分享了在农家书屋阅读的感受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翻开泛黄的稿纸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71_1#e365886c7?pid=64390a09c&amp;color=0,0,0&amp;vtp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唐英姿当时写下的梦想清晰可见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字里行间藏满了阅读带来的力量和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彼时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唐英姿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是黄兴小学六年级的学生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放假时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本上就是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在书屋里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看着曾经的借阅记录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有关阅读的幸福往事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历历在目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唐英姿心潮澎湃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岁月如歌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如今她已成了一名光荣的人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民教师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受熊老的影响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我站上了三尺讲台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传承着育人之志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以屋场为单位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熊年发动有场地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有爱心的家庭成立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阅读兴趣小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71_1#e365886c7?pid=64390a09c&amp;color=0,0,0&amp;vtp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其中庙门塘组杜慧和儿子黄文博的小组表现最为突出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一到周末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他们就聚在一起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黄文博会给弟弟妹妹们讲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草房子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弟弟妹妹们津津有味地听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并大谈感悟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有时会因观点不同争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得面红耳赤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十多年来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看着书屋的孩子来了又走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走了又来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熊年很欣慰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他办书屋的初衷就是让书香离村里的孩子近一些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1_1#f3cdb9df6?sp=1&amp;pid=e365886c7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请分别以“唐英姿”与“农家书屋”为主语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，用一句话概括第三段的主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，每句话不超过30个字。（4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2_1#f3cdb9df6?sp=1&amp;pid=e365886c7&amp;color=0,0,0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以“唐英姿”为主语：唐英姿受书屋影响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，从留守儿童成长为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人民教师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。②以“农家书屋”为主语：农家书屋助力唐英姿成长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，激励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她投身教育事业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。（每句2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3#d47c80602?sp=1&amp;pid=36711fbca&amp;color=0,0,0&amp;vtp=1&amp;bt=1&amp;bbb=1&amp;hb=1"/>
          <p:cNvSpPr/>
          <p:nvPr/>
        </p:nvSpPr>
        <p:spPr>
          <a:xfrm>
            <a:off x="612648" y="468000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鸡和鸭都是用叫声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动物的语言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来与同类进行沟通的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但这两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种动物叫声不同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无法进行跨物种沟通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许多人在交流当中都曾有过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鸡同鸭讲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的感觉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认为自己已经说得通俗易懂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偏偏对方一个字都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听不懂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之所以出现这种情况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主要是因为双方使用的概念不同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法达成逻辑上的共识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命名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就是概念的一种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战国名家学派的哲学家提出过一个有趣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的命题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犬可以为羊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犬和羊明明不是同一种动物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为什么名家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学者说犬也可以成为羊呢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这就涉及概念的创建问题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73_1#f3cdb9df6?pid=e365886c7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①以“唐英姿”为主语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：第三段主要讲述了唐英姿由留守儿童成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长为一名教师的过程以及农家书屋在其中的作用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，故可总结为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“唐英姿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受书屋影响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，从留守儿童成长为人民教师”。②以“农家书屋”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为主语：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第三段体现了农家书屋对唐英姿成长的推动作用，农家书屋不仅让她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获得知识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，还激励她成为教师、投身教育事业，故可总结为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“农家书屋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助力唐英姿成长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，激励她投身教育事业”。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1_1#a7618078c?sp=1&amp;pid=e365886c7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第一段画线句中连续多次使用“书页”一词，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产生了怎样的表达效果？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请结合具体内容简要分析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2_1#a7618078c?sp=1&amp;pid=e365886c7&amp;color=0,0,0&amp;vtp=1&amp;bt=1&amp;bbb=1&amp;hb=1&amp;hla=1"/>
          <p:cNvSpPr/>
          <p:nvPr/>
        </p:nvSpPr>
        <p:spPr>
          <a:xfrm>
            <a:off x="612648" y="173546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运用比喻的修辞手法，将田野、树林比作书页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，增强了语言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的形象性和感染力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。②由大地和群山的“书页”引出人生的“书页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发读者对人生意义的联想和思考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。③连续使用“书页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”，增强了句子的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节奏感和可读性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。（答出一点得2分，答出两点得4分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，答出三点得满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75_1#a7618078c?pid=e365886c7&amp;color=0,0,0&amp;vtp=1&amp;bt=1&amp;bbb=1&amp;hb=1"/>
          <p:cNvSpPr/>
          <p:nvPr/>
        </p:nvSpPr>
        <p:spPr>
          <a:xfrm>
            <a:off x="612648" y="468000"/>
            <a:ext cx="10963656" cy="533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①从修辞的角度分析：运用比喻的修辞手法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，将田野比作大地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的书页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，将树林比作群山的书页，把自然景象具象化为“书页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”，使田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野和树林的形象更加生动可感，形象地描写出这些自然景象就像书页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一样承载着丰富的内容的特点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，增强了语言的形象性和感染力。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读者的角度分析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：从大地、群山的“书页”自然过渡到“人生的书页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”，通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过这种方式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，引导读者由对自然的联想转向对人生的思考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。让读者思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考自己人生的意义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，思考自己人生的“书页”该如何书写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，使文章更有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。③从句子韵律效果的角度分析：“书页”一词连续多次使用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，产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生了一种回环往复的效果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，读起来朗朗上口，富有节奏感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，增强了句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子的可读性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cc3742b1?pid=0712f2f5e&amp;color=0,0,0&amp;vtp=1&amp;bt=1&amp;bbb=1"/>
          <p:cNvSpPr/>
          <p:nvPr/>
        </p:nvSpPr>
        <p:spPr>
          <a:xfrm>
            <a:off x="612648" y="466344"/>
            <a:ext cx="10963656" cy="8036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四、写作（60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200" dirty="0"/>
          </a:p>
        </p:txBody>
      </p:sp>
      <p:sp>
        <p:nvSpPr>
          <p:cNvPr id="3" name="QO_3_BD.76_1#d2d4f74f5?sp=1&amp;pid=8cc3742b1&amp;color=0,0,0&amp;vtp=1&amp;bbb=1&amp;hb=1"/>
          <p:cNvSpPr/>
          <p:nvPr/>
        </p:nvSpPr>
        <p:spPr>
          <a:xfrm>
            <a:off x="612648" y="1178391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23.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河北张家口检测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阅读下面的材料，根据要求写作。（60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某网红在直播中对居里夫人的讲解出现明显的事实错误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他声称居里夫人发现了铀元素和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射线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并获得了诺贝尔文学奖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铀元素是克拉普罗特于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1789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年发现的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射线则是威廉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伦琴发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至于奖项方面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居里夫人曾两次获得诺贝尔奖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分别是物理学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奖和化学奖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并非文学奖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76_1#d2d4f74f5?sp=1&amp;pid=8cc3742b1&amp;color=0,0,0&amp;vtp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网红的粉丝们认为网红学的是文科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科学知识欠缺很正常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在于带货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而不在于进行科普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要关注大局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不要纠结细节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黑粉们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都是闲的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花这么多时间来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挑事儿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针对该网红粉丝的观点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，请你写一篇驳论文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，体现你的感悟与思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要求：选准角度，确定立意，明确文体，自拟标题；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不要套作，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不得抄袭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；不得泄露个人信息；不少于800字。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EX.77_1#d2d4f74f5?pid=8cc3742b1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［写作指导］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本题任务明确，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要求针对网红粉丝的观点写一篇驳论文。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首先要明白材料中网红粉丝的观点是什么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，问题在哪里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。这则材料中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某网红在直播中对居里夫人的讲解出现了多处事实错误，而其粉丝们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试图为其开脱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。从本质上看，网红在直播中传播错误知识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，反映了其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对知识的不严谨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、不敬畏，是为吸引眼球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、获取利益而随意编造内容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的不良行为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。粉丝们认为网红学文科所以科学知识欠缺很正常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为错误找借口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。“直播在于带货，而不在于进行科普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”，这种观点将直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播的功能狭隘化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，忽视了直播应承担的责任。“要关注大局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，不要纠结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EX.77_1#d2d4f74f5?pid=8cc3742b1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”更是站不住脚，在知识传播的问题上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，每一个细节都可能影响公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众对事物的整体认知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，不能找借口忽略细节的准确性。至于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“黑粉们都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是闲的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，花这么多时间来‘挑事儿’”是对那些追求真理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、指出错误的人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的不尊重和误解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。网红的错误讲解和粉丝的辩护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，都是对知识和真理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的忽视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，也体现了价值观的扭曲。在追求名利和流量的过程中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，某些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人忘记了对知识和真理的尊重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，以及对社会的责任。当前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，一些人为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了追求短期利益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，不惜制造噱头，传播错误信息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，而部分公众缺乏辨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别能力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，盲目追随，导致错误信息广泛传播，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影响社会风气。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EX.77_1#d2d4f74f5?pid=8cc3742b1&amp;color=0,0,0&amp;vtp=1&amp;bt=1&amp;bbb=1&amp;hb=1"/>
          <p:cNvSpPr/>
          <p:nvPr/>
        </p:nvSpPr>
        <p:spPr>
          <a:xfrm>
            <a:off x="612648" y="322585"/>
            <a:ext cx="10963656" cy="521636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写作时可以通过引用材料，揭示网红的错误以及粉丝们的观点的不合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理之处，引起读者的关注。主体部分，可以分为几个段落，对粉丝们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的观点进行逐一驳斥。在每个段落的论述中，可以结合现实中类似的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现象，如其他网红的错误言论、不良带货行为等，进行类比和深入分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析，增强论证的说服力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。“有破有立”，</a:t>
            </a: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最后在文章结尾进行总结，强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调在网络环境中，我们应当追求真实、准确的信息，共同营造一个健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康、积极的网络氛围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参考立意：①</a:t>
            </a: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拒绝狭隘直播观，传播正确价值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观；②</a:t>
            </a: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直播带货亦</a:t>
            </a:r>
            <a:endParaRPr lang="en-US" altLang="zh-CN" sz="2800" b="0" i="0" dirty="0" err="1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担知识传播之责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；③</a:t>
            </a:r>
            <a:r>
              <a:rPr lang="en-US" altLang="zh-CN" sz="2800" b="0" i="0" dirty="0" err="1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知识的尊严不容侵犯，错误必须纠正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；④纠正错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误并非“挑事儿”，而是正义之举。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78_1#d2d4f74f5?pid=8cc3742b1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［佳作展台］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莫让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“宽容”成纵容，知识传播岂容谬论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网红直播讲错居里夫人知识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，粉丝却有诸多辩解，实乃荒谬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信息飞速传播的时代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，知识的严谨性至关重要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，我们必须驳斥这些错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误观点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，树立正确的知识传播理念。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知识欠缺绝非犯错借口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。粉丝以网红学文科为由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，为其传播错误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科学知识开脱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，殊不知在这个时代，各学科知识相互关联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。且看央视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主持人撒贝宁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，虽主持法制节目出身，但在很多其他节目中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，不断学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78_1#d2d4f74f5?pid=8cc3742b1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习各类知识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，精准讲解，备受赞誉；再如郦波，在《文化讲坛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》上旁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征博引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，对诗词歌赋、历史典故信手拈来，皆因不断求知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。他们打破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学科界限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，用知识武装自己，而网红又怎能以学文科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、科学知识欠缺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之由为无知遮羞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？知识欠缺应是奋进之动力，而非犯错挡箭牌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不断学习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，才能在不熟悉的领域站稳脚跟，精准传达信息。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直播带货亦不能不顾知识底线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。直播的目的虽是商业带货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，但传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播的内容不应与事实相悖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。某电商主播在卖书时，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对书籍写作背景、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作者生平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、书中知识娓娓道来，以深厚知识底蕴吸引顾客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，知识与带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3#d47c80602?sp=1&amp;pid=36711fbc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概念是人们为了反映某种事物特征而创造的一组知识单元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事物的名字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概念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是由人来定的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那么可以把犬叫作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将其命名为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名家学者才说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犬可以为羊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可是概念是交流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的基础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假如概念混淆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不但难以沟通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而且连逻辑都难以建立起来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周人到郑国做生意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他在市场上吆喝自己有上好的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在郑国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指的是没有经过雕琢的玉石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有位郑国富商前来交易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谁知周人拿出了一条没有腊干的老鼠肉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这个案例看起来是个笑话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但其隐藏的问题在生活中并不罕见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人们很容易被事物的名字迷惑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78_1#d2d4f74f5?pid=8cc3742b1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货相得益彰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；某公司董事长在新品发布会上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，不仅介绍手机新品的外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观设计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、性能参数等，还会深入讲解芯片研发背后的技术原理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、快充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技术涉及的物理知识以及影像系统中的光学知识，让消费者在了解产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品的同时增长见识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；科普博主在带货实验器材时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，详细阐释实验原理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和操作方法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。他们在商业行为中坚守知识本位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，用准确信息赢得大众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信任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。网红直播更应如此，让带货与知识相辅相成，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而非顾此失彼，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只有保证知识正确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，才能收获商业信誉。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78_1#d2d4f74f5?pid=8cc3742b1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对待错误细节万不可大意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。“不积跬步，无以至千里；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不积小流，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无以成江海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。”知识的大厦由细节的砖石筑就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。曾有历史科普作者因一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处历史事件时间写错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，遭读者批评后声誉受损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；某美食博主将食材烹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饪温度说错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，被专业厨师指正后可信度降低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；科技博主把一款电子产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品参数说错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，引发网友质疑。这些看似微小的细节错误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，却如蚁穴之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于长堤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，能毁掉知识传播者的形象与声誉。粉丝所谓“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不要纠结细节”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的言论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，是对知识的亵渎，我们必须重视每一处细节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，捍卫知识的严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谨性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78_1#d2d4f74f5?pid=8cc3742b1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知识的海洋广袤无垠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，我们在其中汲取养分时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，必须保持敬畏之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，不容一丝谬误。网红及其粉丝应及时改正，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大众也应时刻警醒，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共同守护知识的纯净与尊严，让正确的知识之光照亮信息传播的每一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个角落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，莫让无知与纵容在时代的舞台上肆意横行。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EX.79_1#d2d4f74f5?pid=8cc3742b1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［作文等级评分标准］</a:t>
            </a:r>
            <a:endParaRPr lang="en-US" altLang="zh-CN" sz="2800" dirty="0">
              <a:solidFill>
                <a:srgbClr val="FF0000"/>
              </a:solidFill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见第一单元检测卷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19621</Words>
  <Application>WPS 演示</Application>
  <PresentationFormat>宽屏</PresentationFormat>
  <Paragraphs>890</Paragraphs>
  <Slides>93</Slides>
  <Notes>59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93</vt:i4>
      </vt:variant>
    </vt:vector>
  </HeadingPairs>
  <TitlesOfParts>
    <vt:vector size="106" baseType="lpstr">
      <vt:lpstr>Arial</vt:lpstr>
      <vt:lpstr>宋体</vt:lpstr>
      <vt:lpstr>Wingdings</vt:lpstr>
      <vt:lpstr>Times New Roman</vt:lpstr>
      <vt:lpstr>微软雅黑</vt:lpstr>
      <vt:lpstr>Times New Roman</vt:lpstr>
      <vt:lpstr>楷体</vt:lpstr>
      <vt:lpstr>宋体</vt:lpstr>
      <vt:lpstr>Calibri</vt:lpstr>
      <vt:lpstr>Arial Unicode MS</vt:lpstr>
      <vt:lpstr>等线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7</cp:revision>
  <dcterms:created xsi:type="dcterms:W3CDTF">2025-03-28T12:49:00Z</dcterms:created>
  <dcterms:modified xsi:type="dcterms:W3CDTF">2025-09-04T00:51:24Z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C7CB0E05B6FD4F7CB2A0E8DA302AC7D0_12</vt:lpwstr>
  </property>
  <property fmtid="{D5CDD505-2E9C-101B-9397-08002B2CF9AE}" pid="3" name="KSOProductBuildVer">
    <vt:lpwstr>2052-12.1.0.22529</vt:lpwstr>
  </property>
</Properties>
</file>