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324" r:id="rId7"/>
    <p:sldId id="325" r:id="rId8"/>
    <p:sldId id="259" r:id="rId9"/>
    <p:sldId id="326" r:id="rId10"/>
    <p:sldId id="327" r:id="rId11"/>
    <p:sldId id="260" r:id="rId12"/>
    <p:sldId id="328" r:id="rId13"/>
    <p:sldId id="329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330" r:id="rId23"/>
    <p:sldId id="331" r:id="rId24"/>
    <p:sldId id="269" r:id="rId25"/>
    <p:sldId id="332" r:id="rId26"/>
    <p:sldId id="333" r:id="rId27"/>
    <p:sldId id="334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281" r:id="rId40"/>
    <p:sldId id="282" r:id="rId41"/>
    <p:sldId id="283" r:id="rId42"/>
    <p:sldId id="284" r:id="rId43"/>
    <p:sldId id="285" r:id="rId44"/>
    <p:sldId id="286" r:id="rId45"/>
    <p:sldId id="287" r:id="rId46"/>
    <p:sldId id="288" r:id="rId47"/>
    <p:sldId id="335" r:id="rId48"/>
    <p:sldId id="289" r:id="rId49"/>
    <p:sldId id="336" r:id="rId50"/>
    <p:sldId id="290" r:id="rId51"/>
    <p:sldId id="337" r:id="rId52"/>
    <p:sldId id="338" r:id="rId53"/>
    <p:sldId id="291" r:id="rId54"/>
    <p:sldId id="339" r:id="rId55"/>
    <p:sldId id="292" r:id="rId56"/>
    <p:sldId id="293" r:id="rId57"/>
    <p:sldId id="294" r:id="rId58"/>
    <p:sldId id="295" r:id="rId59"/>
    <p:sldId id="296" r:id="rId60"/>
    <p:sldId id="297" r:id="rId61"/>
    <p:sldId id="298" r:id="rId62"/>
    <p:sldId id="299" r:id="rId63"/>
    <p:sldId id="300" r:id="rId64"/>
    <p:sldId id="340" r:id="rId65"/>
    <p:sldId id="341" r:id="rId66"/>
    <p:sldId id="342" r:id="rId67"/>
    <p:sldId id="301" r:id="rId68"/>
    <p:sldId id="343" r:id="rId69"/>
    <p:sldId id="344" r:id="rId70"/>
    <p:sldId id="302" r:id="rId71"/>
    <p:sldId id="303" r:id="rId72"/>
    <p:sldId id="304" r:id="rId73"/>
    <p:sldId id="305" r:id="rId74"/>
    <p:sldId id="306" r:id="rId75"/>
    <p:sldId id="307" r:id="rId76"/>
    <p:sldId id="308" r:id="rId77"/>
    <p:sldId id="309" r:id="rId78"/>
    <p:sldId id="310" r:id="rId79"/>
    <p:sldId id="345" r:id="rId80"/>
    <p:sldId id="311" r:id="rId81"/>
    <p:sldId id="346" r:id="rId82"/>
    <p:sldId id="347" r:id="rId83"/>
    <p:sldId id="312" r:id="rId84"/>
    <p:sldId id="313" r:id="rId85"/>
    <p:sldId id="314" r:id="rId86"/>
    <p:sldId id="315" r:id="rId87"/>
    <p:sldId id="316" r:id="rId88"/>
    <p:sldId id="317" r:id="rId89"/>
    <p:sldId id="318" r:id="rId90"/>
    <p:sldId id="319" r:id="rId91"/>
    <p:sldId id="320" r:id="rId92"/>
    <p:sldId id="348" r:id="rId93"/>
    <p:sldId id="349" r:id="rId94"/>
    <p:sldId id="321" r:id="rId95"/>
    <p:sldId id="350" r:id="rId96"/>
    <p:sldId id="351" r:id="rId97"/>
    <p:sldId id="352" r:id="rId98"/>
    <p:sldId id="322" r:id="rId9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96.xml"/><Relationship Id="rId98" Type="http://schemas.openxmlformats.org/officeDocument/2006/relationships/slide" Target="slides/slide95.xml"/><Relationship Id="rId97" Type="http://schemas.openxmlformats.org/officeDocument/2006/relationships/slide" Target="slides/slide94.xml"/><Relationship Id="rId96" Type="http://schemas.openxmlformats.org/officeDocument/2006/relationships/slide" Target="slides/slide93.xml"/><Relationship Id="rId95" Type="http://schemas.openxmlformats.org/officeDocument/2006/relationships/slide" Target="slides/slide92.xml"/><Relationship Id="rId94" Type="http://schemas.openxmlformats.org/officeDocument/2006/relationships/slide" Target="slides/slide91.xml"/><Relationship Id="rId93" Type="http://schemas.openxmlformats.org/officeDocument/2006/relationships/slide" Target="slides/slide90.xml"/><Relationship Id="rId92" Type="http://schemas.openxmlformats.org/officeDocument/2006/relationships/slide" Target="slides/slide89.xml"/><Relationship Id="rId91" Type="http://schemas.openxmlformats.org/officeDocument/2006/relationships/slide" Target="slides/slide88.xml"/><Relationship Id="rId90" Type="http://schemas.openxmlformats.org/officeDocument/2006/relationships/slide" Target="slides/slide87.xml"/><Relationship Id="rId9" Type="http://schemas.openxmlformats.org/officeDocument/2006/relationships/slide" Target="slides/slide6.xml"/><Relationship Id="rId89" Type="http://schemas.openxmlformats.org/officeDocument/2006/relationships/slide" Target="slides/slide86.xml"/><Relationship Id="rId88" Type="http://schemas.openxmlformats.org/officeDocument/2006/relationships/slide" Target="slides/slide85.xml"/><Relationship Id="rId87" Type="http://schemas.openxmlformats.org/officeDocument/2006/relationships/slide" Target="slides/slide84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2" Type="http://schemas.openxmlformats.org/officeDocument/2006/relationships/tableStyles" Target="tableStyles.xml"/><Relationship Id="rId101" Type="http://schemas.openxmlformats.org/officeDocument/2006/relationships/viewProps" Target="viewProps.xml"/><Relationship Id="rId100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2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4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5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6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7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8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9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2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40.xml"/><Relationship Id="rId8" Type="http://schemas.openxmlformats.org/officeDocument/2006/relationships/slide" Target="../slides/slide38.xml"/><Relationship Id="rId7" Type="http://schemas.openxmlformats.org/officeDocument/2006/relationships/slide" Target="../slides/slide22.xml"/><Relationship Id="rId6" Type="http://schemas.openxmlformats.org/officeDocument/2006/relationships/slide" Target="../slides/slide18.xml"/><Relationship Id="rId5" Type="http://schemas.openxmlformats.org/officeDocument/2006/relationships/slide" Target="../slides/slide16.xml"/><Relationship Id="rId4" Type="http://schemas.openxmlformats.org/officeDocument/2006/relationships/slide" Target="../slides/slide14.xml"/><Relationship Id="rId3" Type="http://schemas.openxmlformats.org/officeDocument/2006/relationships/slide" Target="../slides/slide12.xml"/><Relationship Id="rId25" Type="http://schemas.openxmlformats.org/officeDocument/2006/relationships/slide" Target="../slides/slide88.xml"/><Relationship Id="rId24" Type="http://schemas.openxmlformats.org/officeDocument/2006/relationships/slide" Target="../slides/slide87.xml"/><Relationship Id="rId23" Type="http://schemas.openxmlformats.org/officeDocument/2006/relationships/slide" Target="../slides/slide86.xml"/><Relationship Id="rId22" Type="http://schemas.openxmlformats.org/officeDocument/2006/relationships/slide" Target="../slides/slide84.xml"/><Relationship Id="rId21" Type="http://schemas.openxmlformats.org/officeDocument/2006/relationships/slide" Target="../slides/slide82.xml"/><Relationship Id="rId20" Type="http://schemas.openxmlformats.org/officeDocument/2006/relationships/slide" Target="../slides/slide81.xml"/><Relationship Id="rId2" Type="http://schemas.openxmlformats.org/officeDocument/2006/relationships/image" Target="../media/image4.jpeg"/><Relationship Id="rId19" Type="http://schemas.openxmlformats.org/officeDocument/2006/relationships/slide" Target="../slides/slide76.xml"/><Relationship Id="rId18" Type="http://schemas.openxmlformats.org/officeDocument/2006/relationships/slide" Target="../slides/slide72.xml"/><Relationship Id="rId17" Type="http://schemas.openxmlformats.org/officeDocument/2006/relationships/slide" Target="../slides/slide70.xml"/><Relationship Id="rId16" Type="http://schemas.openxmlformats.org/officeDocument/2006/relationships/slide" Target="../slides/slide60.xml"/><Relationship Id="rId15" Type="http://schemas.openxmlformats.org/officeDocument/2006/relationships/slide" Target="../slides/slide58.xml"/><Relationship Id="rId14" Type="http://schemas.openxmlformats.org/officeDocument/2006/relationships/slide" Target="../slides/slide56.xml"/><Relationship Id="rId13" Type="http://schemas.openxmlformats.org/officeDocument/2006/relationships/slide" Target="../slides/slide54.xml"/><Relationship Id="rId12" Type="http://schemas.openxmlformats.org/officeDocument/2006/relationships/slide" Target="../slides/slide53.xml"/><Relationship Id="rId11" Type="http://schemas.openxmlformats.org/officeDocument/2006/relationships/slide" Target="../slides/slide44.xml"/><Relationship Id="rId10" Type="http://schemas.openxmlformats.org/officeDocument/2006/relationships/slide" Target="../slides/slide4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2e41ece1ff77326d#tid=67e6750d0d55a600091120a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38c931f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f6c2089d5&amp;cid=f6c2089d5&amp;vtp=1">
            <a:hlinkClick r:id="rId3" action="ppaction://hlinksldjump"/>
          </p:cNvPr>
          <p:cNvSpPr/>
          <p:nvPr/>
        </p:nvSpPr>
        <p:spPr>
          <a:xfrm>
            <a:off x="33832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223ec0a94&amp;cid=223ec0a94&amp;vtp=1">
            <a:hlinkClick r:id="rId4" action="ppaction://hlinksldjump"/>
          </p:cNvPr>
          <p:cNvSpPr/>
          <p:nvPr/>
        </p:nvSpPr>
        <p:spPr>
          <a:xfrm>
            <a:off x="91440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9aa08ea85&amp;cid=9aa08ea85&amp;vtp=1">
            <a:hlinkClick r:id="rId5" action="ppaction://hlinksldjump"/>
          </p:cNvPr>
          <p:cNvSpPr/>
          <p:nvPr/>
        </p:nvSpPr>
        <p:spPr>
          <a:xfrm>
            <a:off x="149047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71ddebe49&amp;cid=71ddebe49&amp;vtp=1">
            <a:hlinkClick r:id="rId6" action="ppaction://hlinksldjump"/>
          </p:cNvPr>
          <p:cNvSpPr/>
          <p:nvPr/>
        </p:nvSpPr>
        <p:spPr>
          <a:xfrm>
            <a:off x="206654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e36fea03f&amp;cid=e36fea03f&amp;vtp=1">
            <a:hlinkClick r:id="rId7" action="ppaction://hlinksldjump"/>
          </p:cNvPr>
          <p:cNvSpPr/>
          <p:nvPr/>
        </p:nvSpPr>
        <p:spPr>
          <a:xfrm>
            <a:off x="264261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6cb10efba&amp;cid=6cb10efba&amp;vtp=1">
            <a:hlinkClick r:id="rId8" action="ppaction://hlinksldjump"/>
          </p:cNvPr>
          <p:cNvSpPr/>
          <p:nvPr/>
        </p:nvSpPr>
        <p:spPr>
          <a:xfrm>
            <a:off x="321868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b159feee9&amp;cid=b159feee9&amp;vtp=1">
            <a:hlinkClick r:id="rId9" action="ppaction://hlinksldjump"/>
          </p:cNvPr>
          <p:cNvSpPr/>
          <p:nvPr/>
        </p:nvSpPr>
        <p:spPr>
          <a:xfrm>
            <a:off x="379476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e1571aab1&amp;cid=e1571aab1&amp;vtp=1">
            <a:hlinkClick r:id="rId10" action="ppaction://hlinksldjump"/>
          </p:cNvPr>
          <p:cNvSpPr/>
          <p:nvPr/>
        </p:nvSpPr>
        <p:spPr>
          <a:xfrm>
            <a:off x="437083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647af9a4a&amp;cid=647af9a4a&amp;vtp=1">
            <a:hlinkClick r:id="rId11" action="ppaction://hlinksldjump"/>
          </p:cNvPr>
          <p:cNvSpPr/>
          <p:nvPr/>
        </p:nvSpPr>
        <p:spPr>
          <a:xfrm>
            <a:off x="494690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4f99ce9af&amp;cid=4f99ce9af&amp;vtp=1">
            <a:hlinkClick r:id="rId12" action="ppaction://hlinksldjump"/>
          </p:cNvPr>
          <p:cNvSpPr/>
          <p:nvPr/>
        </p:nvSpPr>
        <p:spPr>
          <a:xfrm>
            <a:off x="552297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  <p:sp>
        <p:nvSpPr>
          <p:cNvPr id="14" name="C_0#auto_editor_catalog_0?lid=4c3914242&amp;cid=4c3914242&amp;vtp=1">
            <a:hlinkClick r:id="rId13" action="ppaction://hlinksldjump"/>
          </p:cNvPr>
          <p:cNvSpPr/>
          <p:nvPr/>
        </p:nvSpPr>
        <p:spPr>
          <a:xfrm>
            <a:off x="6099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endParaRPr lang="en-US" sz="2200" dirty="0"/>
          </a:p>
        </p:txBody>
      </p:sp>
      <p:sp>
        <p:nvSpPr>
          <p:cNvPr id="15" name="C_0#auto_editor_catalog_0?lid=8463b19b7&amp;cid=8463b19b7&amp;vtp=1">
            <a:hlinkClick r:id="rId14" action="ppaction://hlinksldjump"/>
          </p:cNvPr>
          <p:cNvSpPr/>
          <p:nvPr/>
        </p:nvSpPr>
        <p:spPr>
          <a:xfrm>
            <a:off x="6675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endParaRPr lang="en-US" sz="2200" dirty="0"/>
          </a:p>
        </p:txBody>
      </p:sp>
      <p:sp>
        <p:nvSpPr>
          <p:cNvPr id="16" name="C_0#auto_editor_catalog_0?lid=7efda2d3e&amp;cid=7efda2d3e&amp;vtp=1">
            <a:hlinkClick r:id="rId15" action="ppaction://hlinksldjump"/>
          </p:cNvPr>
          <p:cNvSpPr/>
          <p:nvPr/>
        </p:nvSpPr>
        <p:spPr>
          <a:xfrm>
            <a:off x="724204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endParaRPr lang="en-US" sz="2200" dirty="0"/>
          </a:p>
        </p:txBody>
      </p:sp>
      <p:sp>
        <p:nvSpPr>
          <p:cNvPr id="17" name="C_0#auto_editor_catalog_0?lid=526181037&amp;cid=526181037&amp;vtp=1">
            <a:hlinkClick r:id="rId16" action="ppaction://hlinksldjump"/>
          </p:cNvPr>
          <p:cNvSpPr/>
          <p:nvPr/>
        </p:nvSpPr>
        <p:spPr>
          <a:xfrm>
            <a:off x="781812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endParaRPr lang="en-US" sz="2200" dirty="0"/>
          </a:p>
        </p:txBody>
      </p:sp>
      <p:sp>
        <p:nvSpPr>
          <p:cNvPr id="18" name="C_0#auto_editor_catalog_0?lid=1589d5909&amp;cid=1589d5909&amp;vtp=1">
            <a:hlinkClick r:id="rId17" action="ppaction://hlinksldjump"/>
          </p:cNvPr>
          <p:cNvSpPr/>
          <p:nvPr/>
        </p:nvSpPr>
        <p:spPr>
          <a:xfrm>
            <a:off x="839419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endParaRPr lang="en-US" sz="2200" dirty="0"/>
          </a:p>
        </p:txBody>
      </p:sp>
      <p:sp>
        <p:nvSpPr>
          <p:cNvPr id="19" name="C_0#auto_editor_catalog_0?lid=71f0f5427&amp;cid=71f0f5427&amp;vtp=1">
            <a:hlinkClick r:id="rId18" action="ppaction://hlinksldjump"/>
          </p:cNvPr>
          <p:cNvSpPr/>
          <p:nvPr/>
        </p:nvSpPr>
        <p:spPr>
          <a:xfrm>
            <a:off x="8970264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</a:t>
            </a:r>
            <a:endParaRPr lang="en-US" sz="2200" dirty="0"/>
          </a:p>
        </p:txBody>
      </p:sp>
      <p:sp>
        <p:nvSpPr>
          <p:cNvPr id="20" name="C_0#auto_editor_catalog_0?lid=0a4842bca&amp;cid=0a4842bca&amp;vtp=1">
            <a:hlinkClick r:id="rId19" action="ppaction://hlinksldjump"/>
          </p:cNvPr>
          <p:cNvSpPr/>
          <p:nvPr/>
        </p:nvSpPr>
        <p:spPr>
          <a:xfrm>
            <a:off x="9546336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</a:t>
            </a:r>
            <a:endParaRPr lang="en-US" sz="2200" dirty="0"/>
          </a:p>
        </p:txBody>
      </p:sp>
      <p:sp>
        <p:nvSpPr>
          <p:cNvPr id="21" name="C_0#auto_editor_catalog_0?lid=66e0171f3&amp;cid=66e0171f3&amp;vtp=1">
            <a:hlinkClick r:id="rId20" action="ppaction://hlinksldjump"/>
          </p:cNvPr>
          <p:cNvSpPr/>
          <p:nvPr/>
        </p:nvSpPr>
        <p:spPr>
          <a:xfrm>
            <a:off x="10122408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</a:t>
            </a:r>
            <a:endParaRPr lang="en-US" sz="2200" dirty="0"/>
          </a:p>
        </p:txBody>
      </p:sp>
      <p:sp>
        <p:nvSpPr>
          <p:cNvPr id="22" name="C_0#auto_editor_catalog_0?lid=8aa8ac0f9&amp;cid=8aa8ac0f9&amp;vtp=1">
            <a:hlinkClick r:id="rId21" action="ppaction://hlinksldjump"/>
          </p:cNvPr>
          <p:cNvSpPr/>
          <p:nvPr/>
        </p:nvSpPr>
        <p:spPr>
          <a:xfrm>
            <a:off x="10698480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</a:t>
            </a:r>
            <a:endParaRPr lang="en-US" sz="2200" dirty="0"/>
          </a:p>
        </p:txBody>
      </p:sp>
      <p:sp>
        <p:nvSpPr>
          <p:cNvPr id="23" name="C_0#auto_editor_catalog_0?lid=c1614a813&amp;cid=c1614a813&amp;vtp=1">
            <a:hlinkClick r:id="rId22" action="ppaction://hlinksldjump"/>
          </p:cNvPr>
          <p:cNvSpPr/>
          <p:nvPr/>
        </p:nvSpPr>
        <p:spPr>
          <a:xfrm>
            <a:off x="11274552" y="579729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endParaRPr lang="en-US" sz="2200" dirty="0"/>
          </a:p>
        </p:txBody>
      </p:sp>
      <p:sp>
        <p:nvSpPr>
          <p:cNvPr id="24" name="C_0#auto_editor_catalog_0?lid=a45f55c6c&amp;cid=a45f55c6c&amp;vtp=1">
            <a:hlinkClick r:id="rId23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</a:t>
            </a:r>
            <a:endParaRPr lang="en-US" sz="2200" dirty="0"/>
          </a:p>
        </p:txBody>
      </p:sp>
      <p:sp>
        <p:nvSpPr>
          <p:cNvPr id="25" name="C_0#auto_editor_catalog_0?lid=4005445e8&amp;cid=4005445e8&amp;vtp=1">
            <a:hlinkClick r:id="rId24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</a:t>
            </a:r>
            <a:endParaRPr lang="en-US" sz="2200" dirty="0"/>
          </a:p>
        </p:txBody>
      </p:sp>
      <p:sp>
        <p:nvSpPr>
          <p:cNvPr id="26" name="C_0#auto_editor_catalog_0?lid=298a507bd&amp;cid=298a507bd&amp;vtp=1">
            <a:hlinkClick r:id="rId25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8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8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8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8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8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8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8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8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8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38c931f44.fixed?color=0,173,163&amp;vtp=1&amp;bbb=1"/>
          <p:cNvSpPr/>
          <p:nvPr/>
        </p:nvSpPr>
        <p:spPr>
          <a:xfrm>
            <a:off x="0" y="1956816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配套试卷</a:t>
            </a:r>
            <a:endParaRPr lang="en-US" altLang="zh-CN" sz="5000" dirty="0"/>
          </a:p>
        </p:txBody>
      </p:sp>
      <p:sp>
        <p:nvSpPr>
          <p:cNvPr id="3" name="C_1_BD#38c931f44.fixed?color=0,173,163&amp;vtp=1&amp;bbb=1"/>
          <p:cNvSpPr/>
          <p:nvPr/>
        </p:nvSpPr>
        <p:spPr>
          <a:xfrm>
            <a:off x="603504" y="3383280"/>
            <a:ext cx="10872216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第三单元检测卷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4#e46f77966?pid=d4d10fd4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冲她淡淡一笑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伸直五指举起手来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一言不发走出门去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迎上一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路的叫喊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谩骂和诅咒直到市镇出口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叙述者梅尔基亚德斯作为故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事中的人物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他以当初正在体验事件的眼光来叙述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在他眼中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布恩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迪亚家族每个人都具有宿命般的孤独气质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这个家族的故事还未开始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便走向结束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全知叙述者也能展示人物的内心活动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但在第一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人称体验视角叙述中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由于我们通过人物的经验眼光来观察一切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以可以更自然地直接接触到人物细致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复杂的内心活动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但我们只能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随着梅尔基亚德斯进行观察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小说不论从人物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情节还是结构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4#e46f77966?pid=d4d10fd4a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上来看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都具有一定的封闭性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这实则是作者对拉丁美洲封闭与落后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的影射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百年孤独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第一人称体验视角隐含的是作者站在自己的立场上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观察故事中的每一个人物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以预言的方式揭示了布恩迪亚家族历史的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虚幻性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象征着作者深刻揭露历史与现实永远处于互相交错的状态中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使小说的历史沉重感大大增强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摘编自庞蓉《解读〈百年孤独〉的叙述视角》）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f6c2089d5?pid=e46f77966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下列对文章相关内容的理解和分析，不正确的一项是（3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_1#f6c2089d5.bracket?pid=e46f77966&amp;color=0,0,0&amp;vpa=1&amp;vtp=1"/>
          <p:cNvSpPr/>
          <p:nvPr/>
        </p:nvSpPr>
        <p:spPr>
          <a:xfrm>
            <a:off x="105797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2_2#f6c2089d5.choices?pid=e46f77966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全知视角的叙述者无所不知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他清楚故事中的外部世界与人物的内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小说主要人物视角只能在时间和历史行进速度统一的前提下进行叙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，全知视角则不然。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摄像式外视角的优点是客观记录、创造生动画面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缺点是导致读者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与人物的情感距离增加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以梅尔基亚德斯的视角观察布恩迪亚家族的历史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这种受限的视角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能影射拉丁美洲的封闭与落后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f6c2089d5?pid=e46f77966&amp;color=0,0,0&amp;vtp=1&amp;bt=1&amp;bbb=1"/>
          <p:cNvSpPr/>
          <p:nvPr/>
        </p:nvSpPr>
        <p:spPr>
          <a:xfrm>
            <a:off x="612648" y="468000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C项，无中生有，文章未表明读者与人物的情感距离增加是缺点。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223ec0a94?pid=e46f77966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根据文章内容，下列说法不正确的一项是（3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6_1#223ec0a94.bracket?pid=e46f77966&amp;color=0,0,0&amp;vpa=2&amp;vtp=1"/>
          <p:cNvSpPr/>
          <p:nvPr/>
        </p:nvSpPr>
        <p:spPr>
          <a:xfrm>
            <a:off x="8814467" y="466344"/>
            <a:ext cx="49530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5_BD.5_2#223ec0a94.choices?pid=e46f77966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如果《百年孤独》没有采用如此丰富的叙述视角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读者的审美体验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可能会大大减弱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全知叙述者对故事无所不知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因此全知视角叙述会因视角不受任何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限制而失去神秘感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《百年孤独》通过孩子的眼睛来描述上千人被机枪扫射的情景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见摄像式外视角可以依托故事中的人物展开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全知叙述者与第一人称体验视角叙述者均能展示人物内心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但后者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更自然直接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223ec0a94?pid=e46f77966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B项，“失去神秘感”错误，由原文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全知叙述者以其无所不知的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能力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使小说全篇蒙上了神秘色彩”可知，是“蒙上了神秘色彩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“失去神秘感”。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9aa08ea85?pid=e46f77966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下列最符合第一人称体验视角的一项是（3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9_1#9aa08ea85.bracket?pid=e46f77966&amp;color=0,0,0&amp;vpa=3&amp;vtp=1"/>
          <p:cNvSpPr/>
          <p:nvPr/>
        </p:nvSpPr>
        <p:spPr>
          <a:xfrm>
            <a:off x="8446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5_BD.8_2#9aa08ea85.choices?pid=e46f77966&amp;color=0,0,0&amp;vtp=1&amp;bbb=1&amp;hb=1"/>
          <p:cNvSpPr/>
          <p:nvPr/>
        </p:nvSpPr>
        <p:spPr>
          <a:xfrm>
            <a:off x="612648" y="10845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《大卫·科波菲尔》中的“我”讲述自己与米考伯一家相互鼓励与支持。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《祝福》中的“我”讲述自己“所见所闻”的祥林嫂年轻时的悲惨经历。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《老人与海》中，老人杀了鲨鱼后夸赞自己说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而且我干得很干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净利落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《孔乙己》中的“我”见证了孔乙己在酒馆内外的辛酸悲苦。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9aa08ea85?pid=e46f7796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由原文“小说的最后，可以发现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他就是小说的叙述者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第一人称体验视角叙述中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由于我们通过人物的经验眼光来观察一切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所以可以更自然地直接接触到人物细致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、复杂的内心活动”等可知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一人称体验视角中的第一人称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，既是叙述者，也是参与者、体验者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，不符合，“我”讲述的祥林嫂年轻时的悲惨经历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更多的是一种回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忆和旁观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。C项，不符合，老人夸赞自己只是人物的自我表达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不属于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第一人称体验视角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。D项，不符合，“我”见证孔乙己的辛酸悲苦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种旁观视角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9_1#71ddebe49?sp=1&amp;pid=e46f77966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全知视角与摄像式外视角的不同点有哪些？（4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79_2#71ddebe49?sp=1&amp;pid=e46f77966&amp;color=0,0,0&amp;vtp=1&amp;bbb=1&amp;hb=1&amp;hltap=1"/>
          <p:cNvSpPr/>
          <p:nvPr/>
        </p:nvSpPr>
        <p:spPr>
          <a:xfrm>
            <a:off x="612648" y="108523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0_1#71ddebe49?sp=1&amp;pid=e46f77966&amp;color=0,0,0&amp;vtp=1&amp;bbb=1&amp;hb=1&amp;hla=1"/>
          <p:cNvSpPr/>
          <p:nvPr/>
        </p:nvSpPr>
        <p:spPr>
          <a:xfrm>
            <a:off x="612648" y="105983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知晓程度：全知视角对故事本身无所不知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能洞察故事中人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物的内心世界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，掌握所有细节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摄像式外视角更多的是客观记录事件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的外部画面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，难以深入人物内心，让读者与人物之间的情感距离增加。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叙述方式：全知视角可以自由穿梭于时空之间，讲述故事发展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像式外视角像摄像机镜头一样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，通过特定的视角记录事件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在空间观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察角度上富于变化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2_1#71ddebe49?pid=e46f7796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根据“叙述者掌控着每一个细节，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洞察着每一个人物的内心世界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 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就像摄影师一样，履行客观记录的职责，使用一定的技巧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创造出摄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像机镜头下的画面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”可知，二者知晓程度不同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全知视角中的叙述者全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知全能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，能够了解所有角色的想法、情感以及未表达的动机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角不受时间和空间的限制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可以自由地进入任何一个角色的内心世界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甚至预见未来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。摄像式外视角更像是一个旁观者的视角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它主要关注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事件的外部表现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，类似摄像机镜头。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它通常不会深入角色的内心世界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而是通过角色的行为和对话等来间接反映其心理状态。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62e0edafa?pid=38c931f44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：150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分钟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：150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endParaRPr lang="en-US" altLang="zh-CN" sz="2800" dirty="0"/>
          </a:p>
        </p:txBody>
      </p:sp>
      <p:sp>
        <p:nvSpPr>
          <p:cNvPr id="3" name="C_2_BD#f8af449d2?pid=38c931f44&amp;color=0,0,0&amp;vtp=1&amp;bbb=1"/>
          <p:cNvSpPr/>
          <p:nvPr/>
        </p:nvSpPr>
        <p:spPr>
          <a:xfrm>
            <a:off x="612648" y="1123257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一、现代文阅读（35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4" name="C_3_BD#d4d10fd4a?pid=f8af449d2&amp;color=0,0,0&amp;vtp=1&amp;bbb=1"/>
          <p:cNvSpPr/>
          <p:nvPr/>
        </p:nvSpPr>
        <p:spPr>
          <a:xfrm>
            <a:off x="612648" y="1825138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（一）现代文阅读Ⅰ（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，19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5" name="QM_4_BD.1_1#e46f77966?pid=d4d10fd4a&amp;color=0,0,0&amp;vtp=1&amp;bbb=1&amp;hb=1"/>
          <p:cNvSpPr/>
          <p:nvPr/>
        </p:nvSpPr>
        <p:spPr>
          <a:xfrm>
            <a:off x="612648" y="247741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四川眉山月考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阅读下面的文字，完成1—5题。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百年孤独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采用内外视角相结合的模式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同时使用全知视角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摄像式外视角与第一人称体验视角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发挥了不同视角在小说中的功能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并大大提升了读者的审美体验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2_1#71ddebe49?pid=e46f77966&amp;color=0,0,0&amp;vtp=1&amp;bt=1&amp;bbb=1&amp;hb=1"/>
          <p:cNvSpPr/>
          <p:nvPr/>
        </p:nvSpPr>
        <p:spPr>
          <a:xfrm>
            <a:off x="612648" y="468000"/>
            <a:ext cx="10963656" cy="520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这种视角使得读者与故事中的角色保持一定的情感距离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增强了故事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的客观性和真实性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。根据“全知叙述者不是故事中的人物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可以跨越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时间与空间，穿梭于过去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、现在与未来”“这一视角模式下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增强了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其视觉效果的同时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，也强烈震撼着读者的审美感受和心灵感受”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等可知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二者叙述方式不同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全知视角中的叙述者可以在不同的时间和地点自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由跳跃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不仅限于当前发生的事件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，还可以回顾过去或展望未来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种灵活性使得叙述者能够提供丰富的背景信息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帮助读者更好地理解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故事的发展。摄像式外视角中的叙述者像是一个固定的或移动的摄像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2_1#71ddebe49?pid=e46f77966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按照事件发生的顺序记录场景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这种视角强调的是视觉上的连续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性和空间上的布局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往往通过具体的场景和动作来推动故事的发展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而不是通过人物的内心独白或直接的心理描述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_1#e36fea03f?sp=1&amp;pid=e46f7796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下面这段文字采用了全知视角和摄像式外视角，请任选一种视角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据文章内容对这段文字进行分析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美人儿蕾梅黛丝升天的场景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她话音刚落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费尔南达就感到一阵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明亮的微风吹过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床单从手里挣脱并在风中完全展开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阿玛兰妲感到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从裙裾花边传来一阵神秘的震颤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不得不抓紧床单免得跌倒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时美人儿蕾梅黛丝开始离开地面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乌尔苏拉那时几近失明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却只有她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能镇定自若地看出那阵不可阻挡的微风因何而来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便任凭床单随光芒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看着美人儿蕾梅黛丝挥手告别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身边鼓荡放光的床单和她一起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9_1#e36fea03f?sp=1&amp;pid=e46f77966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冉冉上升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和她一起离开金龟子和大丽花的空间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和她一起穿过下午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四点结束时的空间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和她一起永远消失在连飞得最高的回忆之鸟也无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法企及的高邈空间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0_1#e36fea03f?sp=1&amp;pid=e46f77966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示例1）这段文字采用了全知视角。①叙述者无所不知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段文字中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，叙述者能够知晓并传达所有人物的感受和行动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叙述者所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知多于单个人物所知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。②洞察内心世界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叙述者不仅描述了外部事件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如床单被风吹走），还深入人物的内心世界，如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阿玛兰妲感到从裙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裾花边传来一阵神秘的震颤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揭示了角色的内心感受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_1#e36fea03f?sp=1&amp;pid=e46f7796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③跨越时间与空间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。叙述者不仅详细描述了当前发生的事件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还描写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了美人儿蕾梅黛丝上升的全过程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，如“穿过下午四点结束时的空间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远消失在连飞得最高的回忆之鸟也无法企及的高邈空间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实现了对时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间和空间界限的超越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示例2）这段文字采用了摄像式外视角。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乌尔苏拉的视角像一架摄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，她是美人儿蕾梅黛丝升天过程的观察者、记录者。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这段叙述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详细描绘了美人儿蕾梅黛丝升天的外部动作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、场景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没有对蕾梅黛丝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心理和情感的洞察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、描写，更倾向于单纯地记录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以一种相对客观的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0_1#e36fea03f?sp=1&amp;pid=e46f77966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S.81_1#e36fea03f?pid=e46f77966&amp;color=0,0,0&amp;vtp=1&amp;bbb=1&amp;hb=1"/>
          <p:cNvSpPr/>
          <p:nvPr/>
        </p:nvSpPr>
        <p:spPr>
          <a:xfrm>
            <a:off x="612648" y="307347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解答本题，应先选定一种视角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再找出题中所给文字体现该视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角的内容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，最后结合内容进行分析。</a:t>
            </a:r>
            <a:endParaRPr lang="en-US" altLang="zh-CN" sz="2800" dirty="0"/>
          </a:p>
        </p:txBody>
      </p:sp>
      <p:sp>
        <p:nvSpPr>
          <p:cNvPr id="4" name="QB_5_AN.79_1#e36fea03f?sp=1&amp;pid=e46f77966&amp;color=0,0,0&amp;vtp=1&amp;bt=1&amp;bbb=1&amp;hb=1&amp;hla=1"/>
          <p:cNvSpPr/>
          <p:nvPr/>
        </p:nvSpPr>
        <p:spPr>
          <a:xfrm>
            <a:off x="612648" y="4426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方式呈现事件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。③“冉冉上升”“离开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空间”“穿过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空间”等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明叙述者聚焦于空间位置的变化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，创造出流动的画面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美人儿蕾梅黛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丝的升天过程能引发人想象她升天的原因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、结果、心理等。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2519fa99?pid=f8af449d2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（二）现代文阅读Ⅱ（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，16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M_4_BD.15_1#e8516e2e7?pid=d2519fa99&amp;color=0,0,0&amp;vtp=1&amp;bbb=1"/>
          <p:cNvSpPr/>
          <p:nvPr/>
        </p:nvSpPr>
        <p:spPr>
          <a:xfrm>
            <a:off x="612648" y="1115647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江苏南通检测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阅读下面的文字，完成6—9题。</a:t>
            </a:r>
            <a:endParaRPr lang="en-US" altLang="zh-CN" sz="2800" dirty="0"/>
          </a:p>
        </p:txBody>
      </p:sp>
      <p:sp>
        <p:nvSpPr>
          <p:cNvPr id="4" name="QM_4_BD.15_2#e8516e2e7?sp=1&amp;pid=d2519fa99&amp;color=0,0,0&amp;vtp=1&amp;bbb=1&amp;hb=1"/>
          <p:cNvSpPr/>
          <p:nvPr/>
        </p:nvSpPr>
        <p:spPr>
          <a:xfrm>
            <a:off x="612648" y="172390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禁捕季节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海明威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佩多齐把替旅馆花园铲土挣到的四里拉用来喝个烂醉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一位年轻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先生从小径走过来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朝他神秘兮兮地说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今天真是钓鳟鱼的好日子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那天风大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太阳从云层后面露出来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一会儿就在小雨中隐没了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3#e8516e2e7?pid=d2519fa99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这位年轻先生问他钓鳟鱼的事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要不要让他太太带着钓竿跟来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让她跟我们去吧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因为午后要干的差事十分诡秘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而他信心十足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佩多齐他们三个一齐沿着科尔蒂纳的这条街走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那位太太落在后面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绷着脸跟随着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佩多齐柔声叫道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上前来跟我们一起走吧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年轻先生回头看看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大声说了句什么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太才不再落在后面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走上前来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4#e8516e2e7?pid=d2519fa99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他们沿着城里的大街走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佩多齐一路上碰到谁都煞有介事地打招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没人跟他们说话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也没人跟他们打招呼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只有城里的那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个叫花子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在他们路过时向他们脱帽行礼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佩多齐在一家橱窗里摆满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了酒瓶的铺子前止了步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从旧军服里掏出一只空酒瓶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来点儿喝的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给太太买点儿马沙拉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你喜欢马沙拉吗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来点儿马沙拉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年轻先生装作没听到佩多齐说的话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佩多齐一把揪住年轻先生的衣袖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他笑了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虽然不愿强调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但是有必要让这位年轻先生采取行动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5#e8516e2e7?pid=d2519fa99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年轻先生拿出钱包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给了他一张十里拉的钞票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佩多齐登上台阶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走到这家国内外名酒专卖店的门口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店门上着锁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这家店要到两点钟才开门呢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有个过路人带着嘲笑的意味说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佩多齐走下台阶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他感到伤心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我们可以到康科迪亚去买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他们三个并肩走到康科迪亚去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佩多齐站在店门口把那张折成几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叠的十里拉钞票交给年轻先生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你要什么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e46f77966?pid=d4d10fd4a&amp;color=0,0,0&amp;vtp=1&amp;bt=1&amp;bbb=1&amp;hb=1"/>
          <p:cNvSpPr/>
          <p:nvPr/>
        </p:nvSpPr>
        <p:spPr>
          <a:xfrm>
            <a:off x="612648" y="468000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全知视角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全知视角最显著的特点是叙述者既说又看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无所不知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百年孤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就是以这种视角模式讲述布恩迪亚家族的历史的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从第一代阿尔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卡蒂奥建立马孔多镇到第六代奥雷里亚诺破译出羊皮卷的内容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者掌控着每一个细节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洞察着每一个人物的内心世界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架子上被遗忘多日的一个空瓶忽然重得挪不动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工作台上的一锅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水未经加热便沸腾了半个小时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直到完全蒸发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阿尔卡蒂奥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布恩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迪亚和儿子看着这一切又恐惧又欢喜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他们无法解释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只是将其视作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新材料要诞生的预兆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6#e8516e2e7?pid=d2519fa99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什么都行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马沙拉也好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我说不准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马沙拉吧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这对年轻夫妇进了康科迪亚的店门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佩多齐在门口停住了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马沙拉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年轻先生对糕点柜后面的姑娘说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年轻先生走到门外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一杯想给佩多齐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可是看不见他人影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不知他上哪儿去了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他拿着那杯酒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回到店里说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你去找个瓶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帮我装着带走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年轻姑娘去找瓶子了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她觉得好笑极了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拿了只酒瓶把马沙拉倒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了进去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年轻先生又付了五里拉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7#e8516e2e7?pid=d2519fa99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他们走出门去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那姑娘觉得好笑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佩多齐正在背风的那一边走来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手里拿着钓竿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kern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走吧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我来拿钓竿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让人家看见钓竿有什么关系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没人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会找我们麻烦的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没人会在科尔蒂纳找我麻烦的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我认识市政府里的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我当过兵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这城里的人个个都喜欢我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要是禁止钓鱼怎么办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什么事儿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没事儿的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没麻烦的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大鳟鱼啊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不骗你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好多好多呢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u="wavy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8#e8516e2e7?pid=d2519fa99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他们正下山朝河边走去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城市落在他们后面了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太阳隐没了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在下小雨了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他们下了山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穿过田野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然后拐弯沿着河岸走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城里人个个都看见我们拿着钓竿走过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我们现在大概被禁捕警察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盯上了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但愿我们没卷进这麻烦事儿里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那位年轻先生说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你当然没胆量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干脆就此回去吧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那位太太说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那你干吗不回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回去啊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我要跟你在一起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要是你坐牢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那还是两个人一起坐的好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9#e8516e2e7?pid=d2519fa99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他们一个急转弯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朝下走到河岸边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佩多齐站住了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上衣迎风飘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他对着河比画着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河水浑浊泛黄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右边有个垃圾堆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他说至少还要走半个小时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回去吧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今天天气坏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下雨天钓不到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鳟鱼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那好吧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她说着就爬上草坡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佩多齐在下边河畔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等她几乎翻过山脊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看不见人影了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才注意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到她不在了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他感到震惊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他解下扣住那几截钓竿的橡皮圈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动手把钓竿连接起来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可你说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过还要走半小时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哦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是啊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再往前走半小时固然好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可这儿也好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0#e8516e2e7?pid=d2519fa99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年轻先生便在河岸上坐下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连接好一支钓竿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安上卷轴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把钓丝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穿过系线环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他感到不自在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生怕渔场看守或民防团的人随时会从城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里跑到河滩来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佩多齐弯下腰问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你有铅子吗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你一定要有一些铅子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佩多齐激动了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你一定要有铅子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在钓钩的上方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不然你的鱼饵就会浮到水面上来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1#e8516e2e7?pid=d2519fa99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那我们钓不成鱼了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他把钓丝从线环中倒卷出来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我们弄点铅子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明天再钓吧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佩多齐的好机会眼看要成为泡影了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早上几点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告诉我吧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七点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太阳出来了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天气暖和宜人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年轻先生感到松了口气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他不再干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违法事了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2#e8516e2e7?pid=d2519fa99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早上七点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他叫这位年轻先生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亲爱的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有好几回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他们动身上山朝城里走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年轻先生径自走在前头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他走到半山腰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佩多齐向他大声叫唤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听我说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你能帮个忙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给我五里拉吗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今天要用吗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年轻先生皱皱眉问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不是今天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我明天用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我要备齐明天用的东西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钓鱼用的鱼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也许我还可以买些马沙拉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给五里拉吧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3#e8516e2e7?pid=d2519fa99&amp;color=0,0,0&amp;mp=1&amp;vtp=1&amp;bt=1&amp;bbb=1&amp;hb=1"/>
          <p:cNvSpPr/>
          <p:nvPr/>
        </p:nvSpPr>
        <p:spPr>
          <a:xfrm>
            <a:off x="612648" y="468000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年轻先生仔细翻看钱包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掏出一张两里拉和两张一里拉的钞票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谢谢你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谢谢你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这才是生活啊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他不想干旅馆花园的活儿了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他再也不愿拿着粪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耙耙冰冻的粪了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那就七点钟再见吧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他拍拍年轻先生的背说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七点整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我也许不去了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年轻先生说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十之八九不去了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我会在旅馆账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房给老板留话的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algn="r"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pc="-1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马沙拉，意大利西西里岛产的葡萄酒，因原产地马沙拉城得名。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6cb10efba?pid=e8516e2e7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下列对小说思想内容的分析与概括，不正确的一项是（3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17_1#6cb10efba.bracket?pid=e8516e2e7&amp;color=0,0,0&amp;vpa=4&amp;vtp=1"/>
          <p:cNvSpPr/>
          <p:nvPr/>
        </p:nvSpPr>
        <p:spPr>
          <a:xfrm>
            <a:off x="10592467" y="466344"/>
            <a:ext cx="49530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5_BD.16_2#6cb10efba.choices?pid=e8516e2e7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“差事”说明佩多齐是受年轻先生的请托而陪同去钓鱼的，“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神秘兮兮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十分诡秘”则暗示两人将要做的事情是违反禁捕规定的。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“那位太太落在后面，绷着脸跟随着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表明那位太太开始就知道佩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多齐带他们去钓鱼是个骗局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，只是碍于丈夫脸面勉强跟去的。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“她觉得好笑极了”“那姑娘觉得好笑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写姑娘对年轻先生被骗还热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心帮助佩多齐感到可笑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，暗示当地人对佩多齐的品性很熟悉。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年轻先生说“十之八九不去了，我会在旅馆账房给老板留话的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明他已识破佩多齐的骗局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，委婉拒绝他明天再去钓鱼的邀请。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6cb10efba?pid=e8516e2e7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B项，理解错误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从后文太太与丈夫的对话以及她跟着一起走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的行为来看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，她更多的是对此次出行不太乐意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并非一开始就识破去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钓鱼是骗局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e46f77966?pid=d4d10fd4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这段内容是对何塞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阿尔卡蒂奥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布恩迪亚和奥雷里亚诺在实验室分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离金属的描写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空瓶忽然重得挪不动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沸腾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完全蒸发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没有通过任何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人的行为动作表现出来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而是叙述者自知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作为观察者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他处于一个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制高点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俯瞰着这个家族所发生的一切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不论是何时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以何种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他都多于并先于人物知道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在这张唯一的全家福上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奥雷里亚诺身穿黑色天鹅绒正装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夹在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阿玛兰妲和丽贝卡中间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那倦怠的模样和深邃的眼神与多年以后面对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行刑队时一般无二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但那时他尚未感觉到命运的预示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b159feee9?pid=e8516e2e7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下列对小说艺术特点的理解与鉴赏，不正确的一项是（3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20_1#b159feee9.bracket?pid=e8516e2e7&amp;color=0,0,0&amp;vpa=5&amp;vtp=1"/>
          <p:cNvSpPr/>
          <p:nvPr/>
        </p:nvSpPr>
        <p:spPr>
          <a:xfrm>
            <a:off x="10592467" y="466344"/>
            <a:ext cx="49530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5_BD.19_2#b159feee9.choices?pid=e8516e2e7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小说中三处关于天气的描写，既点明故事发生的环境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又推动了故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事情节的发展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，同时还暗示了人物的心理变化。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小说多采用对话形式展现人物之间的互动和冲突，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塑造人物性格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使叙述更加集中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，这与《老人与海》创作风格一致。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小说题为《禁捕季节》，但略写禁捕的事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重在通过禁捕这一社会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环境刻画人物形象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，体现了作者高超的创作技巧。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小说运用了全知视角的叙事手法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这一手法有利于对故事进行全方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位叙述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，能让读者从不同角度了解人物和事件。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b159feee9?pid=e8516e2e7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B项，“这与《老人与海》创作风格一致”错误。《老人与海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要通过大量的内心独白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、简洁有力的动作描写来塑造人物，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而非对话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所以两者的创作风格不一致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9_1#e1571aab1?sp=1&amp;pid=e8516e2e7&amp;color=0,0,0&amp;vtp=1&amp;bt=1&amp;bbb=1"/>
          <p:cNvSpPr/>
          <p:nvPr/>
        </p:nvSpPr>
        <p:spPr>
          <a:xfrm>
            <a:off x="612648" y="468000"/>
            <a:ext cx="10963656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请简要分析作者安排“钓鱼缺铅子”这个故事情节的作用。（5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79_2#e1571aab1?sp=1&amp;pid=e8516e2e7&amp;color=0,0,0&amp;vtp=1&amp;bbb=1&amp;hb=1&amp;hltap=1"/>
          <p:cNvSpPr/>
          <p:nvPr/>
        </p:nvSpPr>
        <p:spPr>
          <a:xfrm>
            <a:off x="612648" y="996267"/>
            <a:ext cx="10963656" cy="4686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0_1#e1571aab1?sp=1&amp;pid=e8516e2e7&amp;color=0,0,0&amp;vtp=1&amp;bbb=1&amp;hb=1&amp;hla=1"/>
          <p:cNvSpPr/>
          <p:nvPr/>
        </p:nvSpPr>
        <p:spPr>
          <a:xfrm>
            <a:off x="612648" y="970867"/>
            <a:ext cx="10963656" cy="4686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故事情节：“钓鱼缺铅子”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这一情节使钓鱼计划无法顺利进行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引出后文佩多齐向年轻先生索要五里拉准备钓鱼用品等一系列情节，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推动情节的发展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。②人物形象：佩多齐说“钓鱼缺铅子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只是想利用年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轻先生达到自己获取利益的目的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，展现了佩多齐贪婪、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无赖的性格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而年轻先生因缺铅子就决定放弃钓鱼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，展现出他的谨慎、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胆小怕事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主题思想：在禁捕季节，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连基本的钓鱼用具都没准备好就贸然出行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反映出人们在做违反规定的事情时的矛盾心理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展现了人性的复杂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深化了人性与规则的主题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。（答出一点得2分，答出两点得4分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三点得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3_1#e1571aab1?pid=e8516e2e7&amp;color=0,0,0&amp;vtp=1&amp;bt=1&amp;bbb=1&amp;hb=1"/>
          <p:cNvSpPr/>
          <p:nvPr/>
        </p:nvSpPr>
        <p:spPr>
          <a:xfrm>
            <a:off x="612648" y="468000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本题要求分析情节的作用，可从故事情节、人物形象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想等角度入手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9_1#647af9a4a?sp=1&amp;pid=e8516e2e7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海明威的“冰山理论”认为，作者应描写“冰山”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露出水面的八分之一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隐藏在水下的八分之七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，可以通过文本的提示让读者去想象、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请写出文中画波浪线部分的隐含信息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79_2#647af9a4a?sp=1&amp;pid=e8516e2e7&amp;color=0,0,0&amp;vtp=1&amp;bbb=1&amp;hb=1&amp;hltap=1"/>
          <p:cNvSpPr/>
          <p:nvPr/>
        </p:nvSpPr>
        <p:spPr>
          <a:xfrm>
            <a:off x="612648" y="24416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0_1#647af9a4a?sp=1&amp;pid=e8516e2e7&amp;color=0,0,0&amp;vtp=1&amp;bbb=1&amp;hb=1&amp;hla=1"/>
          <p:cNvSpPr/>
          <p:nvPr/>
        </p:nvSpPr>
        <p:spPr>
          <a:xfrm>
            <a:off x="612648" y="24162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佩多齐描绘有好多大鳟鱼，表现得信心十足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他的这些话更多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是为了给自己壮胆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，也是在安慰年轻夫妇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希望吸引年轻夫妇继续跟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自己前往河边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，这样他就能从这次钓鱼活动中获取更多的好处。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地有禁捕规定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，但禁捕的监管可能存在诸多漏洞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他们此次出行钓鱼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是违反规定的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，佩多齐深知这种行为可能带来的后果，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但仍心存侥幸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0_2#647af9a4a?sp=1&amp;pid=e8516e2e7&amp;color=0,0,0&amp;vtp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79_1#647af9a4a?sp=1&amp;pid=e8516e2e7&amp;color=0,0,0&amp;vtp=1&amp;bbb=1&amp;hb=1&amp;hla=1"/>
          <p:cNvSpPr/>
          <p:nvPr/>
        </p:nvSpPr>
        <p:spPr>
          <a:xfrm>
            <a:off x="612648" y="4426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佩多齐强调自己认识市政府里的人、当过兵、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城里的人都喜欢他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暗示他可能平日里就是个善于吹嘘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、爱占小便宜的人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他试图凭借这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些话来掩盖自己带人违规钓鱼的心虚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。（答出一点得2分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答出两点得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分，答出三点得5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5_1#647af9a4a?pid=e8516e2e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佩多齐表面上描绘有好多大鳟鱼，说“没人会找我们麻烦的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话语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。实际上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他内心对于能否顺利钓鱼以及是否真的不会被找麻烦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并没有十足的把握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。他之所以这样说，是为了给自己壮胆，同时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是在安慰年轻夫妇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，让他们不要因为可能存在的风险而打退堂鼓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样他才有机会从这次钓鱼活动中获取更多的好处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。佩多齐所说的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禁止钓鱼怎么办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？”以及他表现出的那种不在乎被发现的态度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暗示了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虽然有禁捕规定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，但禁捕的监管可能存在诸多漏洞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佩多齐深知违规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行为的后果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，但他仍然心存侥幸。在这样的情境下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佩多齐强调自己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5_1#647af9a4a?pid=e8516e2e7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认识市政府里的人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、当过兵、城里的人都喜欢他等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更多的是一种吹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他试图通过这些话让年轻夫妇觉得他有能力处理可能出现的麻烦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从而更加放心地跟着他去钓鱼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。而实际上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这也暗示了他平日里可能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就是个善于通过吹嘘来为自己谋取利益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、爱占小便宜的人。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7661ef30?pid=38c931f44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二、古代诗文阅读（35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C_3_BD#179f073b1?pid=57661ef30&amp;color=0,0,0&amp;vtp=1&amp;bbb=1"/>
          <p:cNvSpPr/>
          <p:nvPr/>
        </p:nvSpPr>
        <p:spPr>
          <a:xfrm>
            <a:off x="612648" y="1174321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（一）文言文阅读（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，20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4" name="QM_4_BD.26_1#626be5617?pid=179f073b1&amp;color=0,0,0&amp;vtp=1&amp;bbb=1"/>
          <p:cNvSpPr/>
          <p:nvPr/>
        </p:nvSpPr>
        <p:spPr>
          <a:xfrm>
            <a:off x="612648" y="1826593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阅读下面的文字，完成10—14题。</a:t>
            </a:r>
            <a:endParaRPr lang="en-US" altLang="zh-CN" sz="2800" dirty="0"/>
          </a:p>
        </p:txBody>
      </p:sp>
      <p:sp>
        <p:nvSpPr>
          <p:cNvPr id="5" name="QM_4_BD.26_2#626be5617?sp=1&amp;pid=179f073b1&amp;color=0,0,0&amp;vtp=1&amp;bbb=1&amp;hb=1"/>
          <p:cNvSpPr/>
          <p:nvPr/>
        </p:nvSpPr>
        <p:spPr>
          <a:xfrm>
            <a:off x="612648" y="2449015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韩事秦三十余年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出则为扞蔽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入则为席荐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秦特出锐师取地而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韩随之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怨悬于天下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功归于强秦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且夫韩入贡职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与郡县无异也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今日臣窃闻贵臣之计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举兵将伐韩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夫赵氏聚士卒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养从徒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欲赘天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2#626be5617?sp=1&amp;pid=179f073b1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下之兵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明秦不弱则诸侯必灭宗庙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欲西面行其意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非一日之计也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今释赵之患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而攘内臣之韩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则天下明赵氏之计矣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小国也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而以应天下四击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主辱臣苦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上下相与同忧久矣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修守备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戒强敌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有畜积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筑城池以守固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今伐韩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未可一年而灭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拔一城而退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则权轻于天下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天下摧我兵矣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韩叛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则魏应之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赵据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齐以为原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则以韩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魏资赵假齐以固其从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而以与争强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赵之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福而秦之祸也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夫进而击赵不能取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退而攻韩弗能拔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则陷锐之卒勤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于野战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负任之旅罢于内攻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则合群苦弱以敌而共二万乘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非所以亡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4_BD.26_2#626be5617?sp=1&amp;pid=179f073b1&amp;color=0,0,0&amp;vtp=1&amp;bbb=1&amp;hb=1&amp;zzd= 1"/>
          <p:cNvSpPr/>
          <p:nvPr/>
        </p:nvSpPr>
        <p:spPr>
          <a:xfrm>
            <a:off x="53942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26_2#626be5617?sp=1&amp;pid=179f073b1&amp;color=0,0,0&amp;vtp=1&amp;bbb=1&amp;hb=1&amp;zzd= 1"/>
          <p:cNvSpPr/>
          <p:nvPr/>
        </p:nvSpPr>
        <p:spPr>
          <a:xfrm>
            <a:off x="57498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4_BD.26_2#626be5617?sp=1&amp;pid=179f073b1&amp;color=0,0,0&amp;vtp=1&amp;bbb=1&amp;hb=1&amp;zzd= 9"/>
          <p:cNvSpPr/>
          <p:nvPr/>
        </p:nvSpPr>
        <p:spPr>
          <a:xfrm>
            <a:off x="3616230" y="5675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e46f77966?pid=d4d10fd4a&amp;color=0,0,0&amp;vtp=1&amp;bt=1&amp;bbb=1&amp;hb=1"/>
          <p:cNvSpPr/>
          <p:nvPr/>
        </p:nvSpPr>
        <p:spPr>
          <a:xfrm>
            <a:off x="612648" y="468000"/>
            <a:ext cx="10963656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叙述者站在这个时间点上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看到了多年后奥雷里亚诺上校的境遇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在叙述者这里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时间加速前进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但是历史发展的速度不变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若以小说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中某一主要人物视角来看待这一问题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时间和历史的行进速度只能统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但恰恰因为全知叙述者不是故事中的人物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她叙述的是人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物的内心活动还是外部言行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她的观察位置一般处于故事之外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她可以跨越时间与空间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穿梭于过去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现在与未来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百年孤独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的全知叙述者以其无所不知的能力把布恩迪亚家族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的历史全盘托出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减免了人物视角下不必要的场面混杂感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使小说全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篇蒙上了神秘色彩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并彰显了它恢宏的史诗气质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从而把读者的关注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点聚焦在故事情节发展本身和历史现实上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2#626be5617?sp=1&amp;pid=179f073b1&amp;color=0,0,0&amp;vtp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韩之心也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均如贵臣之计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则秦必为天下兵质矣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陛下虽以金石相弊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则兼天下之日未也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摘编自《韩非子·存韩》）</a:t>
            </a:r>
            <a:endParaRPr lang="en-US" altLang="zh-CN" sz="2800" dirty="0"/>
          </a:p>
        </p:txBody>
      </p:sp>
      <p:sp>
        <p:nvSpPr>
          <p:cNvPr id="3" name="QM_4_BD.26_2#626be5617?sp=1&amp;pid=179f073b1&amp;color=0,0,0&amp;vtp=1&amp;bbb=1&amp;hb=1&amp;zzd= 1"/>
          <p:cNvSpPr/>
          <p:nvPr/>
        </p:nvSpPr>
        <p:spPr>
          <a:xfrm>
            <a:off x="7527830" y="112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3#626be5617?sp=1&amp;pid=179f073b1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</p:txBody>
      </p:sp>
      <p:sp>
        <p:nvSpPr>
          <p:cNvPr id="3" name="QM_4_BD.26_4#626be5617?pid=179f073b1&amp;color=0,0,0&amp;vtp=1&amp;bbb=1&amp;hb=1"/>
          <p:cNvSpPr/>
          <p:nvPr/>
        </p:nvSpPr>
        <p:spPr>
          <a:xfrm>
            <a:off x="612648" y="108523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诏以韩客之所上书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书言韩子之未可举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下臣斯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臣斯甚以为不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秦之有韩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若人之有腹心之病也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虚处则</a:t>
            </a: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然，若居湿地，著而不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去，以极走，则发矣。夫韩虽臣于秦未尝不为秦病今若有卒报之事韩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不可信也。秦与赵为难，荆苏使齐，未知何如。以臣观之，则齐、赵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之交未必以荆苏绝也。若不绝，是悉秦而应二万乘也。夫韩不服秦之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义而服于强也，今专于齐、赵，则韩必为腹心之病而发矣。韩与荆有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谋，诸侯应之，则秦必复见崤塞之患。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</p:txBody>
      </p:sp>
      <p:pic>
        <p:nvPicPr>
          <p:cNvPr id="4" name="QM_4_BD.26_4#626be5617?pid=179f073b1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25823" y="1908191"/>
            <a:ext cx="283464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M_4_BD.26_4#626be5617?pid=179f073b1&amp;color=0,0,0&amp;vtp=1&amp;bbb=1&amp;hb=1&amp;zzd= 7"/>
          <p:cNvSpPr/>
          <p:nvPr/>
        </p:nvSpPr>
        <p:spPr>
          <a:xfrm>
            <a:off x="5038630" y="56445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4_BD.26_4#626be5617?pid=179f073b1&amp;color=0,0,0&amp;vtp=1&amp;bbb=1&amp;hb=1&amp;zzd= 7"/>
          <p:cNvSpPr/>
          <p:nvPr/>
        </p:nvSpPr>
        <p:spPr>
          <a:xfrm>
            <a:off x="5394230" y="56445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5#626be5617?pid=179f073b1&amp;color=0,0,0&amp;vtp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非之来也，未必不以其能存韩也为重于韩也。辩说属辞，饰非诈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谋，以钓利于秦，而以韩利窥陛下。夫秦、韩之交亲，则非重矣，此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自便之计也。臣视非之言，文其淫说靡辩，才甚。臣恐陛下淫非之辩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而听其盗心，因不详察事情。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摘编自《议存韩》）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7_1#4f99ce9af?sp=1&amp;pid=626be5617&amp;color=0,0,0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材料二画波浪线的部分有三处需要断句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这三处是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夫韩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虽臣于秦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未尝不为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秦病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今若有卒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报之事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5_AN.28_1#4f99ce9af.blank?pid=626be5617&amp;color=0,0,0&amp;vpa=6&amp;vtp=1&amp;bbb=1&amp;hb=1"/>
          <p:cNvSpPr/>
          <p:nvPr/>
        </p:nvSpPr>
        <p:spPr>
          <a:xfrm>
            <a:off x="612648" y="4358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BDF（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每答对一处给1分，超过三处不给分）</a:t>
            </a:r>
            <a:endParaRPr lang="en-US" altLang="zh-CN" sz="2800" dirty="0"/>
          </a:p>
        </p:txBody>
      </p:sp>
      <p:sp>
        <p:nvSpPr>
          <p:cNvPr id="4" name="QB_5_AS.29_1#4f99ce9af?pid=626be5617&amp;color=0,0,0&amp;vtp=1&amp;bbb=1&amp;hb=1"/>
          <p:cNvSpPr/>
          <p:nvPr/>
        </p:nvSpPr>
        <p:spPr>
          <a:xfrm>
            <a:off x="612648" y="244101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“韩”指韩国，是句子主语，“臣于秦”指向秦国称臣，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句意完整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处需要断开。“秦病”作“不为”的宾语，D处需要断开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今若有卒报之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”语意完整，“卒报之事”作“有”的宾语，中间不可断开，F处需要断开。</a:t>
            </a:r>
            <a:endParaRPr lang="en-US" altLang="zh-CN" sz="2800" dirty="0"/>
          </a:p>
        </p:txBody>
      </p:sp>
      <p:sp>
        <p:nvSpPr>
          <p:cNvPr id="5" name="QB_5_BD.27_1#4f99ce9af?sp=1&amp;pid=626be5617&amp;color=0,0,0&amp;vtp=1&amp;bt=1&amp;bbb=1&amp;hb=1&amp;ib=1"/>
          <p:cNvSpPr/>
          <p:nvPr/>
        </p:nvSpPr>
        <p:spPr>
          <a:xfrm>
            <a:off x="132384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5_BD.27_1#4f99ce9af?sp=1&amp;pid=626be5617&amp;color=0,0,0&amp;vtp=1&amp;bt=1&amp;bbb=1&amp;hb=1&amp;ib=1"/>
          <p:cNvSpPr/>
          <p:nvPr/>
        </p:nvSpPr>
        <p:spPr>
          <a:xfrm>
            <a:off x="3003423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5_BD.27_1#4f99ce9af?sp=1&amp;pid=626be5617&amp;color=0,0,0&amp;vtp=1&amp;bt=1&amp;bbb=1&amp;hb=1&amp;ib=1"/>
          <p:cNvSpPr/>
          <p:nvPr/>
        </p:nvSpPr>
        <p:spPr>
          <a:xfrm>
            <a:off x="4662361" y="1812544"/>
            <a:ext cx="2366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5_BD.27_1#4f99ce9af?sp=1&amp;pid=626be5617&amp;color=0,0,0&amp;vtp=1&amp;bt=1&amp;bbb=1&amp;hb=1&amp;ib=1"/>
          <p:cNvSpPr/>
          <p:nvPr/>
        </p:nvSpPr>
        <p:spPr>
          <a:xfrm>
            <a:off x="56100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5_BD.27_1#4f99ce9af?sp=1&amp;pid=626be5617&amp;color=0,0,0&amp;vtp=1&amp;bt=1&amp;bbb=1&amp;hb=1&amp;ib=1"/>
          <p:cNvSpPr/>
          <p:nvPr/>
        </p:nvSpPr>
        <p:spPr>
          <a:xfrm>
            <a:off x="7289673" y="1812544"/>
            <a:ext cx="21755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27_1#4f99ce9af?sp=1&amp;pid=626be5617&amp;color=0,0,0&amp;vtp=1&amp;bt=1&amp;bbb=1&amp;hb=1&amp;ib=1"/>
          <p:cNvSpPr/>
          <p:nvPr/>
        </p:nvSpPr>
        <p:spPr>
          <a:xfrm>
            <a:off x="8573961" y="1812544"/>
            <a:ext cx="198501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27_1#4f99ce9af?sp=1&amp;pid=626be5617&amp;color=0,0,0&amp;vtp=1&amp;bt=1&amp;bbb=1&amp;hb=1&amp;ib=1"/>
          <p:cNvSpPr/>
          <p:nvPr/>
        </p:nvSpPr>
        <p:spPr>
          <a:xfrm>
            <a:off x="9127998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27_1#4f99ce9af?sp=1&amp;pid=626be5617&amp;color=0,0,0&amp;vtp=1&amp;bt=1&amp;bbb=1&amp;hb=1&amp;ib=1"/>
          <p:cNvSpPr/>
          <p:nvPr/>
        </p:nvSpPr>
        <p:spPr>
          <a:xfrm>
            <a:off x="10096373" y="1812544"/>
            <a:ext cx="257239" cy="647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4c3914242?pid=626be5617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下列对材料中加点的词语及相关内容的解说，不正确的一项是（3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31_1#4c3914242.bracket?pid=626be5617&amp;color=0,0,0&amp;vpa=7&amp;vtp=1"/>
          <p:cNvSpPr/>
          <p:nvPr/>
        </p:nvSpPr>
        <p:spPr>
          <a:xfrm>
            <a:off x="902366" y="1123320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5_BD.30_2#4c3914242.choices?pid=626be5617&amp;color=0,0,0&amp;vtp=1&amp;bbb=1&amp;h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宗庙，古代帝王、诸侯祭祀祖宗的庙宇，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也代称朝廷或国家政权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文中指后者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罢，指停止、结束，与《琵琶行并序》“曲罢曾教善才服”中的“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意思相同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4c3914242.choices?pid=626be5617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质，射箭的靶子，这里比喻攻击的目标，与“文质彬彬”中的“质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崤塞，指崤山关口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这里发生过在晋秦争霸中起决定性作用的战役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崤之战”。</a:t>
            </a:r>
            <a:endParaRPr lang="en-US" altLang="zh-CN" sz="2800" dirty="0"/>
          </a:p>
        </p:txBody>
      </p:sp>
      <p:sp>
        <p:nvSpPr>
          <p:cNvPr id="3" name="QC_5_AS.33_1#4c3914242?pid=626be5617&amp;color=0,0,0&amp;vtp=1&amp;bbb=1"/>
          <p:cNvSpPr/>
          <p:nvPr/>
        </p:nvSpPr>
        <p:spPr>
          <a:xfrm>
            <a:off x="612648" y="30893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“罢”，在文中指疲乏、疲劳，在“曲罢曾教善才服”中指结束。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4_1#8463b19b7?pid=626be5617&amp;color=0,0,0&amp;vtp=1&amp;bt=1&amp;bbb=1"/>
          <p:cNvSpPr/>
          <p:nvPr/>
        </p:nvSpPr>
        <p:spPr>
          <a:xfrm>
            <a:off x="612648" y="466344"/>
            <a:ext cx="10963656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7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下列对材料有关内容的概述，不正确的一项是（3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7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700" dirty="0"/>
          </a:p>
        </p:txBody>
      </p:sp>
      <p:sp>
        <p:nvSpPr>
          <p:cNvPr id="3" name="QC_5_AN.35_1#8463b19b7.bracket?pid=626be5617&amp;color=0,0,0&amp;vpa=8&amp;vtp=1"/>
          <p:cNvSpPr/>
          <p:nvPr/>
        </p:nvSpPr>
        <p:spPr>
          <a:xfrm>
            <a:off x="9368504" y="408813"/>
            <a:ext cx="496888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7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700" dirty="0"/>
          </a:p>
        </p:txBody>
      </p:sp>
      <p:sp>
        <p:nvSpPr>
          <p:cNvPr id="4" name="QC_5_BD.34_2#8463b19b7.choices?pid=626be5617&amp;color=0,0,0&amp;vtp=1&amp;bbb=1&amp;hb=1"/>
          <p:cNvSpPr/>
          <p:nvPr/>
        </p:nvSpPr>
        <p:spPr>
          <a:xfrm>
            <a:off x="612648" y="961083"/>
            <a:ext cx="10963656" cy="445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7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韩非认为，韩国侍奉秦国多年，能帮秦国阻挡他国的进攻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也能像草</a:t>
            </a:r>
            <a:endParaRPr lang="en-US" altLang="zh-CN" sz="27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席一般供秦国使用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，存韩对秦有利，而秦国的敌人应是赵国。</a:t>
            </a:r>
            <a:endParaRPr lang="en-US" altLang="zh-CN" sz="2700" dirty="0"/>
          </a:p>
          <a:p>
            <a:pPr latinLnBrk="1">
              <a:lnSpc>
                <a:spcPts val="3900"/>
              </a:lnSpc>
            </a:pP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韩非认为，韩国虽小，但因应付四面八方的攻击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练就了强大的生存、</a:t>
            </a:r>
            <a:endParaRPr lang="en-US" altLang="zh-CN" sz="27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防御能力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，进攻韩国不可能速战速决，如此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秦国的兵力会被天下轻视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00" dirty="0"/>
          </a:p>
          <a:p>
            <a:pPr latinLnBrk="1">
              <a:lnSpc>
                <a:spcPts val="3900"/>
              </a:lnSpc>
            </a:pP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李斯认为，秦国身边有韩国存在，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就像人患上心腹部位的疾病一样</a:t>
            </a: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7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让韩国屈服的不是秦国的道义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，而是实实在在的军事实力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秦国应除去</a:t>
            </a:r>
            <a:endParaRPr lang="en-US" altLang="zh-CN" sz="27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韩国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700" dirty="0"/>
          </a:p>
          <a:p>
            <a:pPr latinLnBrk="1">
              <a:lnSpc>
                <a:spcPts val="3900"/>
              </a:lnSpc>
            </a:pP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7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李斯猜测，韩非是想用其“存韩”的计策来求得秦国的重用</a:t>
            </a:r>
            <a:r>
              <a:rPr lang="en-US" altLang="zh-CN" sz="27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他能言善</a:t>
            </a:r>
            <a:endParaRPr lang="en-US" altLang="zh-CN" sz="27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7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辩</a:t>
            </a:r>
            <a:r>
              <a:rPr lang="en-US" altLang="zh-CN" sz="27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，且擅长以文辞掩饰欺诈的计谋，为了韩国的利益来窥视秦王。</a:t>
            </a:r>
            <a:endParaRPr lang="en-US" altLang="zh-CN" sz="27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6_1#8463b19b7?pid=626be5617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“韩非是想用其‘存韩’的计策来求得秦国的重用”错误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由原文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非之来也，未必不以其能存韩也为重于韩也”可知，应是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求得韩国的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9_1#7efda2d3e?pid=626be5617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把材料中画横线的句子翻译成现代汉语。（8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6_BD.80_1#f022d0e40?sp=1&amp;pid=7efda2d3e&amp;color=0,0,0&amp;vtp=1&amp;bbb=1&amp;hb=1&amp;hltap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今释赵之患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而攘内臣之韩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则天下明赵氏之计矣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S.82_1#f022d0e40?pid=7efda2d3e&amp;color=0,0,0&amp;vtp=1&amp;bbb=1"/>
          <p:cNvSpPr/>
          <p:nvPr/>
        </p:nvSpPr>
        <p:spPr>
          <a:xfrm>
            <a:off x="612648" y="370143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“释”，放下；“攘”，排除；“明”，明白。</a:t>
            </a:r>
            <a:endParaRPr lang="en-US" altLang="zh-CN" sz="2800" dirty="0"/>
          </a:p>
        </p:txBody>
      </p:sp>
      <p:sp>
        <p:nvSpPr>
          <p:cNvPr id="5" name="QB_6_AN.81_1#f022d0e40?sp=1&amp;pid=7efda2d3e&amp;color=0,0,0&amp;vtp=1&amp;bbb=1&amp;hb=1&amp;hla=1"/>
          <p:cNvSpPr/>
          <p:nvPr/>
        </p:nvSpPr>
        <p:spPr>
          <a:xfrm>
            <a:off x="612648" y="171261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现在放下赵国这祸害不管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却去排除如同国内臣子一般的韩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那么天下各国就明白赵国合纵抗秦的计谋是妥当的计谋了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释”“攘”“明”各1分，大意1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0_1#a32cd5ff0?sp=1&amp;pid=7efda2d3e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臣恐陛下淫非之辩而听其盗心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因不详察事情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</a:t>
            </a:r>
            <a:endParaRPr lang="en-US" altLang="zh-CN" sz="2800" dirty="0"/>
          </a:p>
        </p:txBody>
      </p:sp>
      <p:sp>
        <p:nvSpPr>
          <p:cNvPr id="3" name="QB_6_AN.41_1#a32cd5ff0.blank?pid=7efda2d3e&amp;color=0,0,0&amp;vpa=9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我恐怕陛下您被韩非的言辞迷惑而听从了他盗贼一般的心计，因此不能详细考察事物的真相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。（“淫”“听”“因”各1分，大意1分）</a:t>
            </a:r>
            <a:endParaRPr lang="en-US" altLang="zh-CN" sz="2800" dirty="0"/>
          </a:p>
        </p:txBody>
      </p:sp>
      <p:sp>
        <p:nvSpPr>
          <p:cNvPr id="4" name="QB_6_AS.42_1#a32cd5ff0?pid=7efda2d3e&amp;color=0,0,0&amp;vtp=1&amp;bbb=1"/>
          <p:cNvSpPr/>
          <p:nvPr/>
        </p:nvSpPr>
        <p:spPr>
          <a:xfrm>
            <a:off x="612648" y="24543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“淫”，被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迷惑；“听”，听从；“因”，因此。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3#e46f77966?pid=d4d10fd4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摄像式外视角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百年孤独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是一部家族史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叙述者站在这个家族的圈子外冷静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看待着百年内这个家族的变迁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就像摄影师一样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履行客观记录的职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使用一定的技巧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创造出摄像机镜头下的画面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阿尔卡蒂奥第二参加香蕉公司工人罢工集会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上千人被机枪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扫射的情景便使用了摄像式外视角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摄像师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是那个曾骑在何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阿尔卡蒂奥的脖子上并目睹一切的小孩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居高临下的小孩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向前方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远处看是发声的中尉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上校和上尉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向下看是被扫射的失控的人群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9_1#526181037?sp=1&amp;pid=626be5617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10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请结合材料内容，简要概括李斯是如何驳斥韩非“存韩”之论的。（3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1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0_1#526181037?sp=1&amp;pid=626be5617&amp;color=0,0,0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开门见山，“甚以为不然”直接表明对“存韩”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之论的否定态度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揭露韩国真实面目，指出韩国做小伏低可能是假象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不能被假象迷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。③评判韩非，认为韩非擅长蛊惑人心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这套说辞实际上是为了实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现他的政治目的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1#526181037?pid=626be561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由“诏以韩客之所上书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臣斯甚以为不然”可得出第①点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夫韩虽臣于秦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韩不可信也”“夫韩不服秦之义而服于强也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则秦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必复见崤塞之患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”可得出第②点。由“非之来也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文其淫说靡辩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”可得出第③点。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参考译文］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韩国侍奉秦国三十多年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，对外它是秦国的屏藩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对内它像草席一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样供秦国使用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。秦国只要一派出精锐的部队去夺取别国的土地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1#526181037?pid=626be561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便跟随在秦国后面作为后援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，因而韩国与天下各国结下了仇怨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劳却属于强大的秦国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。而且韩国向秦国进贡，与秦国的郡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县没有什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么两样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。现在我私下里听说权贵大臣的计谋，要起兵攻打韩国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大王是否知道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，赵国聚集士兵，豢养合纵抗秦的游士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打算联合各国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的军队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，宣扬秦国如果不被削弱，那么各诸侯国一定会亡国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向西实现削弱秦国的意图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，已经不是一朝一夕的计划了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现在放下赵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国这祸害不管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，却去排除如同国内臣子一般的韩国</a:t>
            </a:r>
            <a:r>
              <a:rPr lang="en-US" altLang="zh-CN" sz="2800" b="0" i="0" u="sng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那么天下各国就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明白赵国合纵抗秦的计谋是妥当的计谋了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1#526181037?pid=626be5617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，是一个小国家，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却要用来应付天下各国四面八方的攻击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所以君主受辱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，臣下劳苦，君臣上下共同忧患的日子已经很长了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此修筑防御工事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，防备强大的敌人，储备了物资，修筑了城墙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了护城河以便坚守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。现在去攻打韩国，不可能一年就把它灭掉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攻下了一座城池便退兵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，那么秦国的力量就会被天下各国轻视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各国就会来挫败我们秦国的军队了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。如果韩国背叛了秦国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那么魏国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就会响应韩国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，赵国背靠齐国而把齐国作为后援，像这样的话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就是拿韩国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魏国去资助赵国而赵国又凭借齐国来巩固他的合纵联盟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1#526181037?pid=626be5617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从而来和秦国决一胜负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，这是赵国的福气，却是秦国的祸害啊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推进去攻打赵国不能取胜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，退回来攻打韩国不能攻下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就会使精锐部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队陷入野战中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，使负责军需的部队疲于内部供应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这就是在纠合一群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劳苦疲弱的人去对抗那两个万乘之国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这不是用来灭掉韩国的主意啊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如果按照权贵大臣的计谋去做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那么秦国就一定会成为天下各国用兵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的目标了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。即使陛下寿命长得可与金石同时衰亡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那兼并天下的日子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也不会到来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2#526181037?pid=626be5617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陛下下诏命令将韩非的上书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——书中说韩国不可攻取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下达给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我李斯评判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。我李斯对韩非的说法很不同意。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秦国身边有韩国存在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就像人患上心腹部位的疾病一样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平时无事的时候就已经让人很愁苦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如同居住在潮湿的地方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，总觉得有东西附着在身上不能除去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一旦要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快跑赶路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病就发作了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韩国虽然向秦国称臣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但不一定不是秦国的</a:t>
            </a:r>
            <a:endParaRPr lang="en-US" altLang="zh-CN" sz="2800" b="0" i="0" u="wavy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心病</a:t>
            </a:r>
            <a:r>
              <a:rPr lang="en-US" altLang="zh-CN" sz="2800" b="0" i="0" u="wavy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，现在如果遇上紧急的事情，</a:t>
            </a:r>
            <a:r>
              <a:rPr lang="en-US" altLang="zh-CN" sz="2800" b="0" i="0" u="wavy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韩国是不可信任的</a:t>
            </a:r>
            <a:r>
              <a:rPr lang="en-US" altLang="zh-CN" sz="2800" b="0" i="0" u="wavy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秦国和赵国敌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，荆苏出使齐国，不知结果如何。依我看来，齐国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赵国之间的外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2#526181037?pid=626be5617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交关系未必因为荆苏的出使就会断绝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。如果不断绝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这就是要秦国尽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全力来应付两个万乘之国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韩国不会屈服于秦国的道义而只会屈服于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军力的强大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，现在如果秦国专注于齐国和赵国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那么韩国就一定会成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为秦国心腹部位的疾病而发作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。韩国与楚国有合谋，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诸侯国响应它们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那么秦国一定又要有当年兵败崤山那样的灾难了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韩非到秦国来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未必不是因为他能保存韩国而求得韩国的重用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韩非能言善辩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，且擅长以文辞掩饰欺诈的计谋，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以便在秦国谋取利益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而为了韩国的利益来窥视陛下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。如果秦国和韩国的交往亲密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那么韩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2#526181037?pid=626be5617&amp;color=0,0,0&amp;mp=1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非就重要了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，这是他利于自己的打算。我观察韩非的言辞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他文饰那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些夸张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、错误的说法，很有才华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我恐怕陛下您被韩非的言辞迷惑而</a:t>
            </a:r>
            <a:endParaRPr lang="en-US" altLang="zh-CN" sz="2800" b="0" i="0" u="sng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听从了他盗贼一般的心计</a:t>
            </a:r>
            <a:r>
              <a:rPr lang="en-US" altLang="zh-CN" sz="2800" b="0" i="0" u="sng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，因此不能详细考察事物的真相。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e19154e4?pid=57661ef30&amp;color=0,0,0&amp;vtp=1&amp;bt=1&amp;bbb=1"/>
          <p:cNvSpPr/>
          <p:nvPr/>
        </p:nvSpPr>
        <p:spPr>
          <a:xfrm>
            <a:off x="612648" y="466344"/>
            <a:ext cx="10963656" cy="78536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（二）古代诗歌阅读（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，9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M_4_BD.45_1#d2968a6d5?pid=2e19154e4&amp;color=0,0,0&amp;vtp=1&amp;bbb=1"/>
          <p:cNvSpPr/>
          <p:nvPr/>
        </p:nvSpPr>
        <p:spPr>
          <a:xfrm>
            <a:off x="612648" y="1115647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湖南常德模拟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阅读下面这两首诗，完成15—16题。</a:t>
            </a:r>
            <a:endParaRPr lang="en-US" altLang="zh-CN" sz="2800" dirty="0"/>
          </a:p>
        </p:txBody>
      </p:sp>
      <p:sp>
        <p:nvSpPr>
          <p:cNvPr id="4" name="QM_4_BD.45_2#d2968a6d5?sp=1&amp;pid=2e19154e4&amp;color=0,0,0&amp;vtp=1&amp;bbb=1"/>
          <p:cNvSpPr/>
          <p:nvPr/>
        </p:nvSpPr>
        <p:spPr>
          <a:xfrm>
            <a:off x="612648" y="1723909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休假日访王侍御不遇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韦应物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九日驰驱一日闲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寻君不遇又空还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怪来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诗思清入骨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门对寒流雪满山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5_3#d2968a6d5?sp=1&amp;pid=2e19154e4&amp;color=0,0,0&amp;mp=1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晚出寻人不遇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白居易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篮舆不乘乘晚凉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相寻不遇亦无妨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轻衣稳马槐阴下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自要闲行一两坊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怪来：难怪，怪不得。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3#e46f77966?pid=d4d10fd4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幸存者们在混乱的场面中来回逃窜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形成一个向中心靠拢的巨大旋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他掉落后看到一个女人跪在空地上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继而这片空地被蜂拥而至的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人群淹没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孩子鸟瞰这场战争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他的视角从上空落到地面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在一个有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限的范围内扩大了有限场面的空间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形成了视觉上的巨大冲击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摄像式外视角具有较强的逼真性和客观性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并能造成很强的悬念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百年孤独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的故事画面在摄像机般的镜头前被生动地再现出来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者跟着镜头观察到人物的行为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带来的结果之一是读者与人物之间的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情感距离增加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这就要求读者在阅读作品时不得不去想象人物以及情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6_1#1589d5909?pid=d2968a6d5&amp;color=0,0,0&amp;vtp=1&amp;bt=1&amp;bbb=1"/>
          <p:cNvSpPr/>
          <p:nvPr/>
        </p:nvSpPr>
        <p:spPr>
          <a:xfrm>
            <a:off x="612648" y="466344"/>
            <a:ext cx="10963656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下列对这两首诗的理解和赏析，不正确的一项是（3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47_1#1589d5909.bracket?pid=d2968a6d5&amp;color=0,0,0&amp;vpa=10&amp;vtp=1"/>
          <p:cNvSpPr/>
          <p:nvPr/>
        </p:nvSpPr>
        <p:spPr>
          <a:xfrm>
            <a:off x="100463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5_BD.46_2#1589d5909.choices?pid=d2968a6d5&amp;color=0,0,0&amp;vtp=1&amp;bbb=1&amp;hb=1"/>
          <p:cNvSpPr/>
          <p:nvPr/>
        </p:nvSpPr>
        <p:spPr>
          <a:xfrm>
            <a:off x="612648" y="1038490"/>
            <a:ext cx="10963656" cy="477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韦诗用“九日”与“一日”、“驰驱”与“闲”对举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表现出忙里偷闲的难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得与愉悦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韦诗“又”字表明诗人并非首次拜访王侍御；寒流和雪山，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看似凄冷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实则不然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“乘晚凉”意为乘坐着夜晚的凉风，与不乘篮舆形成对照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突出了诗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人的闲适之情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白诗写诗人在槐荫之下刻意放慢了骑马的速度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想要悠然漫步来享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受一两坊路程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8_1#1589d5909?pid=d2968a6d5&amp;color=0,0,0&amp;vtp=1&amp;bt=1&amp;bbb=1&amp;hb=1"/>
          <p:cNvSpPr/>
          <p:nvPr/>
        </p:nvSpPr>
        <p:spPr>
          <a:xfrm>
            <a:off x="612648" y="468000"/>
            <a:ext cx="10963656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C项，“乘晚凉”中的“乘”应理解为“趁着”，全句应理解为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趁着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夜晚凉风习习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，就不乘坐篮舆了”。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9_1#71f0f5427?sp=1&amp;pid=d2968a6d5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寻友人不遇难免失落，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这两首诗中诗人一扫失落之情的原因不同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0_1#71f0f5427?sp=1&amp;pid=d2968a6d5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韦诗中，诗人先是失落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但意外从门前景色中悟得了友人诗境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清新脱俗的原因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，赞叹之余，失落被一扫而空；②白诗中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诗人本应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，但他怀一颗平常心面对得失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以觅得了漫步美景的闲情来安慰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0_1#71f0f5427?pid=d2968a6d5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韦诗中，前两句说休假日得闲，造访友人，但未遇而返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后两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句描写并赞美友人清雅的诗风及其居所门前清幽的景色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诗人游目四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，但见屋舍周围白雪皑皑，一片洁白。门前是一条清澈的小溪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冬日更显得清冷绝俗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。这真是一个不染人间烟火的所在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诗人含蓄地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赞美朋友的诗歌造诣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，赞叹之余，失落被一扫而空。白诗中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轻衣稳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马槐阴下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”说诗人在槐荫下让马慢下来，“自要闲行一两坊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说诗人自是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要漫步一两坊的路程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。从“无妨”“轻衣稳马”“闲行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几词可以看出诗人寻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访友人不遇时并未伤心惆怅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，依然悠闲自得。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0_2#71f0f5427?pid=d2968a6d5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休假日访王侍御不遇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韦应物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为公务奔忙劳碌了九日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，终于等来一日休闲，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去寻访你你却不在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我只好落空而归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。难怪你的诗情思清澈，沁人心骨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只因你的居所门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对着涌动的清冷溪流和被白雪覆盖的群山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50_3#71f0f5427?pid=d2968a6d5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晚出寻人不遇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白居易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趁着夜晚凉风习习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，就不乘坐篮舆了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寻找友人却没遇上也无所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。轻装简从，我在槐树的阴凉下让马慢下来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自是要悠闲地漫步一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两坊的路程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0ae5e03e?pid=57661ef30&amp;color=0,0,0&amp;vtp=1&amp;bt=1&amp;bbb=1"/>
          <p:cNvSpPr/>
          <p:nvPr/>
        </p:nvSpPr>
        <p:spPr>
          <a:xfrm>
            <a:off x="612648" y="466344"/>
            <a:ext cx="10963656" cy="685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（三）名篇名句默写（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，6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000" dirty="0"/>
          </a:p>
        </p:txBody>
      </p:sp>
      <p:sp>
        <p:nvSpPr>
          <p:cNvPr id="3" name="QO_4_BD.51_1#0a4842bca?pid=a0ae5e03e&amp;color=0,0,0&amp;vtp=1&amp;bbb=1"/>
          <p:cNvSpPr/>
          <p:nvPr/>
        </p:nvSpPr>
        <p:spPr>
          <a:xfrm>
            <a:off x="612648" y="1115647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5_BD.52_1#c1faf6b5a?pid=0a4842bca&amp;color=0,0,0&amp;vtp=1&amp;bbb=1&amp;hb=1"/>
          <p:cNvSpPr/>
          <p:nvPr/>
        </p:nvSpPr>
        <p:spPr>
          <a:xfrm>
            <a:off x="612648" y="1723909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孔子在《论语·学而》中谈到君子不要求吃饱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不要求居住舒适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的句子是“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《大学之道》中，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揭示了修身与养性关系的句子是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5" name="QB_5_AN.53_1#c1faf6b5a.blank?pid=0a4842bca&amp;color=0,0,0&amp;vpa=11&amp;vtp=1&amp;bbb=1"/>
          <p:cNvSpPr/>
          <p:nvPr/>
        </p:nvSpPr>
        <p:spPr>
          <a:xfrm>
            <a:off x="2202529" y="2341129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君子食无求饱</a:t>
            </a:r>
            <a:endParaRPr lang="en-US" altLang="zh-CN" sz="2800" dirty="0"/>
          </a:p>
        </p:txBody>
      </p:sp>
      <p:sp>
        <p:nvSpPr>
          <p:cNvPr id="6" name="QB_5_AN.54_1#c1faf6b5a.blank?pid=0a4842bca&amp;color=0,0,0&amp;vpa=12&amp;vtp=1&amp;bbb=1"/>
          <p:cNvSpPr/>
          <p:nvPr/>
        </p:nvSpPr>
        <p:spPr>
          <a:xfrm>
            <a:off x="5047330" y="2341129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居无求安</a:t>
            </a:r>
            <a:endParaRPr lang="en-US" altLang="zh-CN" sz="2800" dirty="0"/>
          </a:p>
        </p:txBody>
      </p:sp>
      <p:sp>
        <p:nvSpPr>
          <p:cNvPr id="8" name="QB_5_AN.56_1#c1faf6b5a.blank?pid=0a4842bca&amp;color=0,0,0&amp;vpa=13&amp;vtp=1&amp;bbb=1"/>
          <p:cNvSpPr/>
          <p:nvPr/>
        </p:nvSpPr>
        <p:spPr>
          <a:xfrm>
            <a:off x="9403430" y="2988829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欲修其身者</a:t>
            </a:r>
            <a:endParaRPr lang="en-US" altLang="zh-CN" sz="2800" dirty="0"/>
          </a:p>
        </p:txBody>
      </p:sp>
      <p:sp>
        <p:nvSpPr>
          <p:cNvPr id="9" name="QB_5_AN.57_1#c1faf6b5a.blank?pid=0a4842bca&amp;color=0,0,0&amp;vpa=14&amp;vtp=1&amp;bbb=1"/>
          <p:cNvSpPr/>
          <p:nvPr/>
        </p:nvSpPr>
        <p:spPr>
          <a:xfrm>
            <a:off x="622967" y="3636529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先正其心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9" grpId="0" animBg="1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8_1#4301da0ce?pid=0a4842bca&amp;color=0,0,0&amp;vtp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《〈老子〉四章》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两句说明了解他人和认识自己很重要。</a:t>
            </a:r>
            <a:endParaRPr lang="en-US" altLang="zh-CN" sz="2800" dirty="0"/>
          </a:p>
        </p:txBody>
      </p:sp>
      <p:sp>
        <p:nvSpPr>
          <p:cNvPr id="3" name="QB_5_AN.59_1#4301da0ce.blank?pid=0a4842bca&amp;color=0,0,0&amp;vpa=15&amp;vtp=1&amp;bbb=1"/>
          <p:cNvSpPr/>
          <p:nvPr/>
        </p:nvSpPr>
        <p:spPr>
          <a:xfrm>
            <a:off x="5225130" y="4375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知人者智</a:t>
            </a:r>
            <a:endParaRPr lang="en-US" altLang="zh-CN" sz="2800" dirty="0"/>
          </a:p>
        </p:txBody>
      </p:sp>
      <p:sp>
        <p:nvSpPr>
          <p:cNvPr id="4" name="QB_5_AN.60_1#4301da0ce.blank?pid=0a4842bca&amp;color=0,0,0&amp;vpa=16&amp;vtp=1&amp;bbb=1&amp;hb=1"/>
          <p:cNvSpPr/>
          <p:nvPr/>
        </p:nvSpPr>
        <p:spPr>
          <a:xfrm>
            <a:off x="612648" y="4375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自知者明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（每空1分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写错字不得分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0ab30274?pid=38c931f44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三、语言文字运用（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本题共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，20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QM_3_BD.61_1#ee77d32e2?pid=80ab30274&amp;color=0,0,0&amp;vtp=1&amp;bbb=1&amp;hb=1"/>
          <p:cNvSpPr/>
          <p:nvPr/>
        </p:nvSpPr>
        <p:spPr>
          <a:xfrm>
            <a:off x="612648" y="117839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广东广州检测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阅读下面的文字，完成18—22题。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不需要特定的场所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不需要额外的装备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不占用空闲的时间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要有个窗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就能实现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人在工位坐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心在天上飘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这个身心放松术就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是抬头看天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许多研究已经证实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与自然环境接触和观赏开阔的风景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对心理健康有着显著的正向影响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虽然我们抬头仰望同一片天空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每个人看到的是一个属于自己的独特世界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因为每个人的内心体验和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感悟都是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即使是同一个人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在不同的时刻和心境下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，（甲）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1_1#ee77d32e2?pid=80ab30274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天空之所以能让人产生如此丰富的体验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是因为它本身是一个结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合动态云彩和静态蓝天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体现大宇宙与小个体对比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展示变化无常与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恒定不变循环的充满矛盾与和谐的统一体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这种复杂而多元的特性使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得天空能够完美地包容和契合我们每个人在不同时刻的心情和感受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无论何时何地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无论天空是晴朗还是阴霾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，（乙）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给予我们深深的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慰藉和宁静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这种接纳让我们能够在喧嚣的世界中找到片刻的安宁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也让我们在内心深处找到共鸣和力量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天空的浩大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广阔还能触发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我们内心的敬畏之情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让我们产生自我超越的一种积极力量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3#e46f77966?pid=d4d10fd4a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节背后所隐藏的细节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这一视角模式下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画面的流动及叙述者对事件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在空间上观察角度的变化使故事的画面更为丰富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增强了其视觉效果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的同时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也强烈震撼着读者的审美感受和心灵感受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1_1#ee77d32e2?pid=80ab30274&amp;color=0,0,0&amp;vtp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我们以更加喜悦的心情去欣赏或珍惜周围的每一刻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激发我们追求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更高境界的内在动力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当你行色匆匆时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不妨停下脚步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抬头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看看头顶的这片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说不定它还能激发出你内心深处的创意和灵感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带来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2_1#66e0171f3?sp=1&amp;pid=ee77d32e2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请在文中横线处填入恰当的成语。（2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endParaRPr lang="en-US" altLang="zh-CN" sz="2800" dirty="0"/>
          </a:p>
        </p:txBody>
      </p:sp>
      <p:sp>
        <p:nvSpPr>
          <p:cNvPr id="3" name="QB_4_AN.63_1#66e0171f3.blank?pid=ee77d32e2&amp;color=0,0,0&amp;vpa=17&amp;vtp=1&amp;bbb=1"/>
          <p:cNvSpPr/>
          <p:nvPr/>
        </p:nvSpPr>
        <p:spPr>
          <a:xfrm>
            <a:off x="1346866" y="1085220"/>
            <a:ext cx="71818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（示例）A独一无二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B出人意料（每处1分）</a:t>
            </a:r>
            <a:endParaRPr lang="en-US" altLang="zh-CN" sz="2800" dirty="0"/>
          </a:p>
        </p:txBody>
      </p:sp>
      <p:sp>
        <p:nvSpPr>
          <p:cNvPr id="4" name="QB_4_AS.64_1#66e0171f3?pid=ee77d32e2&amp;color=0,0,0&amp;vtp=1&amp;bbb=1&amp;hb=1"/>
          <p:cNvSpPr/>
          <p:nvPr/>
        </p:nvSpPr>
        <p:spPr>
          <a:xfrm>
            <a:off x="612648" y="18066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A处，强调每个人的内心体验和感悟是独特的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是和其他人不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，可填“独一无二”。独一无二：没有相同的；没有可以相比的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，修饰“收获”，根据“说不定”可知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天空给我们带来的收获是不确定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、意料之外的，可填“出人意料”。出人意料：（事物的好坏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情况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的变化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、数量的大小等）出乎人们的意料；在人们的意料之外。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5_1#8aa8ac0f9?sp=1&amp;pid=ee77d32e2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请在文中括号内补写恰当的语句，使整段文字语意完整连贯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贴切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。每处不超过15个字。（4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2800" dirty="0"/>
          </a:p>
        </p:txBody>
      </p:sp>
      <p:sp>
        <p:nvSpPr>
          <p:cNvPr id="3" name="QB_4_AN.66_1#8aa8ac0f9.blank?pid=ee77d32e2&amp;color=0,0,0&amp;vpa=18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示例）甲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对天空的感知也有所不同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乙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它都无条件地接纳我们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7_1#8aa8ac0f9?pid=ee77d32e2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甲处，前文说“同一片天空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但每个人看到的是一个属于自己的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独特世界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，因为每个人的内心体验和感悟都是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此处是说面对天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，同一个人在不同的时刻和心境下，也会有不同的感悟，可填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空的感知也有所不同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”。乙处，语境是说无论天空“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是晴朗还是阴霾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总是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“给予我们深深的慰藉和宁静”，一直包容着每个人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再根据后文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这种接纳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找到共鸣和力量”可知，此处的关键词是“接纳我们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“它都无条件地接纳我们”。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9_1#c1614a813?sp=1&amp;pid=ee77d32e2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文中画横线句是个长句，请改成四个较短的语句。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可以改变语序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少量增删词语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，但不得改变原意。（6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80_1#c1614a813?sp=1&amp;pid=ee77d32e2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是因为它本身就是一个充满矛盾与和谐的统一体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2分）②它结合了动态的云彩和静态的蓝天，（1分）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体现了大宇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宙与小个体的对比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，（1分）④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同时展示了变化无常与恒定不变的循环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9_1#c1614a813?pid=ee77d32e2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长句变短句，首先要找到主干，即提取主语、谓语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宾语等作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为主干句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，然后把余下的定语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状语等修饰成分</a:t>
            </a:r>
            <a:r>
              <a:rPr lang="zh-CN" altLang="en-US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拿出来分别独立成句</a:t>
            </a:r>
            <a:endParaRPr lang="zh-CN" altLang="en-US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zh-CN" altLang="en-US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。本题中主干句为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因为它本身是一个充满矛盾与和谐的统一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”。修饰成分为“结合动态云彩和静态蓝天”“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体现大宇宙与小个体对比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展示变化无常与恒定不变循环”，分别以句子的形式表达就是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了动态的云彩和静态的蓝天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，体现了大宇宙与小个体的对比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展示了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变化无常与恒定不变的循环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。最后组织好语句即可。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9_1#a45f55c6c?sp=1&amp;pid=ee77d32e2&amp;color=0,0,0&amp;vtp=1&amp;bt=1&amp;bbb=1&amp;hb=1&amp;hltap=1"/>
          <p:cNvSpPr/>
          <p:nvPr/>
        </p:nvSpPr>
        <p:spPr>
          <a:xfrm>
            <a:off x="612648" y="468000"/>
            <a:ext cx="10963656" cy="292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文中第二段标序号的部分有两处表述不当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请指出其序号并进行修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，使语言准确流畅，逻辑严密。不得改变原意。（4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81_1#a45f55c6c?pid=ee77d32e2&amp;color=0,0,0&amp;vtp=1&amp;bbb=1&amp;hb=1"/>
          <p:cNvSpPr/>
          <p:nvPr/>
        </p:nvSpPr>
        <p:spPr>
          <a:xfrm>
            <a:off x="612648" y="3406854"/>
            <a:ext cx="10963656" cy="233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②语序不当。定语中领属性的词语要放在前面，故将“一种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“自我超越”前面。③连词使用错误。“或”通常表示选择关系，“和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要表示并列关系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，文中“欣赏”“珍惜”两个词是并列关系，故将“或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和”。</a:t>
            </a:r>
            <a:endParaRPr lang="en-US" altLang="zh-CN" sz="2800" dirty="0"/>
          </a:p>
        </p:txBody>
      </p:sp>
      <p:sp>
        <p:nvSpPr>
          <p:cNvPr id="4" name="QB_4_AN.80_1#a45f55c6c?sp=1&amp;pid=ee77d32e2&amp;color=0,0,0&amp;vtp=1&amp;bt=1&amp;bbb=1&amp;hb=1&amp;hla=1"/>
          <p:cNvSpPr/>
          <p:nvPr/>
        </p:nvSpPr>
        <p:spPr>
          <a:xfrm>
            <a:off x="612648" y="1607444"/>
            <a:ext cx="10963656" cy="175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改为：让我们产生一种自我超越的积极力量。③改为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让我们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以更加喜悦的心情去欣赏和珍惜周围的每一刻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。（每处2分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指出序号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但修改不正确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不得分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9_1#4005445e8?sp=1&amp;pid=ee77d32e2&amp;color=0,0,0&amp;vtp=1&amp;bt=1&amp;bbb=1&amp;hb=1&amp;hltap=1"/>
          <p:cNvSpPr/>
          <p:nvPr/>
        </p:nvSpPr>
        <p:spPr>
          <a:xfrm>
            <a:off x="612648" y="468000"/>
            <a:ext cx="10963656" cy="4089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文中第三段画波浪线的“我们”，有人说换成“你”更合理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你的看法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？请简要说明理由。（4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81_1#4005445e8?pid=ee77d32e2&amp;color=0,0,0&amp;vtp=1&amp;bbb=1&amp;hb=1"/>
          <p:cNvSpPr/>
          <p:nvPr/>
        </p:nvSpPr>
        <p:spPr>
          <a:xfrm>
            <a:off x="612648" y="4511754"/>
            <a:ext cx="10963656" cy="116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解答本题要先明确看法，再结合具体语境说明理由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理由合理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4_AN.80_1#4005445e8?sp=1&amp;pid=ee77d32e2&amp;color=0,0,0&amp;vtp=1&amp;bt=1&amp;bbb=1&amp;hb=1&amp;hla=1"/>
          <p:cNvSpPr/>
          <p:nvPr/>
        </p:nvSpPr>
        <p:spPr>
          <a:xfrm>
            <a:off x="612648" y="1598935"/>
            <a:ext cx="10963656" cy="292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示例1）用“我们”更合理。“我们”包含了作者和读者，用“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“你”更亲切，使作者与读者共同期待天空带来的意外收获。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示例2）用“你”更合理。“你”本身可以泛指任何一个人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能召唤读者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感受天空带来的意外收获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，同时与前文保持一致。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明确看法1分，阐述理由3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1febec61?pid=38c931f44&amp;color=0,0,0&amp;vtp=1&amp;bt=1&amp;bbb=1"/>
          <p:cNvSpPr/>
          <p:nvPr/>
        </p:nvSpPr>
        <p:spPr>
          <a:xfrm>
            <a:off x="612648" y="466344"/>
            <a:ext cx="10963656" cy="803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7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四、写作（60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3200" dirty="0"/>
          </a:p>
        </p:txBody>
      </p:sp>
      <p:sp>
        <p:nvSpPr>
          <p:cNvPr id="3" name="QO_3_BD.74_1#298a507bd?sp=1&amp;pid=71febec61&amp;color=0,0,0&amp;vtp=1&amp;bbb=1&amp;hb=1"/>
          <p:cNvSpPr/>
          <p:nvPr/>
        </p:nvSpPr>
        <p:spPr>
          <a:xfrm>
            <a:off x="612648" y="11783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山东青岛模拟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阅读下面的材料，根据要求写作。（60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一条河流曲折向前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不只是为了抵达大海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也是为了流经更多的土地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这句意蕴丰富的话引发了你怎样的联想和思考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？请写一篇文章。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：选准角度，确定立意，明确文体，自拟标题；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不要套作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不得抄袭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；不得泄露个人信息；不少于800字。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75_1#298a507bd?pid=71febec6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［写作指导］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材料是一句富有象征性和哲理性的句子，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包含的信息有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河流是曲折的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；河流向前流动是为了到达远方的大海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河流向前流动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更是为了流经更广阔的土地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。材料通过河流的形象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隐喻了人生或事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物发展的复杂性和多元性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。“一条河流曲折向前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以河流的曲折比喻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人生或事物发展的曲折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可以理解为人生或任何事物在发展过程中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都会遇到各种困难和阻碍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，需要不断地适应和调整，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才能继续前进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不只是为了抵达大海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以河流的目标不只是抵达大海比喻人生的目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标不仅仅是表面上的成功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，还有其他更深层的内容和更高的追求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暗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b="0" i="0" dirty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4#e46f77966?pid=d4d10fd4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第一人称体验视角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小说的最后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可以发现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布恩迪亚家族的故事实际上就是梅尔基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亚德斯写的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他就是小说的叙述者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通过梅尔基亚德斯的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读者目睹的是第一代人的成熟到第七代人出生的历程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尽了这个家族的辉煌与衰落的历史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阿玛兰妲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像只抓不住的小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动物似的缩回手去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继续自己的活计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丽贝卡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待在卧室里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黑透过半开的窗户盯着墓地的墙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整整一个星期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她都执着地在暗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中等待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就像当年等待皮埃特罗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克雷斯皮的来信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奥雷里亚诺上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75_1#298a507bd?pid=71febec6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示了在追求目标的过程中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，我们应该关注过程，珍惜经历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而不是仅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仅盯着结果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。“也是为了流经更多的土地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以河流希望能够流经更多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的地方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，滋养更多的生命，得到更多的支流注入以丰富自身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比喻人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生要有奉献精神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，要有开阔胸襟；要有包容性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要接触和吸收更多营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养来丰富自身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、提升自身。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写作时，开头可结合材料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写这条曲折前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行的河流恰如我们的人生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——多彩、坚忍与包容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主体部分可从三个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方面展开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：多彩人生，如河流之曲折前行；坚忍人生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如河流之勇往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；包容人生，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如河流之广纳百川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中间可以举具体事例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让文章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b="0" i="0" dirty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75_1#298a507bd?pid=71febec61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更充实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最后总结全文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让我们像河流一样勇敢地面对人生的曲折与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，坚忍不拔地追求自己的梦想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并学会包容与接纳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>
              <a:solidFill>
                <a:srgbClr val="FF0000"/>
              </a:solidFill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参考立意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：①人生的过程之美；②在曲折中寻求多元与成长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让生命在丰盈中成长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6_1#298a507bd?pid=71febec6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［佳作展台］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曲折向前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，而人生自异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抵达大海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，是河流的宿命；但流经更多的土地，润泽四方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河流的使命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。倘若河流只是为了抵达大海，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无异于裁弯取直的运河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虽然便捷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，但总少了几分风景和意趣。君不见，黄河九曲萦绕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三峡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冲波逆折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，川泽纡其骇瞩，方能成就天下奇观。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河流蜿蜒前行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才能流经更多的土地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，大自然之中，也蕴含着丰富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深刻的人生哲理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人生如同前行的河流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，除了专注结果，也须关注生命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6_1#298a507bd?pid=71febec61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的历程，行走的征程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</a:t>
            </a:r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endParaRPr lang="en-US" altLang="zh-CN" sz="2800" b="0" i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  19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世纪英国批判现实主义小说家狄更斯，只上过几年学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全靠刻苦自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学成为知名作家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。他的自传体长篇小说《大卫·科波菲尔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深入探索人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生的奋斗历程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。他说：“我想一切胸襟宽广的人都有雄心大志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但是我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所器重的心怀大志的人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却是那些坚定而有信心地走这条道路的人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而不是那些企图一蹴而就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、浅尝辄止的人。”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美国著名作家海明威说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 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一个人可以被毁灭，但不能被打改。”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苏轼的人生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没有青云直上的捷径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，“黄州惠州儋州”“身如不系之舟”，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6_1#298a507bd?pid=71febec61&amp;color=0,0,0&amp;vtp=1&amp;bt=1&amp;bbb=1&amp;hb=1"/>
          <p:cNvSpPr/>
          <p:nvPr/>
        </p:nvSpPr>
        <p:spPr>
          <a:xfrm>
            <a:off x="612013" y="147960"/>
            <a:ext cx="10963656" cy="520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他的人生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无疑宛如一条蜿蜒前行的江河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，从庙堂之高，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到江湖之远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8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曲折多舛的人生历程中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他观风历俗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，博物致知，洞明世事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练达人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，也深得江山之助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酝酿发酵出陆海潘江一样的勃发才情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她站在那里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，就是一首诗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叶嘉莹跌宕起伏却写满诗意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历尽劫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波而冰心犹存的一生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何尝不是一条曲折前行的清流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她的人生中不仅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有纯粹的诗歌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也有悲欢离合之情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，家国兴亡之感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有热辣滚烫的人生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百味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。南渡北归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，转蓬万里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饱经忧患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，她内心愈益清明，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心性温润沉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，坚忍持守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76_1#298a507bd?pid=71febec61&amp;color=0,0,0&amp;vtp=1&amp;bt=1&amp;bbb=1&amp;hb=1"/>
          <p:cNvSpPr/>
          <p:nvPr/>
        </p:nvSpPr>
        <p:spPr>
          <a:xfrm>
            <a:off x="612648" y="468000"/>
            <a:ext cx="10963656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“科技小院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”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的学子们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，没有固守大学生所说的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“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标配人生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”——从小教室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走向职场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从读书求学到谋生求职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，从卷子，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到房子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车子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、票子，他们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自找苦吃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”，选择把捷径走成弯路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主动从象牙塔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走向田间地头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走进千家万户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，将论文写在大地山河上，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身体力行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增长才干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不断扩大其人生格局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 latinLnBrk="1">
              <a:lnSpc>
                <a:spcPts val="43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我们无意美化苦难，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谁不渴望坦途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，追求捷径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？然而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人生在曲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折中前行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，往往是常态。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作为当代青年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，我们要以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终归大海作波涛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的定力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，以“长风破浪会有时”的自信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不做急功近利者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过分专注于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，匆匆抵达；而要做人生的智者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深谙曲线的智慧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于山重水复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3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峰回路转中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，领略奇伟、瑰怪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非常之观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77_1#298a507bd?pid=71febec61&amp;color=0,0,0&amp;vtp=1&amp;bt=1&amp;bbb=1"/>
          <p:cNvSpPr/>
          <p:nvPr/>
        </p:nvSpPr>
        <p:spPr>
          <a:xfrm>
            <a:off x="89408" y="3530605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［作文等级评分标准］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见第一单元检测卷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218440" y="498475"/>
            <a:ext cx="11605260" cy="46304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l" latinLnBrk="1">
              <a:lnSpc>
                <a:spcPts val="43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   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白落梅说“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走过平湖烟雨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、岁月山河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，那些历经劫数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、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尝遍百味的人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，会更加生动而干净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”，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让我们铭记这隽永的诗句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行吟在曲折的人生征途中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，在行走中抵达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收获人生的一树繁花吧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！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20529</Words>
  <Application>WPS 演示</Application>
  <PresentationFormat>宽屏</PresentationFormat>
  <Paragraphs>895</Paragraphs>
  <Slides>96</Slides>
  <Notes>68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96</vt:i4>
      </vt:variant>
    </vt:vector>
  </HeadingPairs>
  <TitlesOfParts>
    <vt:vector size="108" baseType="lpstr">
      <vt:lpstr>Arial</vt:lpstr>
      <vt:lpstr>宋体</vt:lpstr>
      <vt:lpstr>Wingdings</vt:lpstr>
      <vt:lpstr>Times New Roman</vt:lpstr>
      <vt:lpstr>微软雅黑</vt:lpstr>
      <vt:lpstr>Times New Roman</vt:lpstr>
      <vt:lpstr>楷体</vt:lpstr>
      <vt:lpstr>宋体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6</cp:revision>
  <dcterms:created xsi:type="dcterms:W3CDTF">2025-03-28T12:07:00Z</dcterms:created>
  <dcterms:modified xsi:type="dcterms:W3CDTF">2025-09-04T00:49:45Z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E9EE3C9934AB4A208CC641352AAAEEA1_12</vt:lpwstr>
  </property>
  <property fmtid="{D5CDD505-2E9C-101B-9397-08002B2CF9AE}" pid="3" name="KSOProductBuildVer">
    <vt:lpwstr>2052-12.1.0.22529</vt:lpwstr>
  </property>
</Properties>
</file>