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316" r:id="rId6"/>
    <p:sldId id="317" r:id="rId7"/>
    <p:sldId id="318" r:id="rId8"/>
    <p:sldId id="319" r:id="rId9"/>
    <p:sldId id="320" r:id="rId10"/>
    <p:sldId id="258" r:id="rId11"/>
    <p:sldId id="321" r:id="rId12"/>
    <p:sldId id="322" r:id="rId13"/>
    <p:sldId id="323" r:id="rId14"/>
    <p:sldId id="324" r:id="rId15"/>
    <p:sldId id="259" r:id="rId16"/>
    <p:sldId id="260" r:id="rId17"/>
    <p:sldId id="261" r:id="rId18"/>
    <p:sldId id="262" r:id="rId19"/>
    <p:sldId id="263" r:id="rId20"/>
    <p:sldId id="264" r:id="rId21"/>
    <p:sldId id="265" r:id="rId22"/>
    <p:sldId id="266" r:id="rId23"/>
    <p:sldId id="325" r:id="rId24"/>
    <p:sldId id="267" r:id="rId25"/>
    <p:sldId id="326" r:id="rId26"/>
    <p:sldId id="268" r:id="rId27"/>
    <p:sldId id="327" r:id="rId28"/>
    <p:sldId id="328" r:id="rId29"/>
    <p:sldId id="329" r:id="rId30"/>
    <p:sldId id="330" r:id="rId31"/>
    <p:sldId id="331" r:id="rId32"/>
    <p:sldId id="332" r:id="rId33"/>
    <p:sldId id="333" r:id="rId34"/>
    <p:sldId id="334" r:id="rId35"/>
    <p:sldId id="335" r:id="rId36"/>
    <p:sldId id="336" r:id="rId37"/>
    <p:sldId id="337" r:id="rId38"/>
    <p:sldId id="269" r:id="rId39"/>
    <p:sldId id="270" r:id="rId40"/>
    <p:sldId id="271" r:id="rId41"/>
    <p:sldId id="272" r:id="rId42"/>
    <p:sldId id="273" r:id="rId43"/>
    <p:sldId id="274" r:id="rId44"/>
    <p:sldId id="275" r:id="rId45"/>
    <p:sldId id="276" r:id="rId46"/>
    <p:sldId id="277" r:id="rId47"/>
    <p:sldId id="278" r:id="rId48"/>
    <p:sldId id="338" r:id="rId49"/>
    <p:sldId id="279" r:id="rId50"/>
    <p:sldId id="280" r:id="rId51"/>
    <p:sldId id="281" r:id="rId52"/>
    <p:sldId id="282" r:id="rId53"/>
    <p:sldId id="283" r:id="rId54"/>
    <p:sldId id="284" r:id="rId55"/>
    <p:sldId id="285" r:id="rId56"/>
    <p:sldId id="286" r:id="rId57"/>
    <p:sldId id="287" r:id="rId58"/>
    <p:sldId id="288" r:id="rId59"/>
    <p:sldId id="289" r:id="rId60"/>
    <p:sldId id="339" r:id="rId61"/>
    <p:sldId id="290" r:id="rId62"/>
    <p:sldId id="340" r:id="rId63"/>
    <p:sldId id="341" r:id="rId64"/>
    <p:sldId id="291" r:id="rId65"/>
    <p:sldId id="292" r:id="rId66"/>
    <p:sldId id="293" r:id="rId67"/>
    <p:sldId id="294" r:id="rId68"/>
    <p:sldId id="295" r:id="rId69"/>
    <p:sldId id="296" r:id="rId70"/>
    <p:sldId id="342" r:id="rId71"/>
    <p:sldId id="297" r:id="rId72"/>
    <p:sldId id="298" r:id="rId73"/>
    <p:sldId id="299" r:id="rId74"/>
    <p:sldId id="300" r:id="rId75"/>
    <p:sldId id="301" r:id="rId76"/>
    <p:sldId id="343" r:id="rId77"/>
    <p:sldId id="344" r:id="rId78"/>
    <p:sldId id="302" r:id="rId79"/>
    <p:sldId id="303" r:id="rId80"/>
    <p:sldId id="304" r:id="rId81"/>
    <p:sldId id="305" r:id="rId82"/>
    <p:sldId id="306" r:id="rId83"/>
    <p:sldId id="307" r:id="rId84"/>
    <p:sldId id="308" r:id="rId85"/>
    <p:sldId id="309" r:id="rId86"/>
    <p:sldId id="310" r:id="rId87"/>
    <p:sldId id="311" r:id="rId88"/>
    <p:sldId id="312" r:id="rId89"/>
    <p:sldId id="345" r:id="rId90"/>
    <p:sldId id="313" r:id="rId91"/>
    <p:sldId id="346" r:id="rId92"/>
    <p:sldId id="347" r:id="rId93"/>
    <p:sldId id="348" r:id="rId94"/>
    <p:sldId id="349" r:id="rId95"/>
    <p:sldId id="314" r:id="rId9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tableStyles" Target="tableStyles.xml"/><Relationship Id="rId98" Type="http://schemas.openxmlformats.org/officeDocument/2006/relationships/viewProps" Target="viewProps.xml"/><Relationship Id="rId97" Type="http://schemas.openxmlformats.org/officeDocument/2006/relationships/presProps" Target="presProps.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38.xml"/><Relationship Id="rId8" Type="http://schemas.openxmlformats.org/officeDocument/2006/relationships/slide" Target="../slides/slide36.xml"/><Relationship Id="rId7" Type="http://schemas.openxmlformats.org/officeDocument/2006/relationships/slide" Target="../slides/slide20.xml"/><Relationship Id="rId6" Type="http://schemas.openxmlformats.org/officeDocument/2006/relationships/slide" Target="../slides/slide19.xml"/><Relationship Id="rId5" Type="http://schemas.openxmlformats.org/officeDocument/2006/relationships/slide" Target="../slides/slide17.xml"/><Relationship Id="rId4" Type="http://schemas.openxmlformats.org/officeDocument/2006/relationships/slide" Target="../slides/slide15.xml"/><Relationship Id="rId3" Type="http://schemas.openxmlformats.org/officeDocument/2006/relationships/slide" Target="../slides/slide13.xml"/><Relationship Id="rId25" Type="http://schemas.openxmlformats.org/officeDocument/2006/relationships/slide" Target="../slides/slide84.xml"/><Relationship Id="rId24" Type="http://schemas.openxmlformats.org/officeDocument/2006/relationships/slide" Target="../slides/slide81.xml"/><Relationship Id="rId23" Type="http://schemas.openxmlformats.org/officeDocument/2006/relationships/slide" Target="../slides/slide80.xml"/><Relationship Id="rId22" Type="http://schemas.openxmlformats.org/officeDocument/2006/relationships/slide" Target="../slides/slide79.xml"/><Relationship Id="rId21" Type="http://schemas.openxmlformats.org/officeDocument/2006/relationships/slide" Target="../slides/slide77.xml"/><Relationship Id="rId20" Type="http://schemas.openxmlformats.org/officeDocument/2006/relationships/slide" Target="../slides/slide76.xml"/><Relationship Id="rId2" Type="http://schemas.openxmlformats.org/officeDocument/2006/relationships/image" Target="../media/image4.jpeg"/><Relationship Id="rId19" Type="http://schemas.openxmlformats.org/officeDocument/2006/relationships/slide" Target="../slides/slide71.xml"/><Relationship Id="rId18" Type="http://schemas.openxmlformats.org/officeDocument/2006/relationships/slide" Target="../slides/slide66.xml"/><Relationship Id="rId17" Type="http://schemas.openxmlformats.org/officeDocument/2006/relationships/slide" Target="../slides/slide64.xml"/><Relationship Id="rId16" Type="http://schemas.openxmlformats.org/officeDocument/2006/relationships/slide" Target="../slides/slide54.xml"/><Relationship Id="rId15" Type="http://schemas.openxmlformats.org/officeDocument/2006/relationships/slide" Target="../slides/slide52.xml"/><Relationship Id="rId14" Type="http://schemas.openxmlformats.org/officeDocument/2006/relationships/slide" Target="../slides/slide50.xml"/><Relationship Id="rId13" Type="http://schemas.openxmlformats.org/officeDocument/2006/relationships/slide" Target="../slides/slide48.xml"/><Relationship Id="rId12" Type="http://schemas.openxmlformats.org/officeDocument/2006/relationships/slide" Target="../slides/slide47.xml"/><Relationship Id="rId11" Type="http://schemas.openxmlformats.org/officeDocument/2006/relationships/slide" Target="../slides/slide42.xml"/><Relationship Id="rId10" Type="http://schemas.openxmlformats.org/officeDocument/2006/relationships/slide" Target="../slides/slide40.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2e41ece1ff77326d#tid=67e6750d0d55a600091120a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b777025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eb08fd44a&amp;cid=eb08fd44a&amp;vtp=1">
            <a:hlinkClick r:id="rId3" action="ppaction://hlinksldjump"/>
          </p:cNvPr>
          <p:cNvSpPr/>
          <p:nvPr/>
        </p:nvSpPr>
        <p:spPr>
          <a:xfrm>
            <a:off x="33832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d7150ea5f&amp;cid=d7150ea5f&amp;vtp=1">
            <a:hlinkClick r:id="rId4" action="ppaction://hlinksldjump"/>
          </p:cNvPr>
          <p:cNvSpPr/>
          <p:nvPr/>
        </p:nvSpPr>
        <p:spPr>
          <a:xfrm>
            <a:off x="91440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0d8284283&amp;cid=0d8284283&amp;vtp=1">
            <a:hlinkClick r:id="rId5" action="ppaction://hlinksldjump"/>
          </p:cNvPr>
          <p:cNvSpPr/>
          <p:nvPr/>
        </p:nvSpPr>
        <p:spPr>
          <a:xfrm>
            <a:off x="149047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841659276&amp;cid=841659276&amp;vtp=1">
            <a:hlinkClick r:id="rId6" action="ppaction://hlinksldjump"/>
          </p:cNvPr>
          <p:cNvSpPr/>
          <p:nvPr/>
        </p:nvSpPr>
        <p:spPr>
          <a:xfrm>
            <a:off x="2066544"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ebe4d2f98&amp;cid=ebe4d2f98&amp;vtp=1">
            <a:hlinkClick r:id="rId7" action="ppaction://hlinksldjump"/>
          </p:cNvPr>
          <p:cNvSpPr/>
          <p:nvPr/>
        </p:nvSpPr>
        <p:spPr>
          <a:xfrm>
            <a:off x="2642616"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d2a5dfcb6&amp;cid=d2a5dfcb6&amp;vtp=1">
            <a:hlinkClick r:id="rId8" action="ppaction://hlinksldjump"/>
          </p:cNvPr>
          <p:cNvSpPr/>
          <p:nvPr/>
        </p:nvSpPr>
        <p:spPr>
          <a:xfrm>
            <a:off x="321868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2695a2278&amp;cid=2695a2278&amp;vtp=1">
            <a:hlinkClick r:id="rId9" action="ppaction://hlinksldjump"/>
          </p:cNvPr>
          <p:cNvSpPr/>
          <p:nvPr/>
        </p:nvSpPr>
        <p:spPr>
          <a:xfrm>
            <a:off x="379476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b0d9f9c9c&amp;cid=b0d9f9c9c&amp;vtp=1">
            <a:hlinkClick r:id="rId10" action="ppaction://hlinksldjump"/>
          </p:cNvPr>
          <p:cNvSpPr/>
          <p:nvPr/>
        </p:nvSpPr>
        <p:spPr>
          <a:xfrm>
            <a:off x="437083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0ec1c8d85&amp;cid=0ec1c8d85&amp;vtp=1">
            <a:hlinkClick r:id="rId11" action="ppaction://hlinksldjump"/>
          </p:cNvPr>
          <p:cNvSpPr/>
          <p:nvPr/>
        </p:nvSpPr>
        <p:spPr>
          <a:xfrm>
            <a:off x="4946904"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
        <p:nvSpPr>
          <p:cNvPr id="13" name="C_0#auto_editor_catalog_0?lid=0e52822d2&amp;cid=0e52822d2&amp;vtp=1">
            <a:hlinkClick r:id="rId12" action="ppaction://hlinksldjump"/>
          </p:cNvPr>
          <p:cNvSpPr/>
          <p:nvPr/>
        </p:nvSpPr>
        <p:spPr>
          <a:xfrm>
            <a:off x="5522976"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sz="2200" dirty="0"/>
          </a:p>
        </p:txBody>
      </p:sp>
      <p:sp>
        <p:nvSpPr>
          <p:cNvPr id="14" name="C_0#auto_editor_catalog_0?lid=2b2fd952a&amp;cid=2b2fd952a&amp;vtp=1">
            <a:hlinkClick r:id="rId13" action="ppaction://hlinksldjump"/>
          </p:cNvPr>
          <p:cNvSpPr/>
          <p:nvPr/>
        </p:nvSpPr>
        <p:spPr>
          <a:xfrm>
            <a:off x="609904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sz="2200" dirty="0"/>
          </a:p>
        </p:txBody>
      </p:sp>
      <p:sp>
        <p:nvSpPr>
          <p:cNvPr id="15" name="C_0#auto_editor_catalog_0?lid=4f7eb4202&amp;cid=4f7eb4202&amp;vtp=1">
            <a:hlinkClick r:id="rId14" action="ppaction://hlinksldjump"/>
          </p:cNvPr>
          <p:cNvSpPr/>
          <p:nvPr/>
        </p:nvSpPr>
        <p:spPr>
          <a:xfrm>
            <a:off x="667512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sz="2200" dirty="0"/>
          </a:p>
        </p:txBody>
      </p:sp>
      <p:sp>
        <p:nvSpPr>
          <p:cNvPr id="16" name="C_0#auto_editor_catalog_0?lid=4400bf607&amp;cid=4400bf607&amp;vtp=1">
            <a:hlinkClick r:id="rId15" action="ppaction://hlinksldjump"/>
          </p:cNvPr>
          <p:cNvSpPr/>
          <p:nvPr/>
        </p:nvSpPr>
        <p:spPr>
          <a:xfrm>
            <a:off x="724204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sz="2200" dirty="0"/>
          </a:p>
        </p:txBody>
      </p:sp>
      <p:sp>
        <p:nvSpPr>
          <p:cNvPr id="17" name="C_0#auto_editor_catalog_0?lid=1d2150176&amp;cid=1d2150176&amp;vtp=1">
            <a:hlinkClick r:id="rId16" action="ppaction://hlinksldjump"/>
          </p:cNvPr>
          <p:cNvSpPr/>
          <p:nvPr/>
        </p:nvSpPr>
        <p:spPr>
          <a:xfrm>
            <a:off x="781812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sz="2200" dirty="0"/>
          </a:p>
        </p:txBody>
      </p:sp>
      <p:sp>
        <p:nvSpPr>
          <p:cNvPr id="18" name="C_0#auto_editor_catalog_0?lid=28ac949c4&amp;cid=28ac949c4&amp;vtp=1">
            <a:hlinkClick r:id="rId17" action="ppaction://hlinksldjump"/>
          </p:cNvPr>
          <p:cNvSpPr/>
          <p:nvPr/>
        </p:nvSpPr>
        <p:spPr>
          <a:xfrm>
            <a:off x="839419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sz="2200" dirty="0"/>
          </a:p>
        </p:txBody>
      </p:sp>
      <p:sp>
        <p:nvSpPr>
          <p:cNvPr id="19" name="C_0#auto_editor_catalog_0?lid=3187f61d2&amp;cid=3187f61d2&amp;vtp=1">
            <a:hlinkClick r:id="rId18" action="ppaction://hlinksldjump"/>
          </p:cNvPr>
          <p:cNvSpPr/>
          <p:nvPr/>
        </p:nvSpPr>
        <p:spPr>
          <a:xfrm>
            <a:off x="8970264"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sz="2200" dirty="0"/>
          </a:p>
        </p:txBody>
      </p:sp>
      <p:sp>
        <p:nvSpPr>
          <p:cNvPr id="20" name="C_0#auto_editor_catalog_0?lid=bf18e7b22&amp;cid=bf18e7b22&amp;vtp=1">
            <a:hlinkClick r:id="rId19" action="ppaction://hlinksldjump"/>
          </p:cNvPr>
          <p:cNvSpPr/>
          <p:nvPr/>
        </p:nvSpPr>
        <p:spPr>
          <a:xfrm>
            <a:off x="9546336"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17</a:t>
            </a:r>
            <a:endParaRPr lang="en-US" sz="2200" dirty="0"/>
          </a:p>
        </p:txBody>
      </p:sp>
      <p:sp>
        <p:nvSpPr>
          <p:cNvPr id="21" name="C_0#auto_editor_catalog_0?lid=40ae42f45&amp;cid=40ae42f45&amp;vtp=1">
            <a:hlinkClick r:id="rId20" action="ppaction://hlinksldjump"/>
          </p:cNvPr>
          <p:cNvSpPr/>
          <p:nvPr/>
        </p:nvSpPr>
        <p:spPr>
          <a:xfrm>
            <a:off x="1012240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18</a:t>
            </a:r>
            <a:endParaRPr lang="en-US" sz="2200" dirty="0"/>
          </a:p>
        </p:txBody>
      </p:sp>
      <p:sp>
        <p:nvSpPr>
          <p:cNvPr id="22" name="C_0#auto_editor_catalog_0?lid=8d817f0b9&amp;cid=8d817f0b9&amp;vtp=1">
            <a:hlinkClick r:id="rId21" action="ppaction://hlinksldjump"/>
          </p:cNvPr>
          <p:cNvSpPr/>
          <p:nvPr/>
        </p:nvSpPr>
        <p:spPr>
          <a:xfrm>
            <a:off x="1069848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19</a:t>
            </a:r>
            <a:endParaRPr lang="en-US" sz="2200" dirty="0"/>
          </a:p>
        </p:txBody>
      </p:sp>
      <p:sp>
        <p:nvSpPr>
          <p:cNvPr id="23" name="C_0#auto_editor_catalog_0?lid=337e95c7c&amp;cid=337e95c7c&amp;vtp=1">
            <a:hlinkClick r:id="rId22" action="ppaction://hlinksldjump"/>
          </p:cNvPr>
          <p:cNvSpPr/>
          <p:nvPr/>
        </p:nvSpPr>
        <p:spPr>
          <a:xfrm>
            <a:off x="1127455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a:t>
            </a:r>
            <a:endParaRPr lang="en-US" sz="2200" dirty="0"/>
          </a:p>
        </p:txBody>
      </p:sp>
      <p:sp>
        <p:nvSpPr>
          <p:cNvPr id="24" name="C_0#auto_editor_catalog_0?lid=82fe3c160&amp;cid=82fe3c160&amp;vtp=1">
            <a:hlinkClick r:id="rId23"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21</a:t>
            </a:r>
            <a:endParaRPr lang="en-US" sz="2200" dirty="0"/>
          </a:p>
        </p:txBody>
      </p:sp>
      <p:sp>
        <p:nvSpPr>
          <p:cNvPr id="25" name="C_0#auto_editor_catalog_0?lid=f4821f061&amp;cid=f4821f061&amp;vtp=1">
            <a:hlinkClick r:id="rId24"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22</a:t>
            </a:r>
            <a:endParaRPr lang="en-US" sz="2200" dirty="0"/>
          </a:p>
        </p:txBody>
      </p:sp>
      <p:sp>
        <p:nvSpPr>
          <p:cNvPr id="26" name="C_0#auto_editor_catalog_0?lid=c5b473ae9&amp;cid=c5b473ae9&amp;vtp=1">
            <a:hlinkClick r:id="rId25"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23</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8.xml"/><Relationship Id="rId1" Type="http://schemas.openxmlformats.org/officeDocument/2006/relationships/image" Target="../media/image6.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b777025d5.fixed?color=0,173,163&amp;vtp=1&amp;bbb=1"/>
          <p:cNvSpPr/>
          <p:nvPr/>
        </p:nvSpPr>
        <p:spPr>
          <a:xfrm>
            <a:off x="0" y="1956816"/>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配套试卷</a:t>
            </a:r>
            <a:endParaRPr lang="en-US" altLang="zh-CN" sz="5000" dirty="0"/>
          </a:p>
        </p:txBody>
      </p:sp>
      <p:sp>
        <p:nvSpPr>
          <p:cNvPr id="3" name="C_1_BD#b777025d5.fixed?color=0,173,163&amp;vtp=1&amp;bbb=1"/>
          <p:cNvSpPr/>
          <p:nvPr/>
        </p:nvSpPr>
        <p:spPr>
          <a:xfrm>
            <a:off x="603504" y="3383280"/>
            <a:ext cx="10872216" cy="795528"/>
          </a:xfrm>
          <a:prstGeom prst="rect">
            <a:avLst/>
          </a:prstGeom>
          <a:noFill/>
        </p:spPr>
        <p:txBody>
          <a:bodyPr wrap="none" lIns="0" tIns="0" rIns="0" bIns="0" rtlCol="0" anchor="ctr"/>
          <a:lstStyle/>
          <a:p>
            <a:pPr algn="ctr" latinLnBrk="1">
              <a:lnSpc>
                <a:spcPts val="5000"/>
              </a:lnSpc>
            </a:pPr>
            <a:r>
              <a:rPr lang="en-US" altLang="zh-CN" sz="40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第二单元检测卷</a:t>
            </a:r>
            <a:endParaRPr lang="en-US" altLang="zh-CN" sz="4000" dirty="0"/>
          </a:p>
        </p:txBody>
      </p:sp>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4a5e00900?sp=1&amp;pid=130c17dcd&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与天和者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谓之天乐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喜怒通四时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与物有宜而莫知其极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这些观点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对丰富人的心灵世界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提升人的精神境界具有特别重要的意义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礼记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明确提出格物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致知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诚意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修身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齐家</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治国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平天下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将个人发展放在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平天下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这样一个广阔的视野里来看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孟子提出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与民同乐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的幸福观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强调幸福的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共同性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荀子认为</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圣也者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尽伦者也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王也者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尽制者也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两尽者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足以为天下极矣</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就是形成理想人格以实现个体幸福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就是心怀天下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会谋福利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老子认为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圣人不积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既以为人己愈有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既以与人己愈</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4a5e00900?sp=1&amp;pid=130c17dcd&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强调与别人分享快乐可以使自己更快乐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为别人奉献才能体现自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己的幸福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墨子认为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造成社会动荡不安的根源是众人之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不相爱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实现幸福的根本途径是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兼爱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也就是将爱无私地散播于全社会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种反对自私自利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主张将自身幸福与他人幸福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社会福祉结合起来的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幸福观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对当下社会形成和弘扬正确的幸福观具有重要意义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孟子主张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富贵不能淫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贫贱不能移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威武不能屈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在先贤们看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一个人即使生计维艰也不能见利忘义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丧失操守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不能因为外在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诱惑而丧失气节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不能因为外在压力而改变主见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只有这样</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才有真正</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4a5e00900?sp=1&amp;pid=130c17dcd&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的快乐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真正的幸福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先秦许多思想家始终以心中的幸福标准要求自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坚忍不拔地去努力实现自己的抱负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即使时运不济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屡遭困顿也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不改志向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因为他们念念不忘的是天下百姓的幸福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正因为有着强烈</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的责任意识与担当精神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他们才会苦读圣贤之书</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深究经世济民之道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积极为百姓的幸福谋利解难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为国家和民族的发展尽职尽责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鞠</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躬尽瘁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死而后已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这种为天下人幸福勇于担当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奉献的精神</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仍值得大力传承与弘扬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摘编自黄亚果《从优秀传统文化中探寻幸福真谛》）</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_1#eb08fd44a?pid=4a5e00900&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下列对材料内容的理解和分析，不正确的一项是（3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_1#eb08fd44a.bracket?pid=4a5e00900&amp;color=0,0,0&amp;vpa=1&amp;vtp=1"/>
          <p:cNvSpPr/>
          <p:nvPr/>
        </p:nvSpPr>
        <p:spPr>
          <a:xfrm>
            <a:off x="98685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5_BD.2_2#eb08fd44a.choices?pid=4a5e00900&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新时代要让优秀传统文化焕发光彩，为时代所用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而我国优秀传统</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文化其实就是传统儒家文化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中国优秀传统文化有扎实的现实功用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这是中华文明能经历几千年</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风雨而长存的原因之一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发掘优秀传统文化的价值内涵，目的是使之成为建设先进文化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凝</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聚民族精神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、培养优秀人才的重要资源。</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阐释优秀传统文化的思想内容要方法得当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注重内容和传播视角的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，要契合现代人的认知和心理特点。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eb08fd44a?pid=4a5e00900&amp;color=0,0,0&amp;vtp=1&amp;bt=1&amp;bbb=1&amp;hb=1"/>
          <p:cNvSpPr/>
          <p:nvPr/>
        </p:nvSpPr>
        <p:spPr>
          <a:xfrm>
            <a:off x="612648" y="468000"/>
            <a:ext cx="10963656" cy="11938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A项，“我国优秀传统文化其实就是传统儒家文化”错误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第一段说的是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“优秀传统文化在一定程度上等同于传统儒家文化”。</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d7150ea5f?pid=4a5e00900&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根据材料内容，下列说法正确的一项是（3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6_1#d7150ea5f.bracket?pid=4a5e00900&amp;color=0,0,0&amp;vpa=2&amp;vtp=1"/>
          <p:cNvSpPr/>
          <p:nvPr/>
        </p:nvSpPr>
        <p:spPr>
          <a:xfrm>
            <a:off x="84461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5_BD.5_2#d7150ea5f.choices?pid=4a5e00900&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实现中华民族伟大复兴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就是要把诸子百家的内容重新发掘出来加</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、利用。</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物质财富对先秦诸子来说，都是要刻意摒弃的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他们注重的是精神</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的富足快乐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诸子认为将自身幸福与他人幸福、社会福祉结合起来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有利于弘扬</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正确幸福观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孟子“三乐”幸福观涵盖了家庭、品质、事业三个方面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值得现代人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学习借鉴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d7150ea5f?pid=4a5e00900&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A项，原文说的是“就是要把诸子百家中优秀的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可以为今日所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用的内容重新发掘出来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”，选项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就是要把诸子百家的内容重新发掘出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来加以分析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、利用”扩大了范围。B项，由“先秦诸子认为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物质财富对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幸福来说并非不重要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”可知，他们并未“刻意摒弃”物质财富。C项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诸</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子认为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”错误。由材料二第三段可知，这是作者的观点。</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0d8284283?pid=4a5e00900&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下列选项不符合材料二有关“幸福”的阐述的一项是（3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9_1#0d8284283.bracket?pid=4a5e00900&amp;color=0,0,0&amp;vpa=3&amp;vtp=1"/>
          <p:cNvSpPr/>
          <p:nvPr/>
        </p:nvSpPr>
        <p:spPr>
          <a:xfrm>
            <a:off x="10195592" y="466344"/>
            <a:ext cx="4953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5_BD.8_2#0d8284283.choices?pid=4a5e00900&amp;color=0,0,0&amp;vtp=1&amp;bbb=1&amp;hb=1"/>
          <p:cNvSpPr/>
          <p:nvPr/>
        </p:nvSpPr>
        <p:spPr>
          <a:xfrm>
            <a:off x="612648" y="1084591"/>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在诸子看来，精神快乐是幸福必需的，但物质财富对幸福也很重要。</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诸子对幸福真谛的具体理解稍有不同，但是对财富、生命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权力等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均持否定态度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材料二认为贪图享乐、自私自利、易受诱惑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没有操守和气节的人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难以获得真正的幸福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从某个方面讲，“先天下之忧而忧，后天下之乐而乐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的精神是对诸</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子幸福观的继承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0d8284283?pid=4a5e00900&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B项，“对财富、生命、权力等均持否定态度”错误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原文说的是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他们主张对物质财富、生死寿夭、贵贱达穷、外在环境持淡泊态度”。</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841659276?sp=1&amp;pid=4a5e00900&amp;color=0,0,0&amp;vtp=1&amp;bt=1&amp;bbb=1&amp;hb=1"/>
          <p:cNvSpPr/>
          <p:nvPr/>
        </p:nvSpPr>
        <p:spPr>
          <a:xfrm>
            <a:off x="612648" y="468000"/>
            <a:ext cx="10963656" cy="11430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结合材料一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简要分析发掘优秀传统文化的价值内涵为什么要复兴实</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学传统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81_2#841659276?sp=1&amp;pid=4a5e00900&amp;color=0,0,0&amp;vtp=1&amp;bbb=1&amp;hb=1&amp;hltap=1"/>
          <p:cNvSpPr/>
          <p:nvPr/>
        </p:nvSpPr>
        <p:spPr>
          <a:xfrm>
            <a:off x="612648" y="1666954"/>
            <a:ext cx="10963656" cy="2857500"/>
          </a:xfrm>
          <a:prstGeom prst="rect">
            <a:avLst/>
          </a:prstGeom>
          <a:noFill/>
        </p:spPr>
        <p:txBody>
          <a:bodyPr wrap="none" lIns="0" tIns="0" rIns="0" bIns="0" rtlCol="0" anchor="t"/>
          <a:lstStyle/>
          <a:p>
            <a:pPr latinLnBrk="1">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5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S.83_1#841659276?pid=4a5e00900&amp;color=0,0,0&amp;vtp=1&amp;bbb=1&amp;hb=1"/>
          <p:cNvSpPr/>
          <p:nvPr/>
        </p:nvSpPr>
        <p:spPr>
          <a:xfrm>
            <a:off x="612648" y="4562554"/>
            <a:ext cx="10963656" cy="1143000"/>
          </a:xfrm>
          <a:prstGeom prst="rect">
            <a:avLst/>
          </a:prstGeom>
          <a:noFill/>
        </p:spPr>
        <p:txBody>
          <a:bodyPr wrap="none" lIns="0" tIns="0" rIns="0" bIns="0" rtlCol="0" anchor="t"/>
          <a:lstStyle/>
          <a:p>
            <a:pPr algn="l"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解答本题</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应先从原文中筛选出与复兴实学传统原因相关的关</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键内容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，再整合、概括信息。</a:t>
            </a:r>
            <a:endParaRPr lang="en-US" altLang="zh-CN" sz="2800" dirty="0"/>
          </a:p>
        </p:txBody>
      </p:sp>
      <p:sp>
        <p:nvSpPr>
          <p:cNvPr id="5" name="QB_5_AN.82_1#841659276?sp=1&amp;pid=4a5e00900&amp;color=0,0,0&amp;vtp=1&amp;bbb=1&amp;hb=1&amp;hla=1"/>
          <p:cNvSpPr/>
          <p:nvPr/>
        </p:nvSpPr>
        <p:spPr>
          <a:xfrm>
            <a:off x="612648" y="1641554"/>
            <a:ext cx="10963656" cy="2857500"/>
          </a:xfrm>
          <a:prstGeom prst="rect">
            <a:avLst/>
          </a:prstGeom>
          <a:noFill/>
        </p:spPr>
        <p:txBody>
          <a:bodyPr wrap="none" lIns="0" tIns="0" rIns="0" bIns="0" rtlCol="0" anchor="t"/>
          <a:lstStyle/>
          <a:p>
            <a:pPr latinLnBrk="1">
              <a:lnSpc>
                <a:spcPts val="45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长期以来，中国传统文化被标签化为有道德、重气节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但无</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、轻事功，亟须修正。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中国传统文化中的现实功用使中华文明</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经历几千年风雨而长存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。③实学自古即存</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但当今一些传统文化传播</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者仍重理学</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、心学，轻事功。④当今社会提倡实干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实学传统更有现</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实性和针对性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wipe(left)">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bg/>
                                          </p:spTgt>
                                        </p:tgtEl>
                                        <p:attrNameLst>
                                          <p:attrName>style.visibility</p:attrName>
                                        </p:attrNameLst>
                                      </p:cBhvr>
                                      <p:to>
                                        <p:strVal val="visible"/>
                                      </p:to>
                                    </p:set>
                                    <p:animEffect transition="in" filter="wipe(left)">
                                      <p:cBhvr>
                                        <p:cTn id="27" dur="500"/>
                                        <p:tgtEl>
                                          <p:spTgt spid="4">
                                            <p:bg/>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wipe(left)">
                                      <p:cBhvr>
                                        <p:cTn id="30" dur="500"/>
                                        <p:tgtEl>
                                          <p:spTgt spid="4">
                                            <p:txEl>
                                              <p:pRg st="0" end="0"/>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wipe(left)">
                                      <p:cBhvr>
                                        <p:cTn id="3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af2cb3943?pid=b777025d5&amp;color=0,0,0&amp;mp=1&amp;vtp=1&amp;bt=1&amp;bbb=1"/>
          <p:cNvSpPr/>
          <p:nvPr/>
        </p:nvSpPr>
        <p:spPr>
          <a:xfrm>
            <a:off x="612648" y="466344"/>
            <a:ext cx="10963656" cy="803656"/>
          </a:xfrm>
          <a:prstGeom prst="rect">
            <a:avLst/>
          </a:prstGeom>
          <a:noFill/>
        </p:spPr>
        <p:txBody>
          <a:bodyPr wrap="none" lIns="0" tIns="0" rIns="0" bIns="0" rtlCol="0" anchor="t"/>
          <a:lstStyle/>
          <a:p>
            <a:pPr algn="l" latinLnBrk="1">
              <a:lnSpc>
                <a:spcPts val="57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一、现代文阅读（35</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C_3_BD#130c17dcd?pid=af2cb3943&amp;color=0,0,0&amp;vtp=1&amp;bbb=1"/>
          <p:cNvSpPr/>
          <p:nvPr/>
        </p:nvSpPr>
        <p:spPr>
          <a:xfrm>
            <a:off x="612648" y="1174321"/>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（一）现代文阅读Ⅰ（</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4" name="QM_4_BD.1_1#4a5e00900?pid=130c17dcd&amp;color=0,0,0&amp;vtp=1&amp;bbb=1"/>
          <p:cNvSpPr/>
          <p:nvPr/>
        </p:nvSpPr>
        <p:spPr>
          <a:xfrm>
            <a:off x="612648" y="1826593"/>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湖南永州期中</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阅读下面的文字，完成1—5题。</a:t>
            </a:r>
            <a:endParaRPr lang="en-US" altLang="zh-CN" sz="2800" dirty="0"/>
          </a:p>
        </p:txBody>
      </p:sp>
      <p:sp>
        <p:nvSpPr>
          <p:cNvPr id="5" name="QM_4_BD.1_2#4a5e00900?sp=1&amp;pid=130c17dcd&amp;color=0,0,0&amp;vtp=1&amp;bbb=1&amp;hb=1"/>
          <p:cNvSpPr/>
          <p:nvPr/>
        </p:nvSpPr>
        <p:spPr>
          <a:xfrm>
            <a:off x="612648" y="2434855"/>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2800" dirty="0"/>
          </a:p>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春秋战国时期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诸子竞秀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百家争鸣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兵</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阴阳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纵横诸家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以卓越的智慧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奠定了中国优秀传统文化的根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汉武帝用董仲舒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罢黜百家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独尊儒术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的策略</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其余各家或隐于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ebe4d2f98?sp=1&amp;pid=4a5e00900&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先秦时期的思想家如孔子、老子、孟子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墨子等对幸福有着深刻的见</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。请结合材料，谈谈先秦思想家的幸福观对我们有什么启示。（6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81_2#ebe4d2f98?sp=1&amp;pid=4a5e00900&amp;color=0,0,0&amp;vtp=1&amp;bbb=1&amp;hb=1&amp;hltap=1"/>
          <p:cNvSpPr/>
          <p:nvPr/>
        </p:nvSpPr>
        <p:spPr>
          <a:xfrm>
            <a:off x="612648" y="1806654"/>
            <a:ext cx="10963656" cy="38862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82_1#ebe4d2f98?sp=1&amp;pid=4a5e00900&amp;color=0,0,0&amp;vtp=1&amp;bbb=1&amp;hb=1&amp;hla=1"/>
          <p:cNvSpPr/>
          <p:nvPr/>
        </p:nvSpPr>
        <p:spPr>
          <a:xfrm>
            <a:off x="612648" y="1781254"/>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精神追求方面：先秦诸子认为精神快乐是幸福所必需的</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们应注重心灵的知足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，关注那些符合人之本性、来自内心的幸福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幸福观念方面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先秦诸子的幸福观启示我们应将自身幸福与他人幸福</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社会福祉结合起来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。③品德修养方面：孟子主张“富贵不能淫</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贫贱不</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能移</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，威武不能屈”，我们要有坚定的信念和高尚的品德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不能因为外</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在诱惑而丧失气节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应形成正确幸福观</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2_2#ebe4d2f98?sp=1&amp;pid=4a5e00900&amp;color=0,0,0&amp;vtp=1&amp;bbb=1&amp;hb=1&amp;hltap=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81_1#ebe4d2f98?sp=1&amp;pid=4a5e00900&amp;color=0,0,0&amp;vtp=1&amp;bbb=1&amp;hb=1&amp;hla=1"/>
          <p:cNvSpPr/>
          <p:nvPr/>
        </p:nvSpPr>
        <p:spPr>
          <a:xfrm>
            <a:off x="612648" y="442600"/>
            <a:ext cx="10963656" cy="25908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责任担当方面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先秦许多思想家积极为天下百姓的幸福谋利解难，</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我们也应传承和弘扬这种精神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，为天下人幸福勇于担当、奉献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为实</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现中华民族伟大复兴的中国梦而努力奋斗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。（答出一点得1分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答出两</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点得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2分，答出三点得4</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，答出四点得满分）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14_1#ebe4d2f98?pid=4a5e00900&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①精神追求方面：“先秦诸子认为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物质财富对幸福来说并非不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重要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，但相比较而言，精神快乐才是幸福所必需的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这启示我们应注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重心灵的知足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，关注那些符合人之本性、来自内心的幸福。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幸福观</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念方面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：由材料二第三段中先秦诸子的幸福观可知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与别人分享快乐</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可以使自己更快乐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，为别人奉献才能感受到自己的幸福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这启示我们</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应将自身幸福与他人幸福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、社会福祉结合起来，反对自私自利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形成</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正确的幸福观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。③品德修养方面：孟子主张“富贵不能淫，</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贫贱不能移</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威武不能屈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”，这启示我们要有坚定的信念和高尚的品德</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不能因为外</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14_1#ebe4d2f98?pid=4a5e00900&amp;color=0,0,0&amp;vtp=1&amp;bt=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在诱惑而丧失气节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，这样才能做到真正的快乐和幸福。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责任担当方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：先秦许多思想家都有着强烈的责任意识与担当精神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他们念念不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忘的是天下百姓的幸福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，这启示我们应传承和弘扬这种精神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为天下</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百姓的幸福谋利解难</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，为天下人幸福勇于担当、奉献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为实现中华民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族伟大复兴的中国梦而努力奋斗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1149516f?pid=af2cb3943&amp;color=0,0,0&amp;vtp=1&amp;bt=1&amp;bbb=1"/>
          <p:cNvSpPr/>
          <p:nvPr/>
        </p:nvSpPr>
        <p:spPr>
          <a:xfrm>
            <a:off x="612648" y="466344"/>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（二）现代文阅读Ⅱ（</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3" name="QM_4_BD.15_1#c06965961?pid=e1149516f&amp;color=0,0,0&amp;vtp=1&amp;bbb=1"/>
          <p:cNvSpPr/>
          <p:nvPr/>
        </p:nvSpPr>
        <p:spPr>
          <a:xfrm>
            <a:off x="612648" y="1115647"/>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湖南长沙期中</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阅读下面的文字，完成6—9题。</a:t>
            </a:r>
            <a:endParaRPr lang="en-US" altLang="zh-CN" sz="2800" dirty="0"/>
          </a:p>
        </p:txBody>
      </p:sp>
      <p:sp>
        <p:nvSpPr>
          <p:cNvPr id="4" name="QM_4_BD.15_2#c06965961?sp=1&amp;pid=e1149516f&amp;color=0,0,0&amp;vtp=1&amp;bbb=1&amp;hb=1"/>
          <p:cNvSpPr/>
          <p:nvPr/>
        </p:nvSpPr>
        <p:spPr>
          <a:xfrm>
            <a:off x="612648" y="1723909"/>
            <a:ext cx="10963656" cy="32385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流年似水</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聂鑫森</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度若飞做梦都没想到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刹那间他就年满六十了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脱下沾满油泥和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铁屑的工装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领取了一个大红封皮的退休证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他从城北的轨道交通研</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究所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回到城南的流年巷度家小院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2#c06965961?sp=1&amp;pid=e1149516f&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流年巷弯弯曲曲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像是一条窄窄的湍急的溪流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流走了无数个春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朝秋夕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当度若飞的目光触摸到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流年巷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的巷牌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他真切地听到了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年似水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的哗哗声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他呱呱坠地时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在一家铁道工厂当工程师的父亲</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从乐府诗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关山度若飞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一句中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三个字当成他的名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他也和上一辈一样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干上了铁道工业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退休了的度若飞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常会想到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时间度若飞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一去不复返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他如今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已步入花甲之境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突然发觉街坊邻居已经称他为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度若飞尴尬地笑了笑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心里说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我难道是突然老的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2#c06965961?sp=1&amp;pid=e1149516f&amp;color=0,0,0&amp;vtp=1&amp;bbb=1&amp;hb=1"/>
          <p:cNvSpPr/>
          <p:nvPr/>
        </p:nvSpPr>
        <p:spPr>
          <a:xfrm>
            <a:off x="612648" y="468000"/>
            <a:ext cx="10963656" cy="5372100"/>
          </a:xfrm>
          <a:prstGeom prst="rect">
            <a:avLst/>
          </a:prstGeom>
          <a:noFill/>
        </p:spPr>
        <p:txBody>
          <a:bodyPr wrap="none" lIns="0" tIns="0" rIns="0" bIns="0" rtlCol="0" anchor="t"/>
          <a:lstStyle/>
          <a:p>
            <a:pPr latinLnBrk="1">
              <a:lnSpc>
                <a:spcPts val="47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度若飞回到家里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呆呆地坐在院子里的葡萄架下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想一些陈年旧</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三十多年前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他从上海交通大学毕业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被分配到老家的轨道交通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参加内燃机车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电力机车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高速动车的研究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画不完的图纸</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做不完的试验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哪里有工作时间和业余时间的区别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连谈情说爱的过</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程都简省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度若飞和教中学语文的计小耕经人牵线认识后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彼此都有</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就赶快结了婚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流年巷在城南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度若飞供职的轨道交通研究所却在城北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坐公交</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车来回需要两个多小时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度若飞向单位要了间单人宿舍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有时回流年巷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也是夜归晓出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度家小院倒成了他的驿站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2#c06965961?sp=1&amp;pid=e1149516f&amp;color=0,0,0&amp;vtp=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这时计小耕走了过来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度若飞站起来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刚才邻居说这些年他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们很少见到我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让我很愧疚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你上班忙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下班教养孩子还是忙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成了个甩手掌柜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想的只是所里的事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苦了你一个人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计小耕笑了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巧妙地把话题转到儿子身上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可惜儿子快速地跳过</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了童年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少年时代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进入了青年时代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真是倍速人生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儿子如今在上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与几个同学办起一家精密机床制造厂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闹得热火朝天的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M_4_BD.15_3#c06965961?sp=1&amp;pid=e1149516f&amp;color=0,0,0&amp;vtp=1&amp;bbb=1&amp;hb=1"/>
          <p:cNvSpPr/>
          <p:nvPr/>
        </p:nvSpPr>
        <p:spPr>
          <a:xfrm>
            <a:off x="612648" y="4368874"/>
            <a:ext cx="10963656" cy="12954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度若飞听后叹了口气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惆怅地说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挺羡慕儿子的忙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我这个有一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身本事的高级技工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闲得老骨头发酸发软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c06965961?sp=1&amp;pid=e1149516f&amp;color=0,0,0&amp;vtp=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葡萄架上的藤叶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窸窸窣窣地响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一对翠羽红喙的小鸟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你一声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我一声地叫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很好听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计小耕说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既然退休了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就该让时间慢下来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退休了的度若飞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觉得白天很悠长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长夜更难熬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他难以入眠</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脑子里呈现着一张一张的图纸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一个一个铮亮的零部件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直到院子里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下起了小雨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沙</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度若飞打了一个冷噤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有杂音</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车轮在摩擦钢轨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计小耕醒了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是雨点落在芭蕉叶上的声音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快睡吧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c06965961?sp=1&amp;pid=e1149516f&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天刚亮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度若飞与妻子双双出门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到南湖公园去散步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步子迈得又急又大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好像要赶着去上班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总把妻子丢在后面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走了一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段路后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度若飞见身后无人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只好停下来焦急地等候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散完步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两人再去公园边的农贸市场买菜</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妻子一个摊位一个摊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位地细看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度若飞忍不住催促说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快点儿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耽误了多少时间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计小耕说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你还陷在自己的心理时间里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想慢都慢不下来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你得</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找到一个客观标示时间行进的物件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来矫正思维模式的惯性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钟表还是手机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我们都有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4a5e00900?sp=1&amp;pid=130c17dcd&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或潜入民间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或消于无形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以至逮于今日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优秀传统文化在一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定程度上等同于传统儒家文化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实现中华民族伟大复兴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包括全面实</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现中华优秀传统文化的复兴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就是要把诸子百家中优秀的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可以为今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日所用的内容重新发掘出来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使之成为先进文化建设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民族精神凝聚</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优秀人才培养的重要资源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墨子注重科学技术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墨子及其弟子在生产实践中发现了小</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孔成像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滑轮受力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光线直射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杠杆原理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并提出了点线面体圆的概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念等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连发出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李约瑟之问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的学者李约瑟也感叹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墨家的科学水平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c06965961?sp=1&amp;pid=e1149516f&amp;color=0,0,0&amp;vtp=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计小耕眨了眨眼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是古代计时用的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铜壶滴漏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滴水之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声便是时间之声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那物件只博物馆有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M_4_BD.15_4#c06965961?sp=1&amp;pid=e1149516f&amp;color=0,0,0&amp;vtp=1&amp;bbb=1&amp;hb=1"/>
          <p:cNvSpPr/>
          <p:nvPr/>
        </p:nvSpPr>
        <p:spPr>
          <a:xfrm>
            <a:off x="612648" y="2451174"/>
            <a:ext cx="10963656"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你是高级技工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可以仿制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制作可以磨慢你的性子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度若飞的精气神忽地火旺起来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他到器材市场购回了材料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出各种工具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小钳工桌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榔头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老虎钳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铁砧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扳手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锉刀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钢凿</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钢剪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小焊枪</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他又收拾出一间空房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作为他的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一遍遍地测试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改装</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一落黑</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en-US" altLang="zh-CN" sz="28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下班</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他怕钢</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4#c06965961?sp=1&amp;pid=e1149516f&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鸣铁响惊扰了左邻右舍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洗罢澡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吃罢晚饭</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他对妻子说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今晚有怀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旧电影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庐山恋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我们再去看一遍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妻子微微一笑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三个月后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铜壶滴漏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制作成功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就安放在他们卧室的窗子边</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两个长圆形的白铁无盖圆壶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依次立在两层梯形的红漆木架上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的壶底伸出一个黄铜管滴嘴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一滴一滴的水漏入下面的壶中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叮咚</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叮咚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声音很清亮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下层的壶里固定着长竹条的刻箭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刻箭上面刻着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二十四格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一格代表一个小时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4#c06965961?sp=1&amp;pid=e1149516f&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计小耕左看右看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然后对着手表听水的滴落声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大声说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不愧是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大匠神工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儿子回来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就让他睡这间房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听听时间之声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你把这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铜壶滴漏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的视频发给儿子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顺便问问他什么时候可以回</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家住几天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铜壶滴漏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度若飞走路放慢了步子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心情也变得轻松起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早晨和妻子一起并肩散步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他挺直弯惯了的腰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一边悠闲地摆动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双手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一边还说些闲话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进市场购物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任妻子去挑选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砍价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他站在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旁边看和听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觉得很有意思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4#c06965961?sp=1&amp;pid=e1149516f&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长长的白天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度若飞侍弄一会儿花草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然后坐在书房里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安静地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读一阵书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他从妻子给他找好的各种文学书籍中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先挑出一本细读</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他读到王沂孙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琐窗寒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趁酒梨花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催诗柳絮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一窗春怨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春怨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怎么是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应该是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才准确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他便去问妻子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计小耕听着问题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睁大眼睛看丈夫的面相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你脸上的肌肉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褪去了紧张感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有光泽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有喜气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显得年轻了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叮咚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叮咚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铜壶滴漏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的声音中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床头柜上的座机忽然响了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5#c06965961?sp=1&amp;pid=e1149516f&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度若飞立刻醒了过来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抓起听筒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哪位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早些日子妈发来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铜壶滴漏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的视频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又古典又现代</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有形有色有声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好玩意儿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爸能把设计图纸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工艺流程说明快递过来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当然行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你要这个做什么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这是个好玩意儿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让我突然想起一种微型均速高效铣床的设计</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我还想在老家办个分厂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聘您这位老将当技术顾问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不知道您意下如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5#c06965961?sp=1&amp;pid=e1149516f&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度若飞兴奋起来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大声说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这个美差我应了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计小耕在旁边尖着耳朵听他们父子说话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她见丈夫搁下了听筒</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忙道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你这急性子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也不问儿子什么时候回家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叮咚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叮咚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铜壶滴漏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的声音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在度若飞的耳鼓上敲打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变得高亢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厚重</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像铺天盖地的钢鸣铁响</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d2a5dfcb6?pid=c06965961&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下列对小说相关内容的理解，不正确的一项是（3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17_1#d2a5dfcb6.bracket?pid=c06965961&amp;color=0,0,0&amp;vpa=4&amp;vtp=1"/>
          <p:cNvSpPr/>
          <p:nvPr/>
        </p:nvSpPr>
        <p:spPr>
          <a:xfrm>
            <a:off x="95129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5_BD.16_2#d2a5dfcb6.choices?pid=c06965961&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面对度若飞的歉疚，计小耕“巧妙地把话题转到儿子身上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体现出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她对丈夫的理解和包容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，也自然地引出了对儿子的介绍。</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儿子“快速地跳过了童年、少年时代，进入了青年时代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说明度若</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飞平时忙于工作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，疏忽了儿子的成长。</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藤叶的响声与小鸟的叫声，和谐好听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这一处景物描写含蓄地表达</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了慢生活的美好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，衬托了度若飞退休后闲适的心情。</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文中两次描写度若飞与计小耕散步的情形，前后对比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突出了仿制</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铜壶滴漏”一事对度若飞心态的改变。</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d2a5dfcb6?pid=c06965961&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C项，“衬托了度若飞退休后闲适的心情”错误。结合原文</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闲得老</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骨头发酸发软</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”“退休了的度若飞，觉得白天很悠长，长夜更难熬</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他难</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以入眠</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”等可以看出，这一处景物描写反衬出度若飞退休后的不适应。</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2695a2278?pid=c06965961&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下列对人物形象的理解与分析，不正确的一项是（3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20_1#2695a2278.bracket?pid=c06965961&amp;color=0,0,0&amp;vpa=5&amp;vtp=1"/>
          <p:cNvSpPr/>
          <p:nvPr/>
        </p:nvSpPr>
        <p:spPr>
          <a:xfrm>
            <a:off x="9881267" y="466344"/>
            <a:ext cx="495300"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5_BD.19_2#2695a2278.choices?pid=c06965961&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小说写度若飞在葡萄架下回忆过往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以简省的笔墨交代其三十多年</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的经历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，与题目《流年似水》相呼应。</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度若飞把雨打芭蕉的声音听成车轮摩擦钢轨的声音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这是他在难熬</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的长夜中寻求自我安慰的一种方式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计小耕为度若飞准备各种文学书籍，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是为了帮助丈夫适应退休生活</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这一方法在前文介绍她职业时已有所铺垫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，所以并不突兀。</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小说以“尖着耳朵听”写计小耕关注父子通话内容，用“忙道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突出她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对儿子的关心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2695a2278?pid=c06965961&amp;color=0,0,0&amp;vtp=1&amp;bt=1&amp;bbb=1&amp;hb=1"/>
          <p:cNvSpPr/>
          <p:nvPr/>
        </p:nvSpPr>
        <p:spPr>
          <a:xfrm>
            <a:off x="612648" y="468000"/>
            <a:ext cx="10963656" cy="1193800"/>
          </a:xfrm>
          <a:prstGeom prst="rect">
            <a:avLst/>
          </a:prstGeom>
          <a:noFill/>
        </p:spPr>
        <p:txBody>
          <a:bodyPr wrap="none" lIns="0" tIns="0" rIns="0" bIns="0" rtlCol="0" anchor="t"/>
          <a:lstStyle/>
          <a:p>
            <a:pPr algn="l" latinLnBrk="1">
              <a:lnSpc>
                <a:spcPts val="47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B项，度若飞仍然陷在曾经的工作环境中</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因此把雨打芭蕉的声</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音听成车轮摩擦钢轨的声音</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，这并不是他“寻求自我安慰的一种方式”。</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4a5e00900?sp=1&amp;pid=130c17dcd&amp;color=0,0,0&amp;vtp=1&amp;bbb=1&amp;hb=1"/>
          <p:cNvSpPr/>
          <p:nvPr/>
        </p:nvSpPr>
        <p:spPr>
          <a:xfrm>
            <a:off x="612648" y="468000"/>
            <a:ext cx="10963656" cy="5486400"/>
          </a:xfrm>
          <a:prstGeom prst="rect">
            <a:avLst/>
          </a:prstGeom>
          <a:noFill/>
        </p:spPr>
        <p:txBody>
          <a:bodyPr wrap="none" lIns="0" tIns="0" rIns="0" bIns="0" rtlCol="0" anchor="t"/>
          <a:lstStyle/>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过了整个古希腊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法家首重法律制度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蕴含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依法治国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的思想精髓</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名家具有严谨的逻辑思维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道家对宇宙起源的思考和自然哲学成就也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对现代科学有所影响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如炼丹术之于化学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风水之于环境科学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堪舆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术之于地理学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兵家对军事科学有影响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纵横家对外交和政治学有影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响</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王朝治理的科学性对现代治理也有启示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如科举制之于现代公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务员选拔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丝绸之路之于现代国际贸易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晋商之于股份制和金融信用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体系建设等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让今天的人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看到中国古人的超前创新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在古人身上看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到自己的影子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我注六经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六经注我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既符合现代人以自我为中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8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心的认知特点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在情感上也更加亲切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更容易获得认同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b0d9f9c9c?sp=1&amp;pid=c06965961&amp;color=0,0,0&amp;vtp=1&amp;bt=1&amp;bbb=1&amp;hb=1"/>
          <p:cNvSpPr/>
          <p:nvPr/>
        </p:nvSpPr>
        <p:spPr>
          <a:xfrm>
            <a:off x="612648" y="468000"/>
            <a:ext cx="10963656" cy="1041400"/>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制作“铜壶滴漏”的情节设计，体现出小说在构思上的匠心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请加以赏</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81_2#b0d9f9c9c?sp=1&amp;pid=c06965961&amp;color=0,0,0&amp;vtp=1&amp;bbb=1&amp;hb=1&amp;hltap=1"/>
          <p:cNvSpPr/>
          <p:nvPr/>
        </p:nvSpPr>
        <p:spPr>
          <a:xfrm>
            <a:off x="612648" y="1565355"/>
            <a:ext cx="10963656" cy="4165600"/>
          </a:xfrm>
          <a:prstGeom prst="rect">
            <a:avLst/>
          </a:prstGeom>
          <a:noFill/>
        </p:spPr>
        <p:txBody>
          <a:bodyPr wrap="none" lIns="0" tIns="0" rIns="0" bIns="0" rtlCol="0" anchor="t"/>
          <a:lstStyle/>
          <a:p>
            <a:pPr latinLnBrk="1">
              <a:lnSpc>
                <a:spcPts val="4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82_1#b0d9f9c9c?sp=1&amp;pid=c06965961&amp;color=0,0,0&amp;vtp=1&amp;bbb=1&amp;hb=1&amp;hla=1"/>
          <p:cNvSpPr/>
          <p:nvPr/>
        </p:nvSpPr>
        <p:spPr>
          <a:xfrm>
            <a:off x="612648" y="1539955"/>
            <a:ext cx="10963656" cy="4165600"/>
          </a:xfrm>
          <a:prstGeom prst="rect">
            <a:avLst/>
          </a:prstGeom>
          <a:noFill/>
        </p:spPr>
        <p:txBody>
          <a:bodyPr wrap="none" lIns="0" tIns="0" rIns="0" bIns="0" rtlCol="0" anchor="t"/>
          <a:lstStyle/>
          <a:p>
            <a:pPr latinLnBrk="1">
              <a:lnSpc>
                <a:spcPts val="4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在人物塑造上，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既体现了计小耕的智慧和她对丈夫的关心</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，又表现了度若飞“大匠神工”的专业水平。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同时推进人物转变</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制作</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“铜壶滴漏”帮助度若飞摆脱了刚退休时的不适应感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让他感受到</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了客观时间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，磨慢了他的性子。②在情节发展上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呼应前文对度若飞</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工作的介绍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，推动情节发展</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引出了后文儿子聘请他做技术顾问的情</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。③在思想主旨上，引发读者对生活中快与慢、忙与闲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现代与传</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、实用与审美等关系的思考，有助于表现主旨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同时增加了小说的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文化意蕴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。（答出一点得2分，答出两点得3分，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答出三点得满分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Effect transition="in" filter="wipe(left)">
                                      <p:cBhvr>
                                        <p:cTn id="31"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23_1#b0d9f9c9c?pid=c06965961&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分析情节作用，要从内容和结构两大角度进行思考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其中内容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角度又包括人物塑造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、情节发展、思想主旨等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本题在题干中提示该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情节体现了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“小说在构思上的匠心”，结合内容可确定</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答题角度为人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物塑造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、情节发展和思想主旨。</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0ec1c8d85?sp=1&amp;pid=c06965961&amp;color=0,0,0&amp;vtp=1&amp;bt=1&amp;bbb=1&amp;hb=1"/>
          <p:cNvSpPr/>
          <p:nvPr/>
        </p:nvSpPr>
        <p:spPr>
          <a:xfrm>
            <a:off x="612648" y="468000"/>
            <a:ext cx="10963656" cy="1041400"/>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有人评价聂鑫森的短篇小说有一种传统文化韵味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这篇小说在哪些方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面体现了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“传统文化韵味”？请简要分析。（6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81_2#0ec1c8d85?sp=1&amp;pid=c06965961&amp;color=0,0,0&amp;vtp=1&amp;bbb=1&amp;hb=1&amp;hltap=1"/>
          <p:cNvSpPr/>
          <p:nvPr/>
        </p:nvSpPr>
        <p:spPr>
          <a:xfrm>
            <a:off x="612648" y="1552654"/>
            <a:ext cx="10963656" cy="3124200"/>
          </a:xfrm>
          <a:prstGeom prst="rect">
            <a:avLst/>
          </a:prstGeom>
          <a:noFill/>
        </p:spPr>
        <p:txBody>
          <a:bodyPr wrap="none" lIns="0" tIns="0" rIns="0" bIns="0" rtlCol="0" anchor="t"/>
          <a:lstStyle/>
          <a:p>
            <a:pPr latinLnBrk="1">
              <a:lnSpc>
                <a:spcPts val="4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S.83_1#0ec1c8d85?pid=c06965961&amp;color=0,0,0&amp;vtp=1&amp;bbb=1&amp;hb=1"/>
          <p:cNvSpPr/>
          <p:nvPr/>
        </p:nvSpPr>
        <p:spPr>
          <a:xfrm>
            <a:off x="612648" y="4689554"/>
            <a:ext cx="10963656" cy="1041400"/>
          </a:xfrm>
          <a:prstGeom prst="rect">
            <a:avLst/>
          </a:prstGeom>
          <a:noFill/>
        </p:spPr>
        <p:txBody>
          <a:bodyPr wrap="none" lIns="0" tIns="0" rIns="0" bIns="0" rtlCol="0" anchor="t"/>
          <a:lstStyle/>
          <a:p>
            <a:pPr algn="l" latinLnBrk="1">
              <a:lnSpc>
                <a:spcPts val="4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解答本题，可从人物塑造、语言风格、情节发展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思想主旨等</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角度进行分析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5_AN.82_1#0ec1c8d85?sp=1&amp;pid=c06965961&amp;color=0,0,0&amp;vtp=1&amp;bbb=1&amp;hb=1&amp;hla=1"/>
          <p:cNvSpPr/>
          <p:nvPr/>
        </p:nvSpPr>
        <p:spPr>
          <a:xfrm>
            <a:off x="612648" y="1527254"/>
            <a:ext cx="10963656" cy="3124200"/>
          </a:xfrm>
          <a:prstGeom prst="rect">
            <a:avLst/>
          </a:prstGeom>
          <a:noFill/>
        </p:spPr>
        <p:txBody>
          <a:bodyPr wrap="none" lIns="0" tIns="0" rIns="0" bIns="0" rtlCol="0" anchor="t"/>
          <a:lstStyle/>
          <a:p>
            <a:pPr latinLnBrk="1">
              <a:lnSpc>
                <a:spcPts val="4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人物塑造上，度若飞技艺精湛，工作投入、专注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体现了传</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统工匠精神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。②语言风格上，“流年巷、度若飞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等内蕴丰富的名称和</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古诗词的引用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，带有古典韵味。③情节发展上，制作“铜壶滴漏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这一</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古代计时工具推动了情节的发展</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。④思想主旨上</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体现了传统文化对</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现代快节奏生活的滋养与调适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。（答出一点得1分，答出两点得2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答出三点得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4分，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答出四点得满分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wipe(left)">
                                      <p:cBhvr>
                                        <p:cTn id="19" dur="500"/>
                                        <p:tgtEl>
                                          <p:spTgt spid="5">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wipe(left)">
                                      <p:cBhvr>
                                        <p:cTn id="22" dur="500"/>
                                        <p:tgtEl>
                                          <p:spTgt spid="5">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wipe(left)">
                                      <p:cBhvr>
                                        <p:cTn id="25" dur="500"/>
                                        <p:tgtEl>
                                          <p:spTgt spid="5">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4">
                                            <p:bg/>
                                          </p:spTgt>
                                        </p:tgtEl>
                                        <p:attrNameLst>
                                          <p:attrName>style.visibility</p:attrName>
                                        </p:attrNameLst>
                                      </p:cBhvr>
                                      <p:to>
                                        <p:strVal val="visible"/>
                                      </p:to>
                                    </p:set>
                                    <p:animEffect transition="in" filter="wipe(left)">
                                      <p:cBhvr>
                                        <p:cTn id="30" dur="500"/>
                                        <p:tgtEl>
                                          <p:spTgt spid="4">
                                            <p:bg/>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wipe(left)">
                                      <p:cBhvr>
                                        <p:cTn id="33" dur="500"/>
                                        <p:tgtEl>
                                          <p:spTgt spid="4">
                                            <p:txEl>
                                              <p:pRg st="0" end="0"/>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wipe(left)">
                                      <p:cBhvr>
                                        <p:cTn id="36"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d9c39c302?pid=b777025d5&amp;color=0,0,0&amp;vtp=1&amp;bt=1&amp;bbb=1"/>
          <p:cNvSpPr/>
          <p:nvPr/>
        </p:nvSpPr>
        <p:spPr>
          <a:xfrm>
            <a:off x="612648" y="466344"/>
            <a:ext cx="10963656" cy="638874"/>
          </a:xfrm>
          <a:prstGeom prst="rect">
            <a:avLst/>
          </a:prstGeom>
          <a:noFill/>
        </p:spPr>
        <p:txBody>
          <a:bodyPr wrap="none" lIns="0" tIns="0" rIns="0" bIns="0" rtlCol="0" anchor="t"/>
          <a:lstStyle/>
          <a:p>
            <a:pPr algn="l" latinLnBrk="1">
              <a:lnSpc>
                <a:spcPts val="49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二、古代诗文阅读（35</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C_3_BD#459395ffb?pid=d9c39c302&amp;color=0,0,0&amp;vtp=1&amp;bbb=1"/>
          <p:cNvSpPr/>
          <p:nvPr/>
        </p:nvSpPr>
        <p:spPr>
          <a:xfrm>
            <a:off x="612648" y="1101868"/>
            <a:ext cx="10963656" cy="598932"/>
          </a:xfrm>
          <a:prstGeom prst="rect">
            <a:avLst/>
          </a:prstGeom>
          <a:noFill/>
        </p:spPr>
        <p:txBody>
          <a:bodyPr wrap="none" lIns="0" tIns="0" rIns="0" bIns="0" rtlCol="0" anchor="t"/>
          <a:lstStyle/>
          <a:p>
            <a:pPr algn="l" latinLnBrk="1">
              <a:lnSpc>
                <a:spcPts val="46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（一）文言文阅读（</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4" name="QM_4_BD.26_1#f6c93f4d8?pid=459395ffb&amp;color=0,0,0&amp;vtp=1&amp;bbb=1"/>
          <p:cNvSpPr/>
          <p:nvPr/>
        </p:nvSpPr>
        <p:spPr>
          <a:xfrm>
            <a:off x="612648" y="1694959"/>
            <a:ext cx="10963656" cy="533400"/>
          </a:xfrm>
          <a:prstGeom prst="rect">
            <a:avLst/>
          </a:prstGeom>
          <a:noFill/>
        </p:spPr>
        <p:txBody>
          <a:bodyPr wrap="none" lIns="0" tIns="0" rIns="0" bIns="0" rtlCol="0" anchor="t"/>
          <a:lstStyle/>
          <a:p>
            <a:pPr algn="l" latinLnBrk="1">
              <a:lnSpc>
                <a:spcPts val="42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安徽合肥期中</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阅读下面的文言文，完成10—14题。</a:t>
            </a:r>
            <a:endParaRPr lang="en-US" altLang="zh-CN" sz="2800" dirty="0"/>
          </a:p>
        </p:txBody>
      </p:sp>
      <p:sp>
        <p:nvSpPr>
          <p:cNvPr id="5" name="QM_4_BD.26_2#f6c93f4d8?sp=1&amp;pid=459395ffb&amp;color=0,0,0&amp;vtp=1&amp;bbb=1&amp;hb=1"/>
          <p:cNvSpPr/>
          <p:nvPr/>
        </p:nvSpPr>
        <p:spPr>
          <a:xfrm>
            <a:off x="612648" y="2241433"/>
            <a:ext cx="10963656" cy="3429000"/>
          </a:xfrm>
          <a:prstGeom prst="rect">
            <a:avLst/>
          </a:prstGeom>
          <a:noFill/>
        </p:spPr>
        <p:txBody>
          <a:bodyPr wrap="none" lIns="0" tIns="0" rIns="0" bIns="0" rtlCol="0" anchor="t"/>
          <a:lstStyle/>
          <a:p>
            <a:pPr algn="l" latinLnBrk="1">
              <a:lnSpc>
                <a:spcPts val="45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2800" dirty="0"/>
          </a:p>
          <a:p>
            <a:pPr latinLnBrk="1">
              <a:lnSpc>
                <a:spcPts val="45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然则奚以为治法而可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莫若法天</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天之行广而无私其施厚</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而不德其明久而不衰故圣王法之</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既以天为法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动作有为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必度于天</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天之所欲则为之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天所不欲则止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然而天何欲何恶者也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天必欲人之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相爱相利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而不欲人之相恶相贼也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摘编自《墨子·法仪》）</a:t>
            </a:r>
            <a:endParaRPr lang="en-US" altLang="zh-CN" sz="2800" dirty="0"/>
          </a:p>
        </p:txBody>
      </p:sp>
      <p:sp>
        <p:nvSpPr>
          <p:cNvPr id="6" name="QM_4_BD.26_2#f6c93f4d8?sp=1&amp;pid=459395ffb&amp;color=0,0,0&amp;vtp=1&amp;bbb=1&amp;hb=1&amp;zzd= 6"/>
          <p:cNvSpPr/>
          <p:nvPr/>
        </p:nvSpPr>
        <p:spPr>
          <a:xfrm>
            <a:off x="1127030" y="5111633"/>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3#f6c93f4d8?sp=1&amp;pid=459395ffb&amp;color=0,0,0&amp;vtp=1&amp;bt=1&amp;bbb=1&amp;hb=1"/>
          <p:cNvSpPr/>
          <p:nvPr/>
        </p:nvSpPr>
        <p:spPr>
          <a:xfrm>
            <a:off x="612648" y="468000"/>
            <a:ext cx="10963656" cy="5207000"/>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4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子贡为信阳宰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辞于孔子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孔子曰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勤之慎之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奉天子之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无夺无伐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无暴无盗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子贡曰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赐也少而事君子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岂以盗为累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孔子曰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汝未之详也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夫以贤代贤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是谓之夺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以不肖代贤</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是谓之伐</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缓令急诛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是谓之暴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取善自与</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谓之盗</a:t>
            </a:r>
            <a:r>
              <a:rPr lang="en-US" altLang="zh-CN" sz="2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盗非窃财之谓</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吾闻之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知为吏者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奉法以利民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不知为吏者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枉法以侵民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怨之所由也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治官莫若平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临财莫如廉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廉平之守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不可改也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匿人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斯谓蔽贤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扬人之恶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斯为小人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内不相训</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而外相谤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非亲</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睦也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言人之善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若己有之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言人之恶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若己受之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故君子无所不慎焉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摘编自《孔子家语·辩政》）</a:t>
            </a:r>
            <a:endParaRPr lang="en-US" altLang="zh-CN" sz="2800" dirty="0"/>
          </a:p>
        </p:txBody>
      </p:sp>
      <p:sp>
        <p:nvSpPr>
          <p:cNvPr id="3" name="QM_4_BD.26_3#f6c93f4d8?sp=1&amp;pid=459395ffb&amp;color=0,0,0&amp;vtp=1&amp;bt=1&amp;bbb=1&amp;hb=1&amp;zzd= 6"/>
          <p:cNvSpPr/>
          <p:nvPr/>
        </p:nvSpPr>
        <p:spPr>
          <a:xfrm>
            <a:off x="1838230" y="30842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4_BD.26_3#f6c93f4d8?sp=1&amp;pid=459395ffb&amp;color=0,0,0&amp;vtp=1&amp;bt=1&amp;bbb=1&amp;hb=1&amp;zzd= 7"/>
          <p:cNvSpPr/>
          <p:nvPr/>
        </p:nvSpPr>
        <p:spPr>
          <a:xfrm>
            <a:off x="5749830" y="3604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4_BD.26_3#f6c93f4d8?sp=1&amp;pid=459395ffb&amp;color=0,0,0&amp;vtp=1&amp;bt=1&amp;bbb=1&amp;hb=1&amp;zzd= 9"/>
          <p:cNvSpPr/>
          <p:nvPr/>
        </p:nvSpPr>
        <p:spPr>
          <a:xfrm>
            <a:off x="8950230" y="46463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4#f6c93f4d8?sp=1&amp;pid=459395ffb&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材料三：</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圣人之治民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度于本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不从其欲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期于利民而已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故其与之刑</a:t>
            </a:r>
            <a:r>
              <a:rPr lang="en-US" altLang="zh-CN" sz="2800" b="0" i="0" u="sng"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sng"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非所以恶民</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爱之本也</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刑胜而民静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赏繁而奸生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故治民者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刑胜</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治之首也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赏繁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乱之本也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夫民之性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喜其乱而不亲其法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故明主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之治国也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则民劝功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严刑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则民亲法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劝功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则公事不犯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则奸无所萌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故治民者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禁奸于未萌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而用兵者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服战于民心</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禁先其本者治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兵战其心者胜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圣人之治民也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先治者强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先战者胜</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故法者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王之本也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刑者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爱之自也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夫民之性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恶劳而乐佚</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4#f6c93f4d8?sp=1&amp;pid=459395ffb&amp;color=0,0,0&amp;vtp=1&amp;bt=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佚则荒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荒则不治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不治则乱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而赏刑不行于天下者必塞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故欲举大</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功而难致其力者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大功不可几而举也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欲治其法而难变其故者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不可几而治也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故治民无常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唯法为治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法与时转则治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治与世宜则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有功</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故民朴而禁之以名则治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世知维之以刑则从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时移而治不易者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能众而禁不变者削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故圣人之治民也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法与时移而禁与能变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摘编自《韩非子·心度》）</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7_1#0e52822d2?sp=1&amp;pid=f6c93f4d8&amp;color=0,0,0&amp;vtp=1&amp;bt=1&amp;bbb=1&amp;hb=1"/>
          <p:cNvSpPr/>
          <p:nvPr/>
        </p:nvSpPr>
        <p:spPr>
          <a:xfrm>
            <a:off x="612648" y="46634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材料一中画波浪线的部分有三处需要断句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这三处是</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天之行</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广</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其施厚</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而不德</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故圣王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AN.28_1#0e52822d2.blank?pid=f6c93f4d8&amp;color=0,0,0&amp;vpa=6&amp;vtp=1&amp;bbb=1&amp;hb=1"/>
          <p:cNvSpPr/>
          <p:nvPr/>
        </p:nvSpPr>
        <p:spPr>
          <a:xfrm>
            <a:off x="612648" y="435864"/>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DFI（</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每答对一处给1分，超过三处不给分）</a:t>
            </a:r>
            <a:endParaRPr lang="en-US" altLang="zh-CN" sz="2800" dirty="0"/>
          </a:p>
        </p:txBody>
      </p:sp>
      <p:sp>
        <p:nvSpPr>
          <p:cNvPr id="4" name="QB_5_AS.29_1#0e52822d2?pid=f6c93f4d8&amp;color=0,0,0&amp;vtp=1&amp;bbb=1&amp;hb=1"/>
          <p:cNvSpPr/>
          <p:nvPr/>
        </p:nvSpPr>
        <p:spPr>
          <a:xfrm>
            <a:off x="612648" y="244101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“天之行”作主语，“广而无私”作谓语，构成主谓结构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中间不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断开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，应在“私”后面的D处断开。“其施厚而不德”与“其明久而不衰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构一致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，各自单独成句，应在“德”和“衰”后面的F处和I处分别断开。</a:t>
            </a:r>
            <a:endParaRPr lang="en-US" altLang="zh-CN" sz="2800" dirty="0"/>
          </a:p>
        </p:txBody>
      </p:sp>
      <p:sp>
        <p:nvSpPr>
          <p:cNvPr id="5" name="QB_5_BD.27_1#0e52822d2?sp=1&amp;pid=f6c93f4d8&amp;color=0,0,0&amp;vtp=1&amp;bt=1&amp;bbb=1&amp;hb=1&amp;ib=1"/>
          <p:cNvSpPr/>
          <p:nvPr/>
        </p:nvSpPr>
        <p:spPr>
          <a:xfrm>
            <a:off x="1679448" y="1812544"/>
            <a:ext cx="257239"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B_5_BD.27_1#0e52822d2?sp=1&amp;pid=f6c93f4d8&amp;color=0,0,0&amp;vtp=1&amp;bt=1&amp;bbb=1&amp;hb=1&amp;ib=1"/>
          <p:cNvSpPr/>
          <p:nvPr/>
        </p:nvSpPr>
        <p:spPr>
          <a:xfrm>
            <a:off x="2292223" y="1812544"/>
            <a:ext cx="23660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B_5_BD.27_1#0e52822d2?sp=1&amp;pid=f6c93f4d8&amp;color=0,0,0&amp;vtp=1&amp;bt=1&amp;bbb=1&amp;hb=1&amp;ib=1"/>
          <p:cNvSpPr/>
          <p:nvPr/>
        </p:nvSpPr>
        <p:spPr>
          <a:xfrm>
            <a:off x="2884361" y="1812544"/>
            <a:ext cx="23660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B_5_BD.27_1#0e52822d2?sp=1&amp;pid=f6c93f4d8&amp;color=0,0,0&amp;vtp=1&amp;bt=1&amp;bbb=1&amp;hb=1&amp;ib=1"/>
          <p:cNvSpPr/>
          <p:nvPr/>
        </p:nvSpPr>
        <p:spPr>
          <a:xfrm>
            <a:off x="3832098" y="1812544"/>
            <a:ext cx="257239"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5_BD.27_1#0e52822d2?sp=1&amp;pid=f6c93f4d8&amp;color=0,0,0&amp;vtp=1&amp;bt=1&amp;bbb=1&amp;hb=1&amp;ib=1"/>
          <p:cNvSpPr/>
          <p:nvPr/>
        </p:nvSpPr>
        <p:spPr>
          <a:xfrm>
            <a:off x="5156073" y="1812544"/>
            <a:ext cx="21755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5_BD.27_1#0e52822d2?sp=1&amp;pid=f6c93f4d8&amp;color=0,0,0&amp;vtp=1&amp;bt=1&amp;bbb=1&amp;hb=1&amp;ib=1"/>
          <p:cNvSpPr/>
          <p:nvPr/>
        </p:nvSpPr>
        <p:spPr>
          <a:xfrm>
            <a:off x="6440361" y="1812544"/>
            <a:ext cx="19850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2b2fd952a?pid=f6c93f4d8&amp;color=0,0,0&amp;vtp=1&amp;bt=1&amp;bbb=1&amp;hb=1"/>
          <p:cNvSpPr/>
          <p:nvPr/>
        </p:nvSpPr>
        <p:spPr>
          <a:xfrm>
            <a:off x="612648" y="468000"/>
            <a:ext cx="10963656" cy="1041400"/>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下列对材料中加点的词语及相关内容的解说，不正确的一项是（3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1_1#2b2fd952a.bracket?pid=f6c93f4d8&amp;color=0,0,0&amp;vpa=7&amp;vtp=1"/>
          <p:cNvSpPr/>
          <p:nvPr/>
        </p:nvSpPr>
        <p:spPr>
          <a:xfrm>
            <a:off x="889666" y="997336"/>
            <a:ext cx="515938" cy="495300"/>
          </a:xfrm>
          <a:prstGeom prst="rect">
            <a:avLst/>
          </a:prstGeom>
          <a:noFill/>
        </p:spPr>
        <p:txBody>
          <a:bodyPr wrap="none" lIns="0" tIns="0" rIns="0" bIns="0" rtlCol="0" anchor="t"/>
          <a:lstStyle/>
          <a:p>
            <a:pPr algn="ctr" latinLnBrk="1">
              <a:lnSpc>
                <a:spcPts val="3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5_BD.30_2#2b2fd952a.choices?pid=f6c93f4d8&amp;color=0,0,0&amp;vtp=1&amp;bbb=1&amp;hb=1"/>
          <p:cNvSpPr/>
          <p:nvPr/>
        </p:nvSpPr>
        <p:spPr>
          <a:xfrm>
            <a:off x="612648" y="1552654"/>
            <a:ext cx="10963656" cy="4165600"/>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“天必欲人之相爱相利”与“百姓皆以王为爱也”（《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齐桓晋文之事</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“爱”含义相同。</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“是谓之伐”中的“伐”，是“破坏”的意思，与“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自伐者无功</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老子〉四章》）中的“伐”含义不同。</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“奉法以利民”中的“利”，是“使</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获利”的意思，使动用法，与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齐其家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”（《大学之道》）中的“齐”用法相同。</a:t>
            </a:r>
            <a:endParaRPr lang="en-US" altLang="zh-CN" sz="2800" dirty="0"/>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“而外相谤”与“有是四端而自谓不能者”（《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人皆有不忍人之心</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“而”含义相同。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2b2fd952a?pid=f6c93f4d8&amp;color=0,0,0&amp;vtp=1&amp;bt=1&amp;bbb=1&amp;hb=1"/>
          <p:cNvSpPr/>
          <p:nvPr/>
        </p:nvSpPr>
        <p:spPr>
          <a:xfrm>
            <a:off x="612648" y="468000"/>
            <a:ext cx="10963656" cy="1041400"/>
          </a:xfrm>
          <a:prstGeom prst="rect">
            <a:avLst/>
          </a:prstGeom>
          <a:noFill/>
        </p:spPr>
        <p:txBody>
          <a:bodyPr wrap="none" lIns="0" tIns="0" rIns="0" bIns="0" rtlCol="0" anchor="t"/>
          <a:lstStyle/>
          <a:p>
            <a:pPr algn="l" latinLnBrk="1">
              <a:lnSpc>
                <a:spcPts val="4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A项，爱护/吝惜，舍不得。B项，破坏/夸耀。C项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都是使动用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获利/使</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整齐有序。D项，都是连词，都表转折。</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4a5e00900?sp=1&amp;pid=130c17dcd&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还有一个重要领域需要发掘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那就是实学传统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长期以来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中国传统文化被标签化为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无事袖手谈心性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临危一死报君王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重气节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但无能力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轻事功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人们对这一观念的固化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如果不是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有意为之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就是对传统文化极大的误解所导致的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很难想象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实的现实功用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中华文明如何能经历几千年风雨而长存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鲁迅说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们从古以来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就有埋头苦干的人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有拼命硬干的人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有为民请命的人</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有舍身求法的人</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这就是中国的脊梁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真正支撑和推动民族历史前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地底下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这也恰恰是历史唯物主义的基本立场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观点方法</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4f7eb4202?pid=f6c93f4d8&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下列对材料有关内容的概述，不正确的一项是（3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4_1#4f7eb4202.bracket?pid=f6c93f4d8&amp;color=0,0,0&amp;vpa=8&amp;vtp=1"/>
          <p:cNvSpPr/>
          <p:nvPr/>
        </p:nvSpPr>
        <p:spPr>
          <a:xfrm>
            <a:off x="96907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5_BD.33_2#4f7eb4202.choices?pid=f6c93f4d8&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子贡赴任信阳宰之前，孔子建议他勤勉谨慎，顺应天时，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不做夺</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、暴、盗之事。</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孔子认为那些不懂为官之道的人遭人们怨恨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是因为他们通过歪曲</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法律来迫害人民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韩非子指出圣人治民，是从根本上考虑问题，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不放纵自己的欲望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只希望于民有利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韩非子认为民众服从法令，奸邪就无从产生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治理民众要把奸邪扼</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杀在萌芽之时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4f7eb4202?pid=f6c93f4d8&amp;color=0,0,0&amp;vtp=1&amp;bt=1&amp;bbb=1&amp;hb=1"/>
          <p:cNvSpPr/>
          <p:nvPr/>
        </p:nvSpPr>
        <p:spPr>
          <a:xfrm>
            <a:off x="612648" y="468000"/>
            <a:ext cx="10963656" cy="11938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C项，“不放纵自己的欲望”错误。由原文“圣人之治民，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度于本</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不从其欲</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，期于利民而已”可知，应该是“不放纵百姓的欲望”。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1_1#4400bf607?pid=f6c93f4d8&amp;color=0,0,0&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把材料中画横线的句子翻译成现代汉语。（8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6_BD.82_1#eecdbb819?sp=1&amp;pid=4400bf607&amp;color=0,0,0&amp;vtp=1&amp;bbb=1&amp;hb=1&amp;hltap=1"/>
          <p:cNvSpPr/>
          <p:nvPr/>
        </p:nvSpPr>
        <p:spPr>
          <a:xfrm>
            <a:off x="612648" y="1085231"/>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取善自与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盗非窃财之谓也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译文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S.84_1#eecdbb819?pid=4400bf607&amp;color=0,0,0&amp;vtp=1&amp;bbb=1&amp;hb=1"/>
          <p:cNvSpPr/>
          <p:nvPr/>
        </p:nvSpPr>
        <p:spPr>
          <a:xfrm>
            <a:off x="612648" y="3701431"/>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“与”，归于；第一个“之”，这；“盗非窃财之谓也”，判断句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判</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断标志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“非</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a:t>
            </a:r>
            <a:endParaRPr lang="en-US" altLang="zh-CN" sz="2800" dirty="0"/>
          </a:p>
        </p:txBody>
      </p:sp>
      <p:sp>
        <p:nvSpPr>
          <p:cNvPr id="5" name="QB_6_AN.83_1#eecdbb819?sp=1&amp;pid=4400bf607&amp;color=0,0,0&amp;vtp=1&amp;bbb=1&amp;hb=1&amp;hla=1"/>
          <p:cNvSpPr/>
          <p:nvPr/>
        </p:nvSpPr>
        <p:spPr>
          <a:xfrm>
            <a:off x="612648" y="1712611"/>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把一切美好的东西都归于自己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，这就是盗窃。盗窃</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不是一</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般所说的盗窃财物</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。（“与”、第一个“之”和判断句“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盗非窃财之谓也</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1分，大意1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wipe(left)">
                                      <p:cBhvr>
                                        <p:cTn id="21" dur="500"/>
                                        <p:tgtEl>
                                          <p:spTgt spid="4">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wipe(left)">
                                      <p:cBhvr>
                                        <p:cTn id="24" dur="500"/>
                                        <p:tgtEl>
                                          <p:spTgt spid="4">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left)">
                                      <p:cBhvr>
                                        <p:cTn id="2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9_1#2471ee2c1?sp=1&amp;pid=4400bf607&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故其与之刑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非所以恶民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爱之本也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译文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endParaRPr lang="en-US" altLang="zh-CN" sz="2800" dirty="0"/>
          </a:p>
        </p:txBody>
      </p:sp>
      <p:sp>
        <p:nvSpPr>
          <p:cNvPr id="3" name="QB_6_AN.40_1#2471ee2c1.blank?pid=4400bf607&amp;color=0,0,0&amp;vpa=9&amp;vtp=1&amp;bbb=1&amp;hb=1"/>
          <p:cNvSpPr/>
          <p:nvPr/>
        </p:nvSpPr>
        <p:spPr>
          <a:xfrm>
            <a:off x="612648" y="10852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所以圣人对百姓施用刑罚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，并不是因为憎恨百姓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而是以爱护百姓为根本</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。（“与”“恶”“本”各1分，大意1分）</a:t>
            </a:r>
            <a:endParaRPr lang="en-US" altLang="zh-CN" sz="2800" dirty="0"/>
          </a:p>
        </p:txBody>
      </p:sp>
      <p:sp>
        <p:nvSpPr>
          <p:cNvPr id="4" name="QB_6_AS.41_1#2471ee2c1?pid=4400bf607&amp;color=0,0,0&amp;vtp=1&amp;bbb=1"/>
          <p:cNvSpPr/>
          <p:nvPr/>
        </p:nvSpPr>
        <p:spPr>
          <a:xfrm>
            <a:off x="612648" y="245435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“与”，施用；“恶”，憎恨；“本”，根本。</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1d2150176?sp=1&amp;pid=f6c93f4d8&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三则材料都提到了“法”治，请分别概括墨子、孔子、韩非子以“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治国的具体内容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81_2#1d2150176?sp=1&amp;pid=f6c93f4d8&amp;color=0,0,0&amp;vtp=1&amp;bbb=1&amp;hb=1&amp;hltap=1"/>
          <p:cNvSpPr/>
          <p:nvPr/>
        </p:nvSpPr>
        <p:spPr>
          <a:xfrm>
            <a:off x="612648" y="1806654"/>
            <a:ext cx="10963656" cy="19431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82_1#1d2150176?sp=1&amp;pid=f6c93f4d8&amp;color=0,0,0&amp;vtp=1&amp;bbb=1&amp;hb=1&amp;hla=1"/>
          <p:cNvSpPr/>
          <p:nvPr/>
        </p:nvSpPr>
        <p:spPr>
          <a:xfrm>
            <a:off x="612648" y="1781254"/>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墨子认为要以天为法，相爱相利；②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孔子认为要奉法利民</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廉洁公正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；③韩非子认为要严刑酷法、赏罚分明，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法律要与时俱进</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3_1#1d2150176?pid=f6c93f4d8&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①根据“故曰：莫若法天</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天必欲人之相爱相利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概括墨子的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。②根据“吾闻之，知为吏者，奉法以利民</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廉平之守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不可改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”概括孔子的观点。③根据“故明主之治国也，明赏，则民劝功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，则民亲法”“法与时转则治，治与世宜则有功”“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法与时移而禁与能变</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概括韩非子的观点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3_2#1d2150176?pid=f6c93f4d8&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［参考译文］</a:t>
            </a:r>
            <a:endParaRPr lang="en-US" altLang="zh-CN" sz="2800" dirty="0"/>
          </a:p>
          <a:p>
            <a:pPr latinLnBrk="1">
              <a:lnSpc>
                <a:spcPts val="5100"/>
              </a:lnSpc>
            </a:pPr>
            <a:r>
              <a:rPr lang="en-US" altLang="zh-CN" sz="2800" b="1"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既然这样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，那么用什么作为治理国家的法则才行呢？所以说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好是以天为法则。</a:t>
            </a: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天的运行广大无私</a:t>
            </a:r>
            <a:r>
              <a:rPr lang="en-US" altLang="zh-CN" sz="2800" b="0" i="0" u="wavy"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它的恩惠深厚而不以德自居</a:t>
            </a: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它的光耀长久而且不衰微</a:t>
            </a:r>
            <a:r>
              <a:rPr lang="en-US" altLang="zh-CN" sz="2800" b="0" i="0" u="wavy"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所以圣明的君主以它为法则</a:t>
            </a: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既然以天为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法则</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，行动做事就必须依天而行。天所希望的就去做</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天所不希望的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就应停止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。那么天希望什么、讨厌什么呢？</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天肯定希望人相互爱护</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相互得利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，而不希望人相互憎恨、相互残害。</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3_3#1d2150176?pid=f6c93f4d8&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子贡要去当信阳宰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，临行时，向孔子辞行。孔子说：“要勤恳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谨慎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，要遵循自然规律，不要强取，不要破坏，不要残暴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不要盗</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。”子贡说：“我从年轻时就侍奉君子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难道您还担心我会有偷盗的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行为吗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？”孔子说：“你没弄清我的意思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用有德行有才能的人去取代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有德行有才能的人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，这就是强取；用不贤良的人去取代贤良的人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就是破坏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；政令很宽松而惩罚很严厉，这就是残暴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把一切美好的东</a:t>
            </a:r>
            <a:endPar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西都归于自己</a:t>
            </a:r>
            <a:r>
              <a:rPr lang="en-US" altLang="zh-CN" sz="2800" b="0" i="0" u="sng"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，这就是盗窃。盗窃，</a:t>
            </a:r>
            <a:r>
              <a:rPr lang="en-US" altLang="zh-CN" sz="2800" b="0" i="0" u="sng">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不是一般所说的盗窃财物</a:t>
            </a: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3_3#1d2150176?pid=f6c93f4d8&amp;color=0,0,0&amp;mp=1&amp;vtp=1&amp;bt=1&amp;bbb=1&amp;hb=1"/>
          <p:cNvSpPr/>
          <p:nvPr/>
        </p:nvSpPr>
        <p:spPr>
          <a:xfrm>
            <a:off x="612648" y="468000"/>
            <a:ext cx="10963656" cy="4559300"/>
          </a:xfrm>
          <a:prstGeom prst="rect">
            <a:avLst/>
          </a:prstGeom>
          <a:noFill/>
        </p:spPr>
        <p:txBody>
          <a:bodyPr wrap="none" lIns="0" tIns="0" rIns="0" bIns="0" rtlCol="0" anchor="t"/>
          <a:lstStyle/>
          <a:p>
            <a:pPr latinLnBrk="1">
              <a:lnSpc>
                <a:spcPts val="200"/>
              </a:lnSpc>
            </a:pPr>
            <a:endParaRPr lang="en-US" altLang="zh-CN" sz="100" b="0" i="0" spc="-990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我听说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，懂得做官的人，遵循法律行事使百姓获利；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不懂做官的人</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歪曲法律来损害百姓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，这就是百姓怨恨官吏的原因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做官最重要的莫</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过于公正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，面对财物最重要的莫过于廉洁。廉洁公正的操守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是不能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改变的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。隐匿别人的优点，这是使贤才受蒙蔽；宣扬别人的缺点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是小人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。当面不互相告诫，而背后互相诽谤，</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不是友好和睦的行为</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谈到别人的优点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，如同自己有这些优点；谈到别人的缺点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如同自己</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有这些缺点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。所以君子对任何事没有不谨慎的。”</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left)">
                                      <p:cBhvr>
                                        <p:cTn id="22" dur="500"/>
                                        <p:tgtEl>
                                          <p:spTgt spid="2">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left)">
                                      <p:cBhvr>
                                        <p:cTn id="25" dur="500"/>
                                        <p:tgtEl>
                                          <p:spTgt spid="2">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wipe(left)">
                                      <p:cBhvr>
                                        <p:cTn id="2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3_4#1d2150176?pid=f6c93f4d8&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材料三：</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圣人治理百姓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，是从根本上考虑问题的，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并不放纵百姓的欲望</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他只希望百姓获利罢了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所以圣人对百姓施用刑罚</a:t>
            </a:r>
            <a:r>
              <a:rPr lang="en-US" altLang="zh-CN" sz="2800" b="0" i="0" u="sng">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并不是因为憎恨</a:t>
            </a:r>
            <a:endPar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a:t>
            </a:r>
            <a:r>
              <a:rPr lang="en-US" altLang="zh-CN" sz="2800" b="0" i="0" u="sng"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，而是以爱护百姓为根本。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刑罚严峻，百姓就安宁；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赏赐太多</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奸邪就滋生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。所以治理百姓这件事，刑罚严峻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是国家安定太平的首</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要条件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；赏赐太多，是国家混乱的根源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百姓的本性是喜欢赏赐而不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喜欢刑罚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。所以圣明的君主治理国家时，明定奖赏，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百姓就努力立功</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刑罚严厉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，百姓就服从法令。百姓努力立功，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政府的事务就不受侵扰</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4a5e00900?sp=1&amp;pid=130c17dcd&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实学自古即存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至清初颜习斋而成体系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主张习动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反对宋明理学和阳明心学重性理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良知而轻事功的倾向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可惜无</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论是学院派的新儒家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还是通过电视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网络传播传统文化者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都在接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着或照着宋明理学和阳明心学讲述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在提倡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撸起袖子加油干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的今天</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实学传统无疑更有现实性和针对性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用适合现代人的方法阐释优秀传统文化的思想内容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不只是方法</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手段的问题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更深层次还在于内容和传播的视角的选取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要从有益于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坚定文化自信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有益于增强现实功用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有益于全面复兴优秀传统文化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3_4#1d2150176?pid=f6c93f4d8&amp;color=0,0,0&amp;mp=1&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百姓服从法令</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，奸邪就无从产生。所以治理百姓这件事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要把奸邪禁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止在尚未发生之时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；而用兵作战，</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要使一切服从打仗的要求深入民心</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禁令能先治本的才有效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，用兵能战胜民心的才能胜利。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圣人治理百姓</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因为先治本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，所以能强大；因为先战胜民心，所以能取胜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所以法令</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是称王天下的根本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；刑罚是爱护百姓的开始。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百姓的本性是好逸恶劳</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安逸就要荒废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，荒废就治理不好，治理不好就要混乱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如果赏罚不能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在全国施行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，国家事业就必定受到阻碍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所以对想要建立大功而难于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取得百姓的力量的人来说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大功是不可能有希望成功的</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3_4#1d2150176?pid=f6c93f4d8&amp;color=0,0,0&amp;mp=1&amp;vtp=1&amp;bt=1&amp;bbb=1&amp;hb=1"/>
          <p:cNvSpPr/>
          <p:nvPr/>
        </p:nvSpPr>
        <p:spPr>
          <a:xfrm>
            <a:off x="612648" y="468000"/>
            <a:ext cx="10963656" cy="5207000"/>
          </a:xfrm>
          <a:prstGeom prst="rect">
            <a:avLst/>
          </a:prstGeom>
          <a:noFill/>
        </p:spPr>
        <p:txBody>
          <a:bodyPr wrap="none" lIns="0" tIns="0" rIns="0" bIns="0" rtlCol="0" anchor="t"/>
          <a:lstStyle/>
          <a:p>
            <a:pPr latinLnBrk="1">
              <a:lnSpc>
                <a:spcPts val="200"/>
              </a:lnSpc>
            </a:pPr>
            <a:endParaRPr lang="en-US" altLang="zh-CN" sz="100" b="0" i="0" spc="-990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对想要整治法度却难于改变旧俗的人来说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百姓制造的混乱是不可能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有希望治理好的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。所以治理百姓没有一成不变的规则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只有法度才能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让国家安定太平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。法度顺应时代变化就能治理好国家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治理方法适合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社会情况就能收到成效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。所以，百姓质朴的话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用名分规范人们的言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行就可以治理好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；世人懂得法度，用刑罚就能使人服从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时代改变而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治理方法一成不变</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，国家必然混乱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百姓智能普遍提高而禁令规定一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成不变的，国家必然被削弱</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。所以圣人治理百姓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法制和时代是同步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发展的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禁令和百姓的智能水平是同步变更的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left)">
                                      <p:cBhvr>
                                        <p:cTn id="22" dur="500"/>
                                        <p:tgtEl>
                                          <p:spTgt spid="2">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left)">
                                      <p:cBhvr>
                                        <p:cTn id="25" dur="500"/>
                                        <p:tgtEl>
                                          <p:spTgt spid="2">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wipe(left)">
                                      <p:cBhvr>
                                        <p:cTn id="28" dur="500"/>
                                        <p:tgtEl>
                                          <p:spTgt spid="2">
                                            <p:txEl>
                                              <p:pRg st="7" end="7"/>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wipe(left)">
                                      <p:cBhvr>
                                        <p:cTn id="31"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d870d2a69?pid=d9c39c302&amp;color=0,0,0&amp;vtp=1&amp;bt=1&amp;bbb=1"/>
          <p:cNvSpPr/>
          <p:nvPr/>
        </p:nvSpPr>
        <p:spPr>
          <a:xfrm>
            <a:off x="612648" y="466345"/>
            <a:ext cx="10963656" cy="672084"/>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（二）古代诗歌阅读（</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3" name="QM_4_BD.44_1#fa02d52a1?pid=d870d2a69&amp;color=0,0,0&amp;vtp=1&amp;bbb=1"/>
          <p:cNvSpPr/>
          <p:nvPr/>
        </p:nvSpPr>
        <p:spPr>
          <a:xfrm>
            <a:off x="612648" y="1116666"/>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阅读下面这首词，完成15—16题。</a:t>
            </a:r>
            <a:endParaRPr lang="en-US" altLang="zh-CN" sz="2800" dirty="0"/>
          </a:p>
        </p:txBody>
      </p:sp>
      <mc:AlternateContent xmlns:mc="http://schemas.openxmlformats.org/markup-compatibility/2006">
        <mc:Choice xmlns:a14="http://schemas.microsoft.com/office/drawing/2010/main" Requires="a14">
          <p:sp>
            <p:nvSpPr>
              <p:cNvPr id="4" name="QM_4_BD.44_2#fa02d52a1?sp=1&amp;pid=d870d2a69&amp;color=0,0,0&amp;vtp=1&amp;bbb=1&amp;hb=1"/>
              <p:cNvSpPr/>
              <p:nvPr/>
            </p:nvSpPr>
            <p:spPr>
              <a:xfrm>
                <a:off x="612648" y="1729687"/>
                <a:ext cx="10963656" cy="3810000"/>
              </a:xfrm>
              <a:prstGeom prst="rect">
                <a:avLst/>
              </a:prstGeom>
              <a:noFill/>
            </p:spPr>
            <p:txBody>
              <a:bodyPr wrap="none" lIns="0" tIns="0" rIns="0" bIns="0" rtlCol="0" anchor="t"/>
              <a:lstStyle/>
              <a:p>
                <a:pPr algn="ctr"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感皇恩·读《庄子》，闻朱晦庵即世</a:t>
                </a:r>
                <a:r>
                  <a:rPr lang="en-US" altLang="zh-CN" sz="2800" b="1" i="0" baseline="30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ct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辛弃疾</a:t>
                </a:r>
                <a:endParaRPr lang="en-US" altLang="zh-CN" sz="2800" dirty="0"/>
              </a:p>
              <a:p>
                <a:pPr latinLnBrk="1">
                  <a:lnSpc>
                    <a:spcPts val="50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案上数编书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非庄即老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会说忘言始知道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万言千句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不自能忘</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堪笑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今朝梅雨霁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青天好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0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一壑一丘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轻衫短帽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白发多时故人少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子云</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②</m:t>
                        </m:r>
                      </m:sup>
                    </m:sSup>
                  </m:oMath>
                </a14:m>
                <a:r>
                  <a:rPr lang="en-US" altLang="zh-CN" sz="100" b="0"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应有玄经</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遗草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江河流日夜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何时了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mc:Choice>
        <mc:Fallback>
          <p:sp>
            <p:nvSpPr>
              <p:cNvPr id="4" name="QM_4_BD.44_2#fa02d52a1?sp=1&amp;pid=d870d2a69&amp;color=0,0,0&amp;vtp=1&amp;bbb=1&amp;hb=1"/>
              <p:cNvSpPr>
                <a:spLocks noRot="1" noChangeAspect="1" noMove="1" noResize="1" noEditPoints="1" noAdjustHandles="1" noChangeArrowheads="1" noChangeShapeType="1" noTextEdit="1"/>
              </p:cNvSpPr>
              <p:nvPr/>
            </p:nvSpPr>
            <p:spPr>
              <a:xfrm>
                <a:off x="612648" y="1729687"/>
                <a:ext cx="10963656" cy="3810000"/>
              </a:xfrm>
              <a:prstGeom prst="rect">
                <a:avLst/>
              </a:prstGeom>
              <a:blipFill rotWithShape="1">
                <a:blip r:embed="rId1"/>
                <a:stretch>
                  <a:fillRect l="-5" t="-2349" r="2" b="1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4_3#fa02d52a1?pid=d870d2a69&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①本词为词人罢居瓢泉之时悼念理学家、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友人朱熹而作</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朱熹卒于庆元六年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（1200）三月，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本词可能作于词人初闻噩耗之时</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子云：西汉大儒扬雄，后文“玄经”指扬雄的哲学著作《太玄》。</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5_1#28ac949c4?pid=fa02d52a1&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下列对这首词的理解和赏析,不正确的一项是（3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46_1#28ac949c4.bracket?pid=fa02d52a1&amp;color=0,0,0&amp;vpa=10&amp;vtp=1"/>
          <p:cNvSpPr/>
          <p:nvPr/>
        </p:nvSpPr>
        <p:spPr>
          <a:xfrm>
            <a:off x="94240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5_BD.45_2#28ac949c4.choices?pid=fa02d52a1&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上片前五句写自己平时不废吟咏，这与熟读老庄之书所知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忘言始</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”的玄理明显矛盾，读老庄书却不得其解，非常可笑。</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“今朝梅雨霁，青天好”两句景中含理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借说天气暗示词人对老庄哲</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学有了新的认识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，仿佛雨过天晴，豁然开朗。</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下片语淡情深，先写隐退山林的生活，其后“白发多时故人少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“多”一“少”对比，表达了词人嗟己悼友的情感。</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“子云何在”四句，把朱熹比作大儒扬雄，称道他“立言不朽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思想将如江河流淌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，万古不废。</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1#28ac949c4?pid=fa02d52a1&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“读老庄书却不得其解，非常可笑”错误，词的上片“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案上数编书</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五句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，是说自己熟读老庄之书，口头上也会说“忘言始知道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那一套玄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，而实际上未能做到“忘言”。表面上似乎是自嘲</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实际上是对老庄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哲学的否定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，说明词人读老庄之书乃意有所寄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并非真的信仰老庄哲</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，而是在批评老庄的“忘言知道”是虚伪的。</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3187f61d2?sp=1&amp;pid=fa02d52a1&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朱熹是大儒，《庄子》是道家著作，本词中辛弃疾却在读《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庄子</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时悼念朱熹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，请结合全词谈谈你对此的理解。（6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82_1#3187f61d2?sp=1&amp;pid=fa02d52a1&amp;color=0,0,0&amp;vtp=1&amp;bt=1&amp;bbb=1&amp;hb=1&amp;hla=1"/>
          <p:cNvSpPr/>
          <p:nvPr/>
        </p:nvSpPr>
        <p:spPr>
          <a:xfrm>
            <a:off x="612648" y="173546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词人罢居瓢泉，读《庄子》以排解郁愤，但最终做不到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忘</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”，表达自己不能忘却世俗，忘却友情；②此时又闻朱熹去世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于是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词人用</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“白发多时故人少”嗟己悼友；③最后以扬雄比朱熹</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高度评价</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了朱熹思想的价值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9_1#3187f61d2?pid=fa02d52a1&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①词人上片表明自己熟读老庄之书，会说“忘言始知道”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的道理</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“不自能忘堪笑”，可见作者读老庄之书乃意有所寄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结合写作背景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，此时词人罢居瓢泉，想读《庄子》以排解郁愤、寻求解脱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不能得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，又闻友人逝世，意识到自己终不能忘却世俗、友情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由此分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析出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，词人隐退山林，读老庄以排解郁愤，但最终做不到“忘言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达自己不能忘却世俗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，忘却友情。②下片“白发多时故人少”一句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 </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白发多”感叹岁月蹉跎，以“故人少”悼念友人离世。由此分析出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词人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此时听闻朱熹去世</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，用“白发多时故人少”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嗟己悼友</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9_1#3187f61d2?pid=fa02d52a1&amp;color=0,0,0&amp;vtp=1&amp;bt=1&amp;bbb=1&amp;hb=1"/>
          <p:cNvSpPr/>
          <p:nvPr/>
        </p:nvSpPr>
        <p:spPr>
          <a:xfrm>
            <a:off x="612648" y="468000"/>
            <a:ext cx="10963656" cy="1968500"/>
          </a:xfrm>
          <a:prstGeom prst="rect">
            <a:avLst/>
          </a:prstGeom>
          <a:noFill/>
        </p:spPr>
        <p:txBody>
          <a:bodyPr wrap="none" lIns="0" tIns="0" rIns="0" bIns="0" rtlCol="0" anchor="t"/>
          <a:lstStyle/>
          <a:p>
            <a:pPr latinLnBrk="1">
              <a:lnSpc>
                <a:spcPts val="200"/>
              </a:lnSpc>
            </a:pPr>
            <a:endParaRPr lang="en-US" altLang="zh-CN" sz="100" b="0" i="0" spc="-990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“子云何在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应有玄经遗草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”，运用了扬雄的典故，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以扬雄比朱熹</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说朱熹有像扬雄《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太玄》一样流传于世的思想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高度评价了朱熹的思</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由此分析出</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，最后以扬雄比朱熹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，高度评价了朱熹思想的价值。</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9_2#3187f61d2?pid=fa02d52a1&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［读懂诗歌］</a:t>
            </a:r>
            <a:endParaRPr lang="en-US" altLang="zh-CN" sz="2800" dirty="0"/>
          </a:p>
          <a:p>
            <a:pPr algn="ctr" latinLnBrk="1">
              <a:lnSpc>
                <a:spcPts val="51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感皇恩</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·读《庄子》，闻朱晦庵即世</a:t>
            </a:r>
            <a:endParaRPr lang="en-US" altLang="zh-CN" sz="2800" dirty="0"/>
          </a:p>
          <a:p>
            <a:pPr algn="ct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辛弃疾</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书房的案几上摆放着几卷书</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这些不是庄子的著作就是老子的著</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。读了这些书以后也会说忘言、通晓规律与哲学道理这样的话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是说了千句万言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，其实还是不能真正地忘，这是多么可笑啊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今天早</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，连续数日的梅雨刚刚停止，天空开始放晴了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如此青天朗日的天</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气真好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4a5e00900?sp=1&amp;pid=130c17dcd&amp;color=0,0,0&amp;vtp=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的立场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契合现代人的认知和心理特点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提升优秀传统文化的传播水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创新对优秀传统文化内容的阐释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取得全方位效能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让优秀传统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文化焕发当代光彩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摘编自李晓东、贺福中《让优秀传统文化焕发当代光彩》）</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9_3#3187f61d2?pid=fa02d52a1&amp;color=0,0,0&amp;mp=1&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隐退山林丘壑，身着轻衫，头戴短帽。白发变得越来越多了</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而故</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人却渐渐少了</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。西汉的大儒扬雄如今在哪里</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而拥有扬雄一样雄才哲思</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的晦庵先生也已经离世了</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，好在他应该像扬雄那样留下了《太玄</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一样</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不朽的经典之作</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。他的思想就像江河日夜奔流，不论到何时都不停息。</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863254dc5?pid=d9c39c302&amp;color=0,0,0&amp;vtp=1&amp;bt=1&amp;bbb=1"/>
          <p:cNvSpPr/>
          <p:nvPr/>
        </p:nvSpPr>
        <p:spPr>
          <a:xfrm>
            <a:off x="612648" y="466344"/>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（三）名篇名句默写（</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3" name="QO_4_BD.50_1#bf18e7b22?pid=863254dc5&amp;color=0,0,0&amp;vtp=1&amp;bbb=1"/>
          <p:cNvSpPr/>
          <p:nvPr/>
        </p:nvSpPr>
        <p:spPr>
          <a:xfrm>
            <a:off x="612648" y="1115647"/>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补写出下列句子中的空缺部分。（6分）</a:t>
            </a:r>
            <a:endParaRPr lang="en-US" altLang="zh-CN" sz="2800" dirty="0"/>
          </a:p>
        </p:txBody>
      </p:sp>
      <p:sp>
        <p:nvSpPr>
          <p:cNvPr id="4" name="QB_5_BD.51_1#e9f403b80?pid=bf18e7b22&amp;color=0,0,0&amp;vtp=1&amp;bbb=1&amp;hb=1"/>
          <p:cNvSpPr/>
          <p:nvPr/>
        </p:nvSpPr>
        <p:spPr>
          <a:xfrm>
            <a:off x="612648" y="1738069"/>
            <a:ext cx="10963656" cy="12954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《〈论语〉十二章》中，反映了“君子”和“小人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不同的价值追求</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的句子是“</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5_AN.52_1#e9f403b80.blank?pid=bf18e7b22&amp;color=0,0,0&amp;vpa=11&amp;vtp=1&amp;bbb=1"/>
          <p:cNvSpPr/>
          <p:nvPr/>
        </p:nvSpPr>
        <p:spPr>
          <a:xfrm>
            <a:off x="2202529" y="2355289"/>
            <a:ext cx="204470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君子喻于义</a:t>
            </a:r>
            <a:endParaRPr lang="en-US" altLang="zh-CN" sz="2800" dirty="0"/>
          </a:p>
        </p:txBody>
      </p:sp>
      <p:sp>
        <p:nvSpPr>
          <p:cNvPr id="6" name="QB_5_AN.53_1#e9f403b80.blank?pid=bf18e7b22&amp;color=0,0,0&amp;vpa=12&amp;vtp=1&amp;bbb=1"/>
          <p:cNvSpPr/>
          <p:nvPr/>
        </p:nvSpPr>
        <p:spPr>
          <a:xfrm>
            <a:off x="4691730" y="2355289"/>
            <a:ext cx="204470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小人喻于利</a:t>
            </a:r>
            <a:endParaRPr lang="en-US" altLang="zh-CN" sz="2800" dirty="0"/>
          </a:p>
        </p:txBody>
      </p:sp>
      <p:sp>
        <p:nvSpPr>
          <p:cNvPr id="7" name="QB_5_BD.54_1#0011db884?pid=bf18e7b22&amp;color=0,0,0&amp;vtp=1&amp;bbb=1&amp;hb=1"/>
          <p:cNvSpPr/>
          <p:nvPr/>
        </p:nvSpPr>
        <p:spPr>
          <a:xfrm>
            <a:off x="612648" y="3084269"/>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《大学之道》中，提出普天之下，不论身份高低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都应将加强个</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人品性修养作为根本的句子是“</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8" name="QB_5_AN.55_1#0011db884.blank?pid=bf18e7b22&amp;color=0,0,0&amp;vpa=13&amp;vtp=1&amp;bbb=1"/>
          <p:cNvSpPr/>
          <p:nvPr/>
        </p:nvSpPr>
        <p:spPr>
          <a:xfrm>
            <a:off x="5402930" y="3701489"/>
            <a:ext cx="311626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自天子以至于庶人</a:t>
            </a:r>
            <a:endParaRPr lang="en-US" altLang="zh-CN" sz="2800" dirty="0"/>
          </a:p>
        </p:txBody>
      </p:sp>
      <p:sp>
        <p:nvSpPr>
          <p:cNvPr id="9" name="QB_5_AN.56_1#0011db884.blank?pid=bf18e7b22&amp;color=0,0,0&amp;vpa=14&amp;vtp=1&amp;bbb=1&amp;hb=1"/>
          <p:cNvSpPr/>
          <p:nvPr/>
        </p:nvSpPr>
        <p:spPr>
          <a:xfrm>
            <a:off x="612648" y="3701489"/>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壹是皆以修身为本</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P spid="9"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7_1#bfcff896a?pid=bf18e7b22&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《〈老子〉四章》中，表达认为在事情将成之时，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人们不够谨慎</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开始懈怠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往往会失败的句子是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AN.58_1#bfcff896a.blank?pid=bf18e7b22&amp;color=0,0,0&amp;vpa=15&amp;vtp=1&amp;bbb=1"/>
          <p:cNvSpPr/>
          <p:nvPr/>
        </p:nvSpPr>
        <p:spPr>
          <a:xfrm>
            <a:off x="5758530" y="10852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民之从事</a:t>
            </a:r>
            <a:endParaRPr lang="en-US" altLang="zh-CN" sz="2800" dirty="0"/>
          </a:p>
        </p:txBody>
      </p:sp>
      <p:sp>
        <p:nvSpPr>
          <p:cNvPr id="4" name="QB_5_AN.59_1#bfcff896a.blank?pid=bf18e7b22&amp;color=0,0,0&amp;vpa=16&amp;vtp=1&amp;bbb=1&amp;hb=1"/>
          <p:cNvSpPr/>
          <p:nvPr/>
        </p:nvSpPr>
        <p:spPr>
          <a:xfrm>
            <a:off x="612648" y="10852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常于几成而败之</a:t>
            </a:r>
            <a:endParaRPr lang="en-US" altLang="zh-CN" sz="2800" dirty="0"/>
          </a:p>
        </p:txBody>
      </p:sp>
      <p:sp>
        <p:nvSpPr>
          <p:cNvPr id="5" name="文本框 4"/>
          <p:cNvSpPr txBox="1"/>
          <p:nvPr/>
        </p:nvSpPr>
        <p:spPr>
          <a:xfrm>
            <a:off x="612775" y="2478405"/>
            <a:ext cx="6096000" cy="737235"/>
          </a:xfrm>
          <a:prstGeom prst="rect">
            <a:avLst/>
          </a:prstGeom>
          <a:noFill/>
        </p:spPr>
        <p:txBody>
          <a:bodyPr wrap="square" rtlCol="0" anchor="t">
            <a:spAutoFit/>
          </a:bodyPr>
          <a:p>
            <a:pPr latinLnBrk="1">
              <a:lnSpc>
                <a:spcPct val="150000"/>
              </a:lnSpc>
            </a:pPr>
            <a:r>
              <a:rPr lang="en-US" altLang="zh-CN" sz="2800" b="1"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rPr>
              <a:t>（</a:t>
            </a:r>
            <a:r>
              <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rPr>
              <a:t>每空1分，写错字不得分）</a:t>
            </a:r>
            <a:endPar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07b93d56?pid=b777025d5&amp;color=0,0,0&amp;vtp=1&amp;bt=1&amp;bbb=1"/>
          <p:cNvSpPr/>
          <p:nvPr/>
        </p:nvSpPr>
        <p:spPr>
          <a:xfrm>
            <a:off x="612648" y="466344"/>
            <a:ext cx="10963656" cy="803656"/>
          </a:xfrm>
          <a:prstGeom prst="rect">
            <a:avLst/>
          </a:prstGeom>
          <a:noFill/>
        </p:spPr>
        <p:txBody>
          <a:bodyPr wrap="none" lIns="0" tIns="0" rIns="0" bIns="0" rtlCol="0" anchor="t"/>
          <a:lstStyle/>
          <a:p>
            <a:pPr algn="l" latinLnBrk="1">
              <a:lnSpc>
                <a:spcPts val="57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三、语言文字运用（</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QM_3_BD.60_1#1b6838c70?pid=507b93d56&amp;color=0,0,0&amp;vtp=1&amp;bbb=1&amp;hb=1"/>
          <p:cNvSpPr/>
          <p:nvPr/>
        </p:nvSpPr>
        <p:spPr>
          <a:xfrm>
            <a:off x="612648" y="1178391"/>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四川眉山期中</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阅读下面的文字，完成18—22题。</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规范是汉字的常规属性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这是由汉字作为书面交际工具的性质决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无论是历时的古今传承</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还是共时的互为交流</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共同认</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可且不影响接受是汉字的必备条件</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而如果要达到这一条件</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必须规范</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u="wavy"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整字优先原则主要是指整字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构件和笔画三级形体成分中优先考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虑整字形体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即保证整字形体的方形布局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结构清晰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美观稳定</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0_1#1b6838c70?pid=507b93d56&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现代汉字有竖弯钩的构件位于左右结构字形的左侧时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如果它</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的竖弯钩是在左侧构件的右部或中部的话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竖弯钩变为竖钩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顽</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競</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如果它的竖弯钩</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为什么会有这样的规律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上述字例中竖弯钩变为竖钩就是为了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保持合体字整字的结构清晰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如果左旁右部和中部竖弯钩不变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则必</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然与右旁构件的笔画形成交合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而左部竖弯钩由于有足够的空间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会形成交合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所以没必要变化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构件在上下结构字形中及作为左右结</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
        <p:nvSpPr>
          <p:cNvPr id="3" name="QM_3_BD.60_1#1b6838c70?pid=507b93d56&amp;color=0,0,0&amp;vtp=1&amp;bbb=1&amp;hb=1&amp;zzd= 7"/>
          <p:cNvSpPr/>
          <p:nvPr/>
        </p:nvSpPr>
        <p:spPr>
          <a:xfrm>
            <a:off x="1838230" y="37192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3_BD.60_1#1b6838c70?pid=507b93d56&amp;color=0,0,0&amp;vtp=1&amp;bbb=1&amp;hb=1&amp;zzd= 7"/>
          <p:cNvSpPr/>
          <p:nvPr/>
        </p:nvSpPr>
        <p:spPr>
          <a:xfrm>
            <a:off x="2193830" y="37192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0_1#1b6838c70?pid=507b93d56&amp;color=0,0,0&amp;vtp=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构字形的右部构件时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不存在这种问题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也不必变化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同样构件的笔</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画变化还有捺画变点画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在左右结构的字形中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左旁捺画变为点画</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这一变化</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同样是由整字优先原则中保持合体字整字的结构清晰造成的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现代汉字的构形和书写是有严格规律的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这些规律隐含着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更深层次的逻辑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用通俗的话说就是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皆有道理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1_1#40ae42f45?sp=1&amp;pid=1b6838c70&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文中画波浪线的句子有两处表述不当，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请指出其序号并进行修改</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使语言准确流畅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，逻辑严密。不得改变原意。（4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4_BD.61_2#40ae42f45?sp=1&amp;pid=1b6838c70&amp;color=0,0,0&amp;vtp=1&amp;bbb=1&amp;hb=1"/>
          <p:cNvSpPr/>
          <p:nvPr/>
        </p:nvSpPr>
        <p:spPr>
          <a:xfrm>
            <a:off x="612648" y="1806654"/>
            <a:ext cx="10963656" cy="12954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800" dirty="0"/>
          </a:p>
        </p:txBody>
      </p:sp>
      <p:sp>
        <p:nvSpPr>
          <p:cNvPr id="4" name="QB_4_AN.62_1#40ae42f45.blank?pid=1b6838c70&amp;color=0,0,0&amp;vpa=17&amp;vtp=1&amp;bbb=1&amp;hb=1"/>
          <p:cNvSpPr/>
          <p:nvPr/>
        </p:nvSpPr>
        <p:spPr>
          <a:xfrm>
            <a:off x="612648" y="1776174"/>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改为：不影响接受且共同认可是汉字的必备条件。⑤</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改为</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：就必须规范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。（每处2分；指出序号但修改不正确，不得分）</a:t>
            </a:r>
            <a:endParaRPr lang="en-US" altLang="zh-CN" sz="2800" dirty="0"/>
          </a:p>
        </p:txBody>
      </p:sp>
      <p:sp>
        <p:nvSpPr>
          <p:cNvPr id="5" name="QB_4_AS.63_1#40ae42f45?pid=1b6838c70&amp;color=0,0,0&amp;vtp=1&amp;bbb=1&amp;hb=1"/>
          <p:cNvSpPr/>
          <p:nvPr/>
        </p:nvSpPr>
        <p:spPr>
          <a:xfrm>
            <a:off x="612648" y="3152854"/>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③语序不当。按照事理逻辑，“共同认可”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是指大家都认为可以</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都持肯定态度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，前提是“不影响接受”，所以，应改为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不影响接受且共</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同认可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”。⑤搭配不当。关联词“才”和前一句的“如果”搭配不当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“就必须规范”。</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81_1#8d817f0b9?sp=1&amp;pid=1b6838c70&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请在文中横线处补写恰当的语句，要求语言准确贴切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语意完整连</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，每处不超过20字。（6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4_BD.81_2#8d817f0b9?sp=1&amp;pid=1b6838c70&amp;color=0,0,0&amp;vtp=1&amp;bbb=1&amp;hb=1&amp;hltap=1"/>
          <p:cNvSpPr/>
          <p:nvPr/>
        </p:nvSpPr>
        <p:spPr>
          <a:xfrm>
            <a:off x="612648" y="1806654"/>
            <a:ext cx="10963656" cy="19431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4_AN.82_1#8d817f0b9?sp=1&amp;pid=1b6838c70&amp;color=0,0,0&amp;vtp=1&amp;bbb=1&amp;hla=1"/>
          <p:cNvSpPr/>
          <p:nvPr/>
        </p:nvSpPr>
        <p:spPr>
          <a:xfrm>
            <a:off x="612648" y="1781254"/>
            <a:ext cx="10963656" cy="1981200"/>
          </a:xfrm>
          <a:prstGeom prst="rect">
            <a:avLst/>
          </a:prstGeom>
          <a:noFill/>
        </p:spPr>
        <p:txBody>
          <a:bodyPr wrap="none" lIns="0" tIns="0" rIns="0" bIns="0" rtlCol="0" anchor="t"/>
          <a:lstStyle/>
          <a:p>
            <a:pPr latinLnBrk="1">
              <a:lnSpc>
                <a:spcPts val="52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800" b="1"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是在左侧构件的左部，竖弯钩不变</a:t>
            </a:r>
            <a:endParaRPr lang="en-US" altLang="zh-CN" sz="2800" dirty="0"/>
          </a:p>
          <a:p>
            <a:pPr latinLnBrk="1">
              <a:lnSpc>
                <a:spcPts val="52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800" b="1"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这是由笔画与构件形成的整字优先原则决定的</a:t>
            </a:r>
            <a:endParaRPr lang="en-US" altLang="zh-CN" sz="2800" dirty="0"/>
          </a:p>
          <a:p>
            <a:pPr latinLnBrk="1">
              <a:lnSpc>
                <a:spcPts val="52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C</a:t>
            </a:r>
            <a:r>
              <a:rPr lang="en-US" altLang="zh-CN" sz="2800" b="1"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汉字必须规范使用（每处2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65_1#8d817f0b9?pid=1b6838c70&amp;color=0,0,0&amp;vtp=1&amp;bt=1&amp;bbb=1&amp;hb=1"/>
          <p:cNvSpPr/>
          <p:nvPr/>
        </p:nvSpPr>
        <p:spPr>
          <a:xfrm>
            <a:off x="612648" y="468000"/>
            <a:ext cx="10963656" cy="53721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A处，此处照应前文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如果它的竖弯钩是在左侧构件的右部或中</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部的话</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，竖弯钩变为竖钩”，结合下文的例子“包—刨”“仓—创”“仓—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戗</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仓—鸧”可知，此处说的应是竖弯钩是在左侧构件的左部的情况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结合后面的例子可知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，竖弯钩没有发生变化。B处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此处是对前面的问</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句的回答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，由后文对竖弯钩和捺画的构件的变化等分析可知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讨的是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“构件的变化形式”，遵循的原则是“整字优先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由此可以明确形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“规律”是由笔画与构件形成的整字优先原则决定的。C处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此处为总</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，根据前文“现代汉字的构形和书写是有严格规律的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这些规律隐</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含着更深层次的逻辑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”可知，汉字的使用要遵循这些规律。</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66_1#337e95c7c?pid=1b6838c70&amp;color=0,0,0&amp;vtp=1&amp;bt=1&amp;bbb=1&amp;hb=1"/>
          <p:cNvSpPr/>
          <p:nvPr/>
        </p:nvSpPr>
        <p:spPr>
          <a:xfrm>
            <a:off x="612648" y="468000"/>
            <a:ext cx="10963656" cy="11430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下列句子中的“什么”与文中加点的“什么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意义和用法相同的一项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67_1#337e95c7c.bracket?pid=1b6838c70&amp;color=0,0,0&amp;vpa=18&amp;vtp=1"/>
          <p:cNvSpPr/>
          <p:nvPr/>
        </p:nvSpPr>
        <p:spPr>
          <a:xfrm>
            <a:off x="2489867" y="1043437"/>
            <a:ext cx="515938" cy="546100"/>
          </a:xfrm>
          <a:prstGeom prst="rect">
            <a:avLst/>
          </a:prstGeom>
          <a:noFill/>
        </p:spPr>
        <p:txBody>
          <a:bodyPr wrap="none" lIns="0" tIns="0" rIns="0" bIns="0" rtlCol="0" anchor="t"/>
          <a:lstStyle/>
          <a:p>
            <a:pPr algn="ctr" latinLnBrk="1">
              <a:lnSpc>
                <a:spcPts val="43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66_2#337e95c7c.choices?pid=1b6838c70&amp;color=0,0,0&amp;vtp=1&amp;bbb=1"/>
          <p:cNvSpPr/>
          <p:nvPr/>
        </p:nvSpPr>
        <p:spPr>
          <a:xfrm>
            <a:off x="612648" y="1666954"/>
            <a:ext cx="10963656" cy="2286000"/>
          </a:xfrm>
          <a:prstGeom prst="rect">
            <a:avLst/>
          </a:prstGeom>
          <a:noFill/>
        </p:spPr>
        <p:txBody>
          <a:bodyPr wrap="none" lIns="0" tIns="0" rIns="0" bIns="0" rtlCol="0" anchor="t"/>
          <a:lstStyle/>
          <a:p>
            <a:pPr algn="l" latinLnBrk="1">
              <a:lnSpc>
                <a:spcPts val="45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我现在有点饿了，想吃点儿什么。</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什么晒一天，晒三天也晒不干。</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他不喜欢踢足球什么的，就爱下棋。</a:t>
            </a:r>
            <a:endParaRPr lang="en-US" altLang="zh-CN" sz="2800" dirty="0"/>
          </a:p>
          <a:p>
            <a:pPr latinLnBrk="1">
              <a:lnSpc>
                <a:spcPts val="45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这次的话剧你担任什么角色？</a:t>
            </a:r>
            <a:endParaRPr lang="en-US" altLang="zh-CN" sz="2800" dirty="0"/>
          </a:p>
        </p:txBody>
      </p:sp>
      <p:sp>
        <p:nvSpPr>
          <p:cNvPr id="5" name="QC_4_AS.68_1#337e95c7c?pid=1b6838c70&amp;color=0,0,0&amp;vtp=1&amp;bbb=1&amp;hb=1"/>
          <p:cNvSpPr/>
          <p:nvPr/>
        </p:nvSpPr>
        <p:spPr>
          <a:xfrm>
            <a:off x="612648" y="3991054"/>
            <a:ext cx="10963656" cy="1714500"/>
          </a:xfrm>
          <a:prstGeom prst="rect">
            <a:avLst/>
          </a:prstGeom>
          <a:noFill/>
        </p:spPr>
        <p:txBody>
          <a:bodyPr wrap="none" lIns="0" tIns="0" rIns="0" bIns="0" rtlCol="0" anchor="t"/>
          <a:lstStyle/>
          <a:p>
            <a:pPr algn="l"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文中的“什么”是疑问代词，表示疑问。A项，疑问代词，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虚指</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表示不确定的事物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。B项，疑问代词，表示不同意对方说的话。C</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5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疑问代词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，表示列举不尽。D项，疑问代词，表示疑问。</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4a5e00900?sp=1&amp;pid=130c17dcd&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早在我国先秦时期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墨子等就对幸福有大量</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形成了深刻的幸福观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两千多年来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先秦诸子的幸福观被许许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多多中国人奉为立身准则和处世圭臬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先秦诸子的幸福观对我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们认识什么是幸福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怎样实现幸福仍然有着重要启示意义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幸福在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道德经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等诸子典籍中被称为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先秦诸子看来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幸福有着怎样的内涵呢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先秦诸子认为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物质财富对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幸福来说并非不重要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但相比较而言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精神快乐才是幸福所必需的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69_1#82fe3c160?pid=1b6838c70&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下列填入文中括号内的俗语，恰当的一项是（3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70_1#82fe3c160.bracket?pid=1b6838c70&amp;color=0,0,0&amp;vpa=19&amp;vtp=1"/>
          <p:cNvSpPr/>
          <p:nvPr/>
        </p:nvSpPr>
        <p:spPr>
          <a:xfrm>
            <a:off x="93351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4_BD.69_2#82fe3c160.choices?pid=1b6838c70&amp;color=0,0,0&amp;vtp=1&amp;bbb=1"/>
          <p:cNvSpPr/>
          <p:nvPr/>
        </p:nvSpPr>
        <p:spPr>
          <a:xfrm>
            <a:off x="612648" y="1038490"/>
            <a:ext cx="10963656" cy="1193800"/>
          </a:xfrm>
          <a:prstGeom prst="rect">
            <a:avLst/>
          </a:prstGeom>
          <a:noFill/>
        </p:spPr>
        <p:txBody>
          <a:bodyPr wrap="none" lIns="0" tIns="0" rIns="0" bIns="0" rtlCol="0" anchor="t"/>
          <a:lstStyle/>
          <a:p>
            <a:pPr marL="0" marR="0" lvl="0" indent="0" defTabSz="914400" eaLnBrk="1" fontAlgn="auto" latinLnBrk="1" hangingPunct="1">
              <a:lnSpc>
                <a:spcPts val="4700"/>
              </a:lnSpc>
              <a:spcBef>
                <a:spcPts val="0"/>
              </a:spcBef>
              <a:spcAft>
                <a:spcPts val="0"/>
              </a:spcAft>
              <a:buClrTx/>
              <a:buSzTx/>
              <a:buNone/>
              <a:tabLst>
                <a:tab pos="5589270" algn="l"/>
              </a:tabLst>
              <a:defRPr/>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国有国法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家有家规</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冰炭不言，冷热自明</a:t>
            </a:r>
            <a:endParaRPr lang="en-US" altLang="zh-CN" sz="2800" dirty="0"/>
          </a:p>
          <a:p>
            <a:pPr marL="0" marR="0" lvl="0" indent="0" defTabSz="914400" eaLnBrk="1" fontAlgn="auto" latinLnBrk="1" hangingPunct="1">
              <a:lnSpc>
                <a:spcPts val="4700"/>
              </a:lnSpc>
              <a:spcBef>
                <a:spcPts val="0"/>
              </a:spcBef>
              <a:spcAft>
                <a:spcPts val="0"/>
              </a:spcAft>
              <a:buClrTx/>
              <a:buSzTx/>
              <a:buNone/>
              <a:tabLst>
                <a:tab pos="5589270" algn="l"/>
              </a:tabLst>
              <a:defRPr/>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无规矩不成方圆</a:t>
            </a:r>
            <a:r>
              <a:rPr lang="en-US" altLang="zh-CN" sz="2800" b="0" i="0" spc="-1030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依葫芦画瓢</a:t>
            </a:r>
            <a:endParaRPr lang="en-US" altLang="zh-CN" sz="2800" dirty="0"/>
          </a:p>
        </p:txBody>
      </p:sp>
      <p:sp>
        <p:nvSpPr>
          <p:cNvPr id="5" name="QC_4_AS.71_1#82fe3c160?pid=1b6838c70&amp;color=0,0,0&amp;vtp=1&amp;bbb=1&amp;hb=1"/>
          <p:cNvSpPr/>
          <p:nvPr/>
        </p:nvSpPr>
        <p:spPr>
          <a:xfrm>
            <a:off x="612648" y="2270390"/>
            <a:ext cx="10963656" cy="35814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A项，“国有国法，家有家规”强调不论范围大小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都必须有自身</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的法规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，才能有所遵循，侧重于遵守法规。B项，“冰炭不言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冷热自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”比喻内心的诚意不用表白，必然表现在行动上。C项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无规矩不成</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方圆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”强调做任何事都要有一定的规矩、规则、做法，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否则无法成功</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合乎文中的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“规律”“逻辑”“道理”等表述，衔接恰当。D项，“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依葫芦画瓢</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比喻刻板地照着做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wipe(left)">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2_1#f4821f061?sp=1&amp;pid=1b6838c70&amp;color=0,0,0&amp;vtp=1&amp;bt=1&amp;bbb=1&amp;hb=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兴华小学邀请你给学生讲解现代汉语汉字构件变化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请阅读下面的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，借鉴文中对竖弯钩的解说，拟出讲解要点。要求：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分析准确</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语言简洁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现代汉字有些部首在独用时形体不同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而在构字时形体相同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常用字如下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 name="QB_4_BD.72_2#f4821f061?colgroup=8,20&amp;pid=1b6838c70&amp;color=0,0,0&amp;mp=1&amp;vtp=1&amp;bt=1&amp;bbb=1"/>
          <p:cNvGraphicFramePr>
            <a:graphicFrameLocks noGrp="1"/>
          </p:cNvGraphicFramePr>
          <p:nvPr/>
        </p:nvGraphicFramePr>
        <p:xfrm>
          <a:off x="612648" y="466344"/>
          <a:ext cx="10945368" cy="2472944"/>
        </p:xfrm>
        <a:graphic>
          <a:graphicData uri="http://schemas.openxmlformats.org/drawingml/2006/table">
            <a:tbl>
              <a:tblPr/>
              <a:tblGrid>
                <a:gridCol w="3264408"/>
                <a:gridCol w="7680960"/>
              </a:tblGrid>
              <a:tr h="618236">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举例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18236">
                <a:tc rowSpan="2">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左右结构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肝</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胆</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脾</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肺</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肠</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肚</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胳</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膊</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膀</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胱</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18236">
                <a:tc vMerge="1">
                  <a:tcPr/>
                </a:tc>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朔</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朗</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期</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18236">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上下结构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2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背</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胃</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育</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4_BD.72_3#f4821f061?pid=1b6838c70&amp;color=0,0,0&amp;mp=1&amp;vtp=1&amp;bbb=1"/>
          <p:cNvSpPr/>
          <p:nvPr/>
        </p:nvSpPr>
        <p:spPr>
          <a:xfrm>
            <a:off x="612648" y="3073400"/>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示例：在左右结构字形中，“肉”在左侧，“肉”变为“月”。</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dirty="0"/>
          </a:p>
        </p:txBody>
      </p:sp>
      <p:sp>
        <p:nvSpPr>
          <p:cNvPr id="4" name="QB_4_AN.73_1#f4821f061.blank?pid=1b6838c70&amp;color=0,0,0&amp;mp=1&amp;vpa=20&amp;vtp=1&amp;bbb=1"/>
          <p:cNvSpPr/>
          <p:nvPr/>
        </p:nvSpPr>
        <p:spPr>
          <a:xfrm>
            <a:off x="1143666" y="3690620"/>
            <a:ext cx="882808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（示例）在左右结构字形中，“月”在右侧，“月”不变。</a:t>
            </a:r>
            <a:endParaRPr lang="en-US" altLang="zh-CN" sz="2800" dirty="0"/>
          </a:p>
        </p:txBody>
      </p:sp>
      <p:sp>
        <p:nvSpPr>
          <p:cNvPr id="5" name="QB_4_AN.74_1#f4821f061.blank?pid=1b6838c70&amp;color=0,0,0&amp;mp=1&amp;vpa=21&amp;vtp=1&amp;bbb=1"/>
          <p:cNvSpPr/>
          <p:nvPr/>
        </p:nvSpPr>
        <p:spPr>
          <a:xfrm>
            <a:off x="1143666" y="4338320"/>
            <a:ext cx="1007586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在上下结构字形中，“肉”在下面，“肉”变为“月”。（每点2分）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75_1#f4821f061?pid=1b6838c70&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首先要确定文中的观点，汉字的构形和书写有严格规律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构件的笔画变化是由整字优先原则中保持合体字整字的结构清晰决定</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。文中第二段主要介绍了竖弯钩作为构件时出现的一些情况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包括</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字形本身</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（左右结构）及构件位置、竖弯钩在构件中的位置等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分析</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月”“肉”时也要如此。先通过整字构形位置的不同对“月”“肉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两个部首</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进行区分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，再分别从左右结构和上下结构的字形分析即可。</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94ad214eb?pid=b777025d5&amp;color=0,0,0&amp;vtp=1&amp;bt=1&amp;bbb=1"/>
          <p:cNvSpPr/>
          <p:nvPr/>
        </p:nvSpPr>
        <p:spPr>
          <a:xfrm>
            <a:off x="612648" y="466344"/>
            <a:ext cx="10963656" cy="803656"/>
          </a:xfrm>
          <a:prstGeom prst="rect">
            <a:avLst/>
          </a:prstGeom>
          <a:noFill/>
        </p:spPr>
        <p:txBody>
          <a:bodyPr wrap="none" lIns="0" tIns="0" rIns="0" bIns="0" rtlCol="0" anchor="t"/>
          <a:lstStyle/>
          <a:p>
            <a:pPr algn="l" latinLnBrk="1">
              <a:lnSpc>
                <a:spcPts val="57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四、写作（60</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QO_3_BD.76_1#c5b473ae9?sp=1&amp;pid=94ad214eb&amp;color=0,0,0&amp;vtp=1&amp;bbb=1&amp;hb=1"/>
          <p:cNvSpPr/>
          <p:nvPr/>
        </p:nvSpPr>
        <p:spPr>
          <a:xfrm>
            <a:off x="612648" y="1178391"/>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湖南长沙段考</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阅读下面的材料，根据要求写作。（60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百花齐放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百家争鸣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的春秋战国时期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涌现了许多经典</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道德经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庄子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深刻影响了几千年的中国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历史文化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影响了中华民族的思维方式和行为方式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时至今天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经典依然闪烁着智慧的光芒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阅读先秦经典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有利于启智增慧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树立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崇高理想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涵养浩然之气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认识中华文明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传承文化传统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76_2#c5b473ae9?pid=94ad214eb&amp;color=0,0,0&amp;mp=1&amp;vtp=1&amp;bt=1&amp;bbb=1&amp;hb=1"/>
          <p:cNvSpPr/>
          <p:nvPr/>
        </p:nvSpPr>
        <p:spPr>
          <a:xfrm>
            <a:off x="612648" y="466344"/>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在阅读先秦诸子经典的过程中，你获得了怎样的启迪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读体验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，写一篇文章，表达自己对一部（或多部）经典的理解认识。</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：选准角度，确定立意，明确文体，自拟标题；</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不要套作</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不得抄袭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；不得泄露个人信息；不少于800字。</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77_1#c5b473ae9?pid=94ad214eb&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［写作指导</a:t>
            </a:r>
            <a:r>
              <a:rPr lang="en-US" altLang="zh-CN" sz="2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材料首先简要介绍了春秋战国时期涌现了许多经典的历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史情况</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，然后由此展开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总结了先秦诸子经典对于中华民族历史文化</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的重要意义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。此外，</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材料还陈述了这些经典对于当代人的重要作用</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从知识文化上来说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，可以帮助我们启智增慧，认识中华文明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传承文</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化传统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；从思想品德上来说，可以帮助我们树立崇高理想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涵养浩然</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之气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。题目要求考生围绕“先秦诸子经典”进行写作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表达自己对经典</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的理解认识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。写作时要注意材料的用词，如“智慧的光芒”等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渗透着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命题人的倾向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，说明我们应对经典持肯定、赞美的态度</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这应该成为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left)">
                                      <p:cBhvr>
                                        <p:cTn id="22" dur="500"/>
                                        <p:tgtEl>
                                          <p:spTgt spid="2">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left)">
                                      <p:cBhvr>
                                        <p:cTn id="25" dur="500"/>
                                        <p:tgtEl>
                                          <p:spTgt spid="2">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wipe(left)">
                                      <p:cBhvr>
                                        <p:cTn id="2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77_1#c5b473ae9?pid=94ad214eb&amp;color=0,0,0&amp;vtp=1&amp;bt=1&amp;bbb=1&amp;hb=1"/>
          <p:cNvSpPr/>
          <p:nvPr/>
        </p:nvSpPr>
        <p:spPr>
          <a:xfrm>
            <a:off x="612648" y="468000"/>
            <a:ext cx="10963656" cy="38862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写作的主要态度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，而非将过多笔墨放在批判上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要把写作重点放在对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诸子经典的分析和赞美上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，从而感受</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接纳并且学习这些优秀的传统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文化</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，并说明这些经典对民族性格、心理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文化传承的影响以及对现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实生活的意义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参考立意：①养浩然正气御诱惑；②先秦诸子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生的智慧宝典</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；③以经典文化育青年精神；④《庄子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追求心灵</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宁静的轻音乐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left)">
                                      <p:cBhvr>
                                        <p:cTn id="21" dur="500"/>
                                        <p:tgtEl>
                                          <p:spTgt spid="2">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wipe(left)">
                                      <p:cBhvr>
                                        <p:cTn id="24" dur="500"/>
                                        <p:tgtEl>
                                          <p:spTgt spid="2">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wipe(left)">
                                      <p:cBhvr>
                                        <p:cTn id="2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8_1#c5b473ae9?pid=94ad214eb&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［佳作展台］</a:t>
            </a:r>
            <a:endParaRPr lang="en-US" altLang="zh-CN" sz="2800" dirty="0"/>
          </a:p>
          <a:p>
            <a:pPr algn="ctr" latinLnBrk="1">
              <a:lnSpc>
                <a:spcPts val="51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行中庸之道</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，读智慧之书</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曾经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，我年幼体弱，心无斗志，以为人渺小如蚁，</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无须强求作为</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不妨虚度一生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。后来，我年少轻狂，血气方刚，</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以为天地间唯我独大</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一定要华枝春满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、天心月圆，人生不能有缺憾。那时的我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自卑起来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垂头丧气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，自大起来无法无天，这正是无知的表现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直到我开始接触</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先秦诸子经典</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，智慧的明灯才照亮了我的心房。尤其是读到《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荀子</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中关于孔子问</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“宥坐之器”的记载，我堵塞的心房豁然开朗。</a:t>
            </a:r>
            <a:endParaRPr lang="en-US" altLang="zh-CN" sz="2800" dirty="0"/>
          </a:p>
          <a:p>
            <a:pPr latinLnBrk="1">
              <a:lnSpc>
                <a:spcPct val="150000"/>
              </a:lnSpc>
            </a:pP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8_1#c5b473ae9?pid=94ad214eb&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荀子》中借孔子之口说：“虚则欹，中则正，满则覆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欹器无</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水则倾斜</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，水满就倾覆，这两种情况都应避免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正确的做法是让欹器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保持半实半空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。所谓保持半实半空，即行中庸之道。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做人也应如此</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道行中庸</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，半实半空。要半实，以安身立命谋此生；要半空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以留下</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空间付风月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通过读这样的经典</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，我知道了全空全满都不是人生的最优解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空则人生虚无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。寒门才子唐寅，空负“江南第一风流才子”之名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虽能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《秋风纨扇图》的题诗讽世，却困于科场舞弊案，落得</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闲来写就青</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4a5e00900?sp=1&amp;pid=130c17dcd&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他们主张对物质财富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生死寿夭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贵贱达穷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外在环境持淡泊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态度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而更加注重心灵的知足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关注那些符合人之本性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来自内心的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老子认为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知足之足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常足矣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淡泊名利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顺性无为才是幸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福的最高境界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孔子认为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一箪食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一瓢饮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在陋巷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人不堪其忧</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回也不改其乐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他对安贫乐道的弟子高度赞赏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孟子认为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人生幸福</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的真谛是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父母俱存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兄弟无故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一乐也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仰不愧于天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俯不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怍于人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二乐也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得天下英才而教育之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三乐也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庄子认为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幸福并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非享乐的感觉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而是心灵的顿悟与超越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与人和者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谓之人乐</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8_1#c5b473ae9?pid=94ad214eb&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山卖</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”的颓唐。纵有“晓看天色暮看云”的诗情，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终在桃花庵中耗尽才思</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这是人生全空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、人生虚无的典型。可叹吴中四杰之一</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终究是丹青误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平生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，于社稷苍生无补。全满则盛极而衰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清代雍正时期的大臣年羹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，既是皇亲国戚，又能屡立战功，一时荣耀加身，风光无两</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受朝</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廷重赏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，位极人臣，本该知足；但是他自恃有功，面君全无礼教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朝飞扬跋扈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，欲求权势更上一层楼，最终招来皇帝忌惮，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被赐自尽</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这是求满而倾覆的典型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。空则无为，满溢则倾覆，岂可不慎？</a:t>
            </a:r>
            <a:endParaRPr lang="en-US" altLang="zh-CN" sz="2800" dirty="0"/>
          </a:p>
          <a:p>
            <a:pPr latinLnBrk="1">
              <a:lnSpc>
                <a:spcPct val="150000"/>
              </a:lnSpc>
            </a:pP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8_1#c5b473ae9?pid=94ad214eb&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所以</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，要向经典中求智慧：中则正。我们要行中庸之道</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保持半满</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半空</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，从而让人生充实而不失轻盈。春秋时期的范蠡懂得这个道理</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辅佐越王战胜吴国后</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，他立即选择归隐，逍遥于江湖之上</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他知道水满</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则溢</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、月盈则亏，在人生到达巅峰时不贪恋虚名，选择功成身退</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最终</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功名与自由兼得</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。汉朝名臣张良懂得这个道理</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他在汉朝建立的过程中</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有着不可磨灭的贡献</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。然而，在汉朝建立后</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他没有接受汉高祖封赏给</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他的土地和金钱</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，而是选择退隐田园，最终避免了兔死狗烹的悲剧</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们没有追求</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“满”，反而给自己的生命留下了更多的生存空间。</a:t>
            </a:r>
            <a:endParaRPr lang="en-US" altLang="zh-CN" sz="2800" spc="-50" dirty="0"/>
          </a:p>
          <a:p>
            <a:pPr latinLnBrk="1">
              <a:lnSpc>
                <a:spcPct val="150000"/>
              </a:lnSpc>
            </a:pP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8_1#c5b473ae9?pid=94ad214eb&amp;color=0,0,0&amp;vtp=1&amp;bt=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，我们要道行中庸，半实半空。赏花须在半开时</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这时方能嗅</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其芳香之清新</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，睹其生机之旺盛。这正是我读《荀子》的所得之一</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来经典不负人</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，勤读经典生智慧。我从经典中读出中庸之道</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你从经典</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中读出厚德载物</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，他从经典中读出自强不息</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我们共同从经典中汲取智</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慧</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。让我们一起阅读，畅游先秦诸子经典的书海，开创美好的人生。</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79_1#c5b473ae9?pid=94ad214eb&amp;color=0,0,0&amp;vtp=1&amp;bt=1&amp;bb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［作文等级评分标准］</a:t>
            </a:r>
            <a:endParaRPr lang="en-US" altLang="zh-CN" sz="2800" dirty="0">
              <a:solidFill>
                <a:srgbClr val="FF0000"/>
              </a:solidFill>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见第一单元检测卷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20164</Words>
  <Application>WPS 演示</Application>
  <PresentationFormat>宽屏</PresentationFormat>
  <Paragraphs>910</Paragraphs>
  <Slides>93</Slides>
  <Notes>60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93</vt:i4>
      </vt:variant>
    </vt:vector>
  </HeadingPairs>
  <TitlesOfParts>
    <vt:vector size="106" baseType="lpstr">
      <vt:lpstr>Arial</vt:lpstr>
      <vt:lpstr>宋体</vt:lpstr>
      <vt:lpstr>Wingdings</vt:lpstr>
      <vt:lpstr>Times New Roman</vt:lpstr>
      <vt:lpstr>微软雅黑</vt:lpstr>
      <vt:lpstr>Times New Roman</vt:lpstr>
      <vt:lpstr>楷体</vt:lpstr>
      <vt:lpstr>宋体</vt:lpstr>
      <vt:lpstr>Calibri</vt:lpstr>
      <vt:lpstr>Arial Unicode MS</vt:lpstr>
      <vt:lpstr>等线</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6</cp:revision>
  <dcterms:created xsi:type="dcterms:W3CDTF">2025-03-28T12:02:00Z</dcterms:created>
  <dcterms:modified xsi:type="dcterms:W3CDTF">2025-09-04T00:43:16Z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C33832B6AF134A548324EFE770A158F0_12</vt:lpwstr>
  </property>
  <property fmtid="{D5CDD505-2E9C-101B-9397-08002B2CF9AE}" pid="3" name="KSOProductBuildVer">
    <vt:lpwstr>2052-12.1.0.22529</vt:lpwstr>
  </property>
</Properties>
</file>