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310" r:id="rId6"/>
    <p:sldId id="311" r:id="rId7"/>
    <p:sldId id="312" r:id="rId8"/>
    <p:sldId id="258" r:id="rId9"/>
    <p:sldId id="313" r:id="rId10"/>
    <p:sldId id="314" r:id="rId11"/>
    <p:sldId id="315" r:id="rId12"/>
    <p:sldId id="316" r:id="rId13"/>
    <p:sldId id="317" r:id="rId14"/>
    <p:sldId id="259" r:id="rId15"/>
    <p:sldId id="260" r:id="rId16"/>
    <p:sldId id="261" r:id="rId17"/>
    <p:sldId id="262" r:id="rId18"/>
    <p:sldId id="263" r:id="rId19"/>
    <p:sldId id="264" r:id="rId20"/>
    <p:sldId id="265" r:id="rId21"/>
    <p:sldId id="266" r:id="rId22"/>
    <p:sldId id="267" r:id="rId23"/>
    <p:sldId id="318" r:id="rId24"/>
    <p:sldId id="319" r:id="rId25"/>
    <p:sldId id="320" r:id="rId26"/>
    <p:sldId id="321" r:id="rId27"/>
    <p:sldId id="322" r:id="rId28"/>
    <p:sldId id="323" r:id="rId29"/>
    <p:sldId id="324" r:id="rId30"/>
    <p:sldId id="325" r:id="rId31"/>
    <p:sldId id="326" r:id="rId32"/>
    <p:sldId id="268" r:id="rId33"/>
    <p:sldId id="269" r:id="rId34"/>
    <p:sldId id="270" r:id="rId35"/>
    <p:sldId id="271" r:id="rId36"/>
    <p:sldId id="272" r:id="rId37"/>
    <p:sldId id="273" r:id="rId38"/>
    <p:sldId id="274" r:id="rId39"/>
    <p:sldId id="275" r:id="rId40"/>
    <p:sldId id="276" r:id="rId41"/>
    <p:sldId id="327" r:id="rId42"/>
    <p:sldId id="277" r:id="rId43"/>
    <p:sldId id="328" r:id="rId44"/>
    <p:sldId id="329" r:id="rId45"/>
    <p:sldId id="278" r:id="rId46"/>
    <p:sldId id="279" r:id="rId47"/>
    <p:sldId id="330" r:id="rId48"/>
    <p:sldId id="280" r:id="rId49"/>
    <p:sldId id="281" r:id="rId50"/>
    <p:sldId id="282" r:id="rId51"/>
    <p:sldId id="283" r:id="rId52"/>
    <p:sldId id="284" r:id="rId53"/>
    <p:sldId id="285" r:id="rId54"/>
    <p:sldId id="331" r:id="rId55"/>
    <p:sldId id="332" r:id="rId56"/>
    <p:sldId id="286" r:id="rId57"/>
    <p:sldId id="333" r:id="rId58"/>
    <p:sldId id="334" r:id="rId59"/>
    <p:sldId id="335" r:id="rId60"/>
    <p:sldId id="287" r:id="rId61"/>
    <p:sldId id="288" r:id="rId62"/>
    <p:sldId id="289" r:id="rId63"/>
    <p:sldId id="290" r:id="rId64"/>
    <p:sldId id="291" r:id="rId65"/>
    <p:sldId id="292" r:id="rId66"/>
    <p:sldId id="293" r:id="rId67"/>
    <p:sldId id="294" r:id="rId68"/>
    <p:sldId id="295" r:id="rId69"/>
    <p:sldId id="296" r:id="rId70"/>
    <p:sldId id="336" r:id="rId71"/>
    <p:sldId id="337" r:id="rId72"/>
    <p:sldId id="338" r:id="rId73"/>
    <p:sldId id="297" r:id="rId74"/>
    <p:sldId id="298" r:id="rId75"/>
    <p:sldId id="299" r:id="rId76"/>
    <p:sldId id="300" r:id="rId77"/>
    <p:sldId id="301" r:id="rId78"/>
    <p:sldId id="302" r:id="rId79"/>
    <p:sldId id="303" r:id="rId80"/>
    <p:sldId id="339" r:id="rId81"/>
    <p:sldId id="304" r:id="rId82"/>
    <p:sldId id="340" r:id="rId83"/>
    <p:sldId id="305" r:id="rId84"/>
    <p:sldId id="341" r:id="rId85"/>
    <p:sldId id="342" r:id="rId86"/>
    <p:sldId id="343" r:id="rId87"/>
    <p:sldId id="344" r:id="rId88"/>
    <p:sldId id="306" r:id="rId89"/>
    <p:sldId id="307" r:id="rId90"/>
    <p:sldId id="308" r:id="rId9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4" Type="http://schemas.openxmlformats.org/officeDocument/2006/relationships/tableStyles" Target="tableStyles.xml"/><Relationship Id="rId93" Type="http://schemas.openxmlformats.org/officeDocument/2006/relationships/viewProps" Target="viewProps.xml"/><Relationship Id="rId92" Type="http://schemas.openxmlformats.org/officeDocument/2006/relationships/presProps" Target="presProps.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33.xml"/><Relationship Id="rId8" Type="http://schemas.openxmlformats.org/officeDocument/2006/relationships/slide" Target="../slides/slide31.xml"/><Relationship Id="rId7" Type="http://schemas.openxmlformats.org/officeDocument/2006/relationships/slide" Target="../slides/slide19.xml"/><Relationship Id="rId6" Type="http://schemas.openxmlformats.org/officeDocument/2006/relationships/slide" Target="../slides/slide18.xml"/><Relationship Id="rId5" Type="http://schemas.openxmlformats.org/officeDocument/2006/relationships/slide" Target="../slides/slide16.xml"/><Relationship Id="rId4" Type="http://schemas.openxmlformats.org/officeDocument/2006/relationships/slide" Target="../slides/slide14.xml"/><Relationship Id="rId3" Type="http://schemas.openxmlformats.org/officeDocument/2006/relationships/slide" Target="../slides/slide12.xml"/><Relationship Id="rId25" Type="http://schemas.openxmlformats.org/officeDocument/2006/relationships/slide" Target="../slides/slide77.xml"/><Relationship Id="rId24" Type="http://schemas.openxmlformats.org/officeDocument/2006/relationships/slide" Target="../slides/slide75.xml"/><Relationship Id="rId23" Type="http://schemas.openxmlformats.org/officeDocument/2006/relationships/slide" Target="../slides/slide74.xml"/><Relationship Id="rId22" Type="http://schemas.openxmlformats.org/officeDocument/2006/relationships/slide" Target="../slides/slide73.xml"/><Relationship Id="rId21" Type="http://schemas.openxmlformats.org/officeDocument/2006/relationships/slide" Target="../slides/slide72.xml"/><Relationship Id="rId20" Type="http://schemas.openxmlformats.org/officeDocument/2006/relationships/slide" Target="../slides/slide71.xml"/><Relationship Id="rId2" Type="http://schemas.openxmlformats.org/officeDocument/2006/relationships/image" Target="../media/image4.jpeg"/><Relationship Id="rId19" Type="http://schemas.openxmlformats.org/officeDocument/2006/relationships/slide" Target="../slides/slide65.xml"/><Relationship Id="rId18" Type="http://schemas.openxmlformats.org/officeDocument/2006/relationships/slide" Target="../slides/slide62.xml"/><Relationship Id="rId17" Type="http://schemas.openxmlformats.org/officeDocument/2006/relationships/slide" Target="../slides/slide60.xml"/><Relationship Id="rId16" Type="http://schemas.openxmlformats.org/officeDocument/2006/relationships/slide" Target="../slides/slide50.xml"/><Relationship Id="rId15" Type="http://schemas.openxmlformats.org/officeDocument/2006/relationships/slide" Target="../slides/slide48.xml"/><Relationship Id="rId14" Type="http://schemas.openxmlformats.org/officeDocument/2006/relationships/slide" Target="../slides/slide46.xml"/><Relationship Id="rId13" Type="http://schemas.openxmlformats.org/officeDocument/2006/relationships/slide" Target="../slides/slide44.xml"/><Relationship Id="rId12" Type="http://schemas.openxmlformats.org/officeDocument/2006/relationships/slide" Target="../slides/slide43.xml"/><Relationship Id="rId11" Type="http://schemas.openxmlformats.org/officeDocument/2006/relationships/slide" Target="../slides/slide37.xml"/><Relationship Id="rId10" Type="http://schemas.openxmlformats.org/officeDocument/2006/relationships/slide" Target="../slides/slide3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7302e41ece1ff77326d#tid=67e6750d0d55a600091120a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选择性必修上册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11172065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c3587fd33&amp;cid=c3587fd33&amp;vtp=1">
            <a:hlinkClick r:id="rId3" action="ppaction://hlinksldjump"/>
          </p:cNvPr>
          <p:cNvSpPr/>
          <p:nvPr/>
        </p:nvSpPr>
        <p:spPr>
          <a:xfrm>
            <a:off x="33832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sz="2200" dirty="0"/>
          </a:p>
        </p:txBody>
      </p:sp>
      <p:sp>
        <p:nvSpPr>
          <p:cNvPr id="5" name="C_0#auto_editor_catalog_0?lid=d2406ea4e&amp;cid=d2406ea4e&amp;vtp=1">
            <a:hlinkClick r:id="rId4" action="ppaction://hlinksldjump"/>
          </p:cNvPr>
          <p:cNvSpPr/>
          <p:nvPr/>
        </p:nvSpPr>
        <p:spPr>
          <a:xfrm>
            <a:off x="91440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sz="2200" dirty="0"/>
          </a:p>
        </p:txBody>
      </p:sp>
      <p:sp>
        <p:nvSpPr>
          <p:cNvPr id="6" name="C_0#auto_editor_catalog_0?lid=1e4e225b4&amp;cid=1e4e225b4&amp;vtp=1">
            <a:hlinkClick r:id="rId5" action="ppaction://hlinksldjump"/>
          </p:cNvPr>
          <p:cNvSpPr/>
          <p:nvPr/>
        </p:nvSpPr>
        <p:spPr>
          <a:xfrm>
            <a:off x="1490472"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sz="2200" dirty="0"/>
          </a:p>
        </p:txBody>
      </p:sp>
      <p:sp>
        <p:nvSpPr>
          <p:cNvPr id="7" name="C_0#auto_editor_catalog_0?lid=9a60482d7&amp;cid=9a60482d7&amp;vtp=1">
            <a:hlinkClick r:id="rId6" action="ppaction://hlinksldjump"/>
          </p:cNvPr>
          <p:cNvSpPr/>
          <p:nvPr/>
        </p:nvSpPr>
        <p:spPr>
          <a:xfrm>
            <a:off x="2066544"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sz="2200" dirty="0"/>
          </a:p>
        </p:txBody>
      </p:sp>
      <p:sp>
        <p:nvSpPr>
          <p:cNvPr id="8" name="C_0#auto_editor_catalog_0?lid=2332d80fb&amp;cid=2332d80fb&amp;vtp=1">
            <a:hlinkClick r:id="rId7" action="ppaction://hlinksldjump"/>
          </p:cNvPr>
          <p:cNvSpPr/>
          <p:nvPr/>
        </p:nvSpPr>
        <p:spPr>
          <a:xfrm>
            <a:off x="2642616"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sz="2200" dirty="0"/>
          </a:p>
        </p:txBody>
      </p:sp>
      <p:sp>
        <p:nvSpPr>
          <p:cNvPr id="9" name="C_0#auto_editor_catalog_0?lid=69a9283e3&amp;cid=69a9283e3&amp;vtp=1">
            <a:hlinkClick r:id="rId8" action="ppaction://hlinksldjump"/>
          </p:cNvPr>
          <p:cNvSpPr/>
          <p:nvPr/>
        </p:nvSpPr>
        <p:spPr>
          <a:xfrm>
            <a:off x="321868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sz="2200" dirty="0"/>
          </a:p>
        </p:txBody>
      </p:sp>
      <p:sp>
        <p:nvSpPr>
          <p:cNvPr id="10" name="C_0#auto_editor_catalog_0?lid=ac1ce6ba6&amp;cid=ac1ce6ba6&amp;vtp=1">
            <a:hlinkClick r:id="rId9" action="ppaction://hlinksldjump"/>
          </p:cNvPr>
          <p:cNvSpPr/>
          <p:nvPr/>
        </p:nvSpPr>
        <p:spPr>
          <a:xfrm>
            <a:off x="379476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sz="2200" dirty="0"/>
          </a:p>
        </p:txBody>
      </p:sp>
      <p:sp>
        <p:nvSpPr>
          <p:cNvPr id="11" name="C_0#auto_editor_catalog_0?lid=7f254d5fa&amp;cid=7f254d5fa&amp;vtp=1">
            <a:hlinkClick r:id="rId10" action="ppaction://hlinksldjump"/>
          </p:cNvPr>
          <p:cNvSpPr/>
          <p:nvPr/>
        </p:nvSpPr>
        <p:spPr>
          <a:xfrm>
            <a:off x="4370832"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endParaRPr lang="en-US" sz="2200" dirty="0"/>
          </a:p>
        </p:txBody>
      </p:sp>
      <p:sp>
        <p:nvSpPr>
          <p:cNvPr id="12" name="C_0#auto_editor_catalog_0?lid=fa7a4f1ff&amp;cid=fa7a4f1ff&amp;vtp=1">
            <a:hlinkClick r:id="rId11" action="ppaction://hlinksldjump"/>
          </p:cNvPr>
          <p:cNvSpPr/>
          <p:nvPr/>
        </p:nvSpPr>
        <p:spPr>
          <a:xfrm>
            <a:off x="4946904"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endParaRPr lang="en-US" sz="2200" dirty="0"/>
          </a:p>
        </p:txBody>
      </p:sp>
      <p:sp>
        <p:nvSpPr>
          <p:cNvPr id="13" name="C_0#auto_editor_catalog_0?lid=9aeef1282&amp;cid=9aeef1282&amp;vtp=1">
            <a:hlinkClick r:id="rId12" action="ppaction://hlinksldjump"/>
          </p:cNvPr>
          <p:cNvSpPr/>
          <p:nvPr/>
        </p:nvSpPr>
        <p:spPr>
          <a:xfrm>
            <a:off x="5522976"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endParaRPr lang="en-US" sz="2200" dirty="0"/>
          </a:p>
        </p:txBody>
      </p:sp>
      <p:sp>
        <p:nvSpPr>
          <p:cNvPr id="14" name="C_0#auto_editor_catalog_0?lid=b1837222f&amp;cid=b1837222f&amp;vtp=1">
            <a:hlinkClick r:id="rId13" action="ppaction://hlinksldjump"/>
          </p:cNvPr>
          <p:cNvSpPr/>
          <p:nvPr/>
        </p:nvSpPr>
        <p:spPr>
          <a:xfrm>
            <a:off x="609904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sz="2200" dirty="0"/>
          </a:p>
        </p:txBody>
      </p:sp>
      <p:sp>
        <p:nvSpPr>
          <p:cNvPr id="15" name="C_0#auto_editor_catalog_0?lid=790201274&amp;cid=790201274&amp;vtp=1">
            <a:hlinkClick r:id="rId14" action="ppaction://hlinksldjump"/>
          </p:cNvPr>
          <p:cNvSpPr/>
          <p:nvPr/>
        </p:nvSpPr>
        <p:spPr>
          <a:xfrm>
            <a:off x="667512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sz="2200" dirty="0"/>
          </a:p>
        </p:txBody>
      </p:sp>
      <p:sp>
        <p:nvSpPr>
          <p:cNvPr id="16" name="C_0#auto_editor_catalog_0?lid=724288715&amp;cid=724288715&amp;vtp=1">
            <a:hlinkClick r:id="rId15" action="ppaction://hlinksldjump"/>
          </p:cNvPr>
          <p:cNvSpPr/>
          <p:nvPr/>
        </p:nvSpPr>
        <p:spPr>
          <a:xfrm>
            <a:off x="724204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13</a:t>
            </a:r>
            <a:endParaRPr lang="en-US" sz="2200" dirty="0"/>
          </a:p>
        </p:txBody>
      </p:sp>
      <p:sp>
        <p:nvSpPr>
          <p:cNvPr id="17" name="C_0#auto_editor_catalog_0?lid=7dacbcb68&amp;cid=7dacbcb68&amp;vtp=1">
            <a:hlinkClick r:id="rId16" action="ppaction://hlinksldjump"/>
          </p:cNvPr>
          <p:cNvSpPr/>
          <p:nvPr/>
        </p:nvSpPr>
        <p:spPr>
          <a:xfrm>
            <a:off x="781812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14</a:t>
            </a:r>
            <a:endParaRPr lang="en-US" sz="2200" dirty="0"/>
          </a:p>
        </p:txBody>
      </p:sp>
      <p:sp>
        <p:nvSpPr>
          <p:cNvPr id="18" name="C_0#auto_editor_catalog_0?lid=cbfa58c6c&amp;cid=cbfa58c6c&amp;vtp=1">
            <a:hlinkClick r:id="rId17" action="ppaction://hlinksldjump"/>
          </p:cNvPr>
          <p:cNvSpPr/>
          <p:nvPr/>
        </p:nvSpPr>
        <p:spPr>
          <a:xfrm>
            <a:off x="8394192"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15</a:t>
            </a:r>
            <a:endParaRPr lang="en-US" sz="2200" dirty="0"/>
          </a:p>
        </p:txBody>
      </p:sp>
      <p:sp>
        <p:nvSpPr>
          <p:cNvPr id="19" name="C_0#auto_editor_catalog_0?lid=8369334b4&amp;cid=8369334b4&amp;vtp=1">
            <a:hlinkClick r:id="rId18" action="ppaction://hlinksldjump"/>
          </p:cNvPr>
          <p:cNvSpPr/>
          <p:nvPr/>
        </p:nvSpPr>
        <p:spPr>
          <a:xfrm>
            <a:off x="8970264"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16</a:t>
            </a:r>
            <a:endParaRPr lang="en-US" sz="2200" dirty="0"/>
          </a:p>
        </p:txBody>
      </p:sp>
      <p:sp>
        <p:nvSpPr>
          <p:cNvPr id="20" name="C_0#auto_editor_catalog_0?lid=d29e1cd23&amp;cid=d29e1cd23&amp;vtp=1">
            <a:hlinkClick r:id="rId19" action="ppaction://hlinksldjump"/>
          </p:cNvPr>
          <p:cNvSpPr/>
          <p:nvPr/>
        </p:nvSpPr>
        <p:spPr>
          <a:xfrm>
            <a:off x="9546336"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17</a:t>
            </a:r>
            <a:endParaRPr lang="en-US" sz="2200" dirty="0"/>
          </a:p>
        </p:txBody>
      </p:sp>
      <p:sp>
        <p:nvSpPr>
          <p:cNvPr id="21" name="C_0#auto_editor_catalog_0?lid=9abbf8fc3&amp;cid=9abbf8fc3&amp;vtp=1">
            <a:hlinkClick r:id="rId20" action="ppaction://hlinksldjump"/>
          </p:cNvPr>
          <p:cNvSpPr/>
          <p:nvPr/>
        </p:nvSpPr>
        <p:spPr>
          <a:xfrm>
            <a:off x="10122408"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18</a:t>
            </a:r>
            <a:endParaRPr lang="en-US" sz="2200" dirty="0"/>
          </a:p>
        </p:txBody>
      </p:sp>
      <p:sp>
        <p:nvSpPr>
          <p:cNvPr id="22" name="C_0#auto_editor_catalog_0?lid=f28841d96&amp;cid=f28841d96&amp;vtp=1">
            <a:hlinkClick r:id="rId21" action="ppaction://hlinksldjump"/>
          </p:cNvPr>
          <p:cNvSpPr/>
          <p:nvPr/>
        </p:nvSpPr>
        <p:spPr>
          <a:xfrm>
            <a:off x="10698480"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19</a:t>
            </a:r>
            <a:endParaRPr lang="en-US" sz="2200" dirty="0"/>
          </a:p>
        </p:txBody>
      </p:sp>
      <p:sp>
        <p:nvSpPr>
          <p:cNvPr id="23" name="C_0#auto_editor_catalog_0?lid=6d5ac5e0c&amp;cid=6d5ac5e0c&amp;vtp=1">
            <a:hlinkClick r:id="rId22" action="ppaction://hlinksldjump"/>
          </p:cNvPr>
          <p:cNvSpPr/>
          <p:nvPr/>
        </p:nvSpPr>
        <p:spPr>
          <a:xfrm>
            <a:off x="11274552" y="579729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a:t>
            </a:r>
            <a:endParaRPr lang="en-US" sz="2200" dirty="0"/>
          </a:p>
        </p:txBody>
      </p:sp>
      <p:sp>
        <p:nvSpPr>
          <p:cNvPr id="24" name="C_0#auto_editor_catalog_0?lid=31f75f044&amp;cid=31f75f044&amp;vtp=1">
            <a:hlinkClick r:id="rId23" action="ppaction://hlinksldjump"/>
          </p:cNvPr>
          <p:cNvSpPr/>
          <p:nvPr/>
        </p:nvSpPr>
        <p:spPr>
          <a:xfrm>
            <a:off x="523036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21</a:t>
            </a:r>
            <a:endParaRPr lang="en-US" sz="2200" dirty="0"/>
          </a:p>
        </p:txBody>
      </p:sp>
      <p:sp>
        <p:nvSpPr>
          <p:cNvPr id="25" name="C_0#auto_editor_catalog_0?lid=3b227bd1a&amp;cid=3b227bd1a&amp;vtp=1">
            <a:hlinkClick r:id="rId24" action="ppaction://hlinksldjump"/>
          </p:cNvPr>
          <p:cNvSpPr/>
          <p:nvPr/>
        </p:nvSpPr>
        <p:spPr>
          <a:xfrm>
            <a:off x="580644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22</a:t>
            </a:r>
            <a:endParaRPr lang="en-US" sz="2200" dirty="0"/>
          </a:p>
        </p:txBody>
      </p:sp>
      <p:sp>
        <p:nvSpPr>
          <p:cNvPr id="26" name="C_0#auto_editor_catalog_0?lid=1196df3de&amp;cid=1196df3de&amp;vtp=1">
            <a:hlinkClick r:id="rId25" action="ppaction://hlinksldjump"/>
          </p:cNvPr>
          <p:cNvSpPr/>
          <p:nvPr/>
        </p:nvSpPr>
        <p:spPr>
          <a:xfrm>
            <a:off x="638251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23</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7.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8.xml"/><Relationship Id="rId1" Type="http://schemas.openxmlformats.org/officeDocument/2006/relationships/image" Target="../media/image8.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7.jpe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8.xml"/><Relationship Id="rId1" Type="http://schemas.openxmlformats.org/officeDocument/2006/relationships/image" Target="../media/image9.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111720654.fixed?color=0,173,163&amp;vtp=1&amp;bbb=1"/>
          <p:cNvSpPr/>
          <p:nvPr/>
        </p:nvSpPr>
        <p:spPr>
          <a:xfrm>
            <a:off x="0" y="1956816"/>
            <a:ext cx="12188952" cy="795528"/>
          </a:xfrm>
          <a:prstGeom prst="rect">
            <a:avLst/>
          </a:prstGeom>
          <a:noFill/>
        </p:spPr>
        <p:txBody>
          <a:bodyPr wrap="none" lIns="0" tIns="0" rIns="0" bIns="0" rtlCol="0" anchor="ctr"/>
          <a:lstStyle/>
          <a:p>
            <a:pPr algn="ctr" latinLnBrk="1">
              <a:lnSpc>
                <a:spcPts val="62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配套试卷</a:t>
            </a:r>
            <a:endParaRPr lang="en-US" altLang="zh-CN" sz="5000" dirty="0"/>
          </a:p>
        </p:txBody>
      </p:sp>
      <p:sp>
        <p:nvSpPr>
          <p:cNvPr id="3" name="C_1_BD#111720654.fixed?color=0,173,163&amp;vtp=1&amp;bbb=1"/>
          <p:cNvSpPr/>
          <p:nvPr/>
        </p:nvSpPr>
        <p:spPr>
          <a:xfrm>
            <a:off x="603504" y="3383280"/>
            <a:ext cx="10872216" cy="795528"/>
          </a:xfrm>
          <a:prstGeom prst="rect">
            <a:avLst/>
          </a:prstGeom>
          <a:noFill/>
        </p:spPr>
        <p:txBody>
          <a:bodyPr wrap="none" lIns="0" tIns="0" rIns="0" bIns="0" rtlCol="0" anchor="ctr"/>
          <a:lstStyle/>
          <a:p>
            <a:pPr algn="ctr" latinLnBrk="1">
              <a:lnSpc>
                <a:spcPts val="5000"/>
              </a:lnSpc>
            </a:pPr>
            <a:r>
              <a:rPr lang="en-US" altLang="zh-CN" sz="40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第一单元检测卷</a:t>
            </a:r>
            <a:endParaRPr lang="en-US" altLang="zh-CN" sz="4000" dirty="0"/>
          </a:p>
        </p:txBody>
      </p:sp>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12205f4ee?sp=1&amp;pid=5bd3114dc&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必须把人民放在心中最高位置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坚持一切为了人民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一切依靠人民</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为人民过上更加美好的生活而矢志奋斗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必须把握方向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统揽大局</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统筹全局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为实现我们的总任务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总布局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总目标而矢志奋斗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建设同我国国际地位相称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同国家安全和发展利益相适应的巩固国防</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和强大军队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为维护国家安全和世界和平而矢志奋斗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必须加强党的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领导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坚持全面从严治党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为推进新时代党的建设新的伟大工程而矢</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志奋斗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12205f4ee?sp=1&amp;pid=5bd3114dc&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精神是一个民族赖以长久生存的灵魂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唯有精神达到一定的高度</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这个民族才能在历史的洪流中屹立不倒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奋勇向前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奋斗新时代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进新征程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大力弘扬伟大长征精神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激励和鼓舞全党全军全国各族人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民发愤图强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奋发有为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继续把革命前辈开创的伟大事业推向前进</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我们就一定能在新的长征路上续写新的篇章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创造新的辉煌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摘编自《在新长征路上大力弘扬伟大长征精神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论中国共产党人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的精神谱系之四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_1#c3587fd33?pid=12205f4ee&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下列对材料相关内容的理解和分析，不正确的一项是（3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3_1#c3587fd33.bracket?pid=12205f4ee&amp;color=0,0,0&amp;vpa=1&amp;vtp=1"/>
          <p:cNvSpPr/>
          <p:nvPr/>
        </p:nvSpPr>
        <p:spPr>
          <a:xfrm>
            <a:off x="10592467" y="466344"/>
            <a:ext cx="495300"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5_BD.2_2#c3587fd33.choices?pid=12205f4ee&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红军长征困难重重，损失巨大，革命力量锐减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但磨砺了战士们的</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，激发了战士们的英雄气概。</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红军长征所过处自然环境恶劣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自然环境恶劣造成的牺牲比与敌人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交战造的牺牲严重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长征是人类历史上的伟大壮举，有爬雪山、过草地的艰难行军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有在娄山关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、腊子口等地的激烈战斗。</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新时代推进党的建设，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取得具有新的历史特点的伟大斗争新胜利</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仍然要弘扬伟大的长征精神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c3587fd33?pid=12205f4ee&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B项，于文无据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材料一并没有将自然环境恶劣造成的牺牲和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与敌人交战造成的牺牲进行比较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无法得出自然环境恶劣造成的牺牲</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更严重的结论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d2406ea4e?pid=12205f4ee&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根据材料内容，下列说法不正确的一项是（3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6_1#d2406ea4e.bracket?pid=12205f4ee&amp;color=0,0,0&amp;vpa=2&amp;vtp=1"/>
          <p:cNvSpPr/>
          <p:nvPr/>
        </p:nvSpPr>
        <p:spPr>
          <a:xfrm>
            <a:off x="88017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5_BD.5_2#d2406ea4e.choices?pid=12205f4ee&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面对长征路上的艰难险阻，红军战士毫不退缩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因为他们想建立人</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民当家作主的政权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，想北上抗日，实现民族独立。</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面对新的风险挑战要“逢山开道、遇水架桥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这表现了党和人民在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新长征路上坚决克服困难的信念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长征精神诞生于长征这一伟大的革命壮举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新时代需要践行这种精</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神的原因在于其是中华民族赖以生存的灵魂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在新时代，我们仍需大力弘扬伟大的长征精神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这样才能在新的长</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征路上续写新篇章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、创造新辉煌。</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d2406ea4e?pid=12205f4ee&amp;color=0,0,0&amp;vtp=1&amp;bt=1&amp;bbb=1&amp;hb=1"/>
          <p:cNvSpPr/>
          <p:nvPr/>
        </p:nvSpPr>
        <p:spPr>
          <a:xfrm>
            <a:off x="612648" y="468000"/>
            <a:ext cx="10963656" cy="1193800"/>
          </a:xfrm>
          <a:prstGeom prst="rect">
            <a:avLst/>
          </a:prstGeom>
          <a:noFill/>
        </p:spPr>
        <p:txBody>
          <a:bodyPr wrap="none" lIns="0" tIns="0" rIns="0" bIns="0" rtlCol="0" anchor="t"/>
          <a:lstStyle/>
          <a:p>
            <a:pPr algn="l" latinLnBrk="1">
              <a:lnSpc>
                <a:spcPts val="47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C项，“是中华民族赖以生存的灵魂”错误。材料二说的是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精神</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是一个民族赖以长久生存的灵魂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1e4e225b4?pid=12205f4ee&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下列选项不符合长征精神的一项是（3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9_1#1e4e225b4.bracket?pid=12205f4ee&amp;color=0,0,0&amp;vpa=3&amp;vtp=1"/>
          <p:cNvSpPr/>
          <p:nvPr/>
        </p:nvSpPr>
        <p:spPr>
          <a:xfrm>
            <a:off x="77349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2800" dirty="0"/>
          </a:p>
        </p:txBody>
      </p:sp>
      <p:sp>
        <p:nvSpPr>
          <p:cNvPr id="4" name="QC_5_BD.8_2#1e4e225b4.choices?pid=12205f4ee&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青年科学工作者怀着探索宇宙奥秘的初心，一路攻克难关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最终在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某领域取得重大突破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一名化学研究生在比赛获奖后坦言：“我要研究到最后一刻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要把</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未知变为已知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一名学者在获得国际科学大奖后，向因意外去世的竞争对手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曾经</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给予她重要启发的科学家致敬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竺可桢几十年如一日进行气象学研究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为推进中国气象事业发展奉</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献了自己的所有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1e4e225b4?pid=12205f4ee&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A项体现了不惧困难、勇往直前的精神，符合长征精神。</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项展</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现了勇往直前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、百折不挠的精神，符合长征精神。</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项体现的是尊重对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手的精神品质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，不符合长征精神。D项表现出勇往直前、积极进取</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畏困难的精神</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，符合长征精神。</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9a60482d7?sp=1&amp;pid=12205f4ee&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材料一是中国新闻奖获奖作品。请结合材料，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简要分析其写作特色</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endParaRPr lang="en-US" altLang="zh-CN" sz="2800" dirty="0"/>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S.81_1#9a60482d7?pid=12205f4ee&amp;color=0,0,0&amp;vtp=1&amp;bbb=1&amp;hb=1"/>
          <p:cNvSpPr/>
          <p:nvPr/>
        </p:nvSpPr>
        <p:spPr>
          <a:xfrm>
            <a:off x="612648" y="4372054"/>
            <a:ext cx="10963656" cy="1295400"/>
          </a:xfrm>
          <a:prstGeom prst="rect">
            <a:avLst/>
          </a:prstGeom>
          <a:noFill/>
        </p:spPr>
        <p:txBody>
          <a:bodyPr wrap="none" lIns="0" tIns="0" rIns="0" bIns="0" rtlCol="0" anchor="t"/>
          <a:lstStyle/>
          <a:p>
            <a:pPr algn="l" latinLnBrk="1">
              <a:lnSpc>
                <a:spcPts val="5100"/>
              </a:lnSpc>
            </a:pPr>
            <a:r>
              <a:rPr lang="en-US" altLang="zh-CN" sz="2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①真实性。从材料中列举的具体数字和事例</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引用的真实话语方</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面进行分析</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。②文学性。从材料的写作技巧、语言特色等角度进行分析。</a:t>
            </a:r>
            <a:endParaRPr lang="en-US" altLang="zh-CN" sz="2800" spc="-50" dirty="0"/>
          </a:p>
        </p:txBody>
      </p:sp>
      <p:sp>
        <p:nvSpPr>
          <p:cNvPr id="4" name="QB_5_AN.80_1#9a60482d7?sp=1&amp;pid=12205f4ee&amp;color=0,0,0&amp;vtp=1&amp;bt=1&amp;bbb=1&amp;hb=1&amp;hla=1"/>
          <p:cNvSpPr/>
          <p:nvPr/>
        </p:nvSpPr>
        <p:spPr>
          <a:xfrm>
            <a:off x="612648" y="1735460"/>
            <a:ext cx="10963656" cy="25908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真实性。以具体的数字、</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鲜活的事例客观反映长征时期的真实情况</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揭示长征的意义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；引述长征中红军战士的话语，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给读者直观的感受</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文学性。综合运用记叙、议论、抒情、描写等多种表达方式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生动形象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，富有感染力。（每点2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wipe(left)">
                                      <p:cBhvr>
                                        <p:cTn id="24" dur="500"/>
                                        <p:tgtEl>
                                          <p:spTgt spid="3">
                                            <p:bg/>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left)">
                                      <p:cBhvr>
                                        <p:cTn id="27" dur="500"/>
                                        <p:tgtEl>
                                          <p:spTgt spid="3">
                                            <p:txEl>
                                              <p:pRg st="0" end="0"/>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wipe(left)">
                                      <p:cBhvr>
                                        <p:cTn id="3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2332d80fb?sp=1&amp;pid=12205f4ee&amp;color=0,0,0&amp;vtp=1&amp;bt=1&amp;bbb=1&amp;hb=1&amp;hltap=1"/>
          <p:cNvSpPr/>
          <p:nvPr/>
        </p:nvSpPr>
        <p:spPr>
          <a:xfrm>
            <a:off x="612648" y="468000"/>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新时代我们应当如何践行长征精神？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请结合材料谈谈你的看法</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endParaRPr lang="en-US" altLang="zh-CN" sz="2800" dirty="0"/>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S.81_1#2332d80fb?pid=12205f4ee&amp;color=0,0,0&amp;vtp=1&amp;bbb=1&amp;hb=1"/>
          <p:cNvSpPr/>
          <p:nvPr/>
        </p:nvSpPr>
        <p:spPr>
          <a:xfrm>
            <a:off x="612648" y="3724354"/>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解答本题，应从材料中提炼概括出长征精神，再结合“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新时代</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我们”的限定条件指出应如何践行。</a:t>
            </a:r>
            <a:endParaRPr lang="en-US" altLang="zh-CN" sz="2800" dirty="0"/>
          </a:p>
        </p:txBody>
      </p:sp>
      <p:sp>
        <p:nvSpPr>
          <p:cNvPr id="4" name="QB_5_AN.80_1#2332d80fb?sp=1&amp;pid=12205f4ee&amp;color=0,0,0&amp;vtp=1&amp;bt=1&amp;bbb=1&amp;hb=1&amp;hla=1"/>
          <p:cNvSpPr/>
          <p:nvPr/>
        </p:nvSpPr>
        <p:spPr>
          <a:xfrm>
            <a:off x="612648" y="1735460"/>
            <a:ext cx="10963656" cy="19431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坚定理想信念，不畏艰难险阻。②自强不息、不怕牺牲、</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勇于斗争</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顾全大局、依靠群众。④发愤图强、矢志奋斗。（答出一点得1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答出两点得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2分，答出三点得4分，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答出四点得满分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wipe(left)">
                                      <p:cBhvr>
                                        <p:cTn id="21" dur="500"/>
                                        <p:tgtEl>
                                          <p:spTgt spid="3">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wipe(left)">
                                      <p:cBhvr>
                                        <p:cTn id="24" dur="500"/>
                                        <p:tgtEl>
                                          <p:spTgt spid="3">
                                            <p:txEl>
                                              <p:pRg st="0" end="0"/>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wipe(left)">
                                      <p:cBhvr>
                                        <p:cTn id="2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ec8053b87?pid=111720654&amp;color=0,0,0&amp;mp=1&amp;vtp=1&amp;bt=1&amp;bbb=1"/>
          <p:cNvSpPr/>
          <p:nvPr/>
        </p:nvSpPr>
        <p:spPr>
          <a:xfrm>
            <a:off x="612648" y="466344"/>
            <a:ext cx="10963656" cy="803656"/>
          </a:xfrm>
          <a:prstGeom prst="rect">
            <a:avLst/>
          </a:prstGeom>
          <a:noFill/>
        </p:spPr>
        <p:txBody>
          <a:bodyPr wrap="none" lIns="0" tIns="0" rIns="0" bIns="0" rtlCol="0" anchor="t"/>
          <a:lstStyle/>
          <a:p>
            <a:pPr algn="l" latinLnBrk="1">
              <a:lnSpc>
                <a:spcPts val="57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一、现代文阅读（35</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200" dirty="0"/>
          </a:p>
        </p:txBody>
      </p:sp>
      <p:sp>
        <p:nvSpPr>
          <p:cNvPr id="3" name="C_3_BD#5bd3114dc?pid=ec8053b87&amp;color=0,0,0&amp;vtp=1&amp;bbb=1"/>
          <p:cNvSpPr/>
          <p:nvPr/>
        </p:nvSpPr>
        <p:spPr>
          <a:xfrm>
            <a:off x="612648" y="1174321"/>
            <a:ext cx="10963656" cy="785368"/>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（一）现代文阅读Ⅰ（</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4" name="QM_4_BD.1_1#12205f4ee?pid=5bd3114dc&amp;color=0,0,0&amp;vtp=1&amp;bbb=1"/>
          <p:cNvSpPr/>
          <p:nvPr/>
        </p:nvSpPr>
        <p:spPr>
          <a:xfrm>
            <a:off x="612648" y="1826593"/>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河南南阳期中</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阅读下面的文字，完成1—5题。</a:t>
            </a:r>
            <a:endParaRPr lang="en-US" altLang="zh-CN" sz="2800" dirty="0"/>
          </a:p>
        </p:txBody>
      </p:sp>
      <p:sp>
        <p:nvSpPr>
          <p:cNvPr id="5" name="QM_4_BD.1_2#12205f4ee?sp=1&amp;pid=5bd3114dc&amp;color=0,0,0&amp;vtp=1&amp;bbb=1&amp;hb=1"/>
          <p:cNvSpPr/>
          <p:nvPr/>
        </p:nvSpPr>
        <p:spPr>
          <a:xfrm>
            <a:off x="612648" y="2434855"/>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从赣南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湘西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四川嘉陵江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河南何家冲出发的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支红色大军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终在西北黄土高原会师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他们的远征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从此有了一个让中华民族为之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骄傲的名字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这支队伍当时还十分弱小</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但病榻上的鲁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d15fd9f5d?pid=ec8053b87&amp;color=0,0,0&amp;vtp=1&amp;bt=1&amp;bbb=1"/>
          <p:cNvSpPr/>
          <p:nvPr/>
        </p:nvSpPr>
        <p:spPr>
          <a:xfrm>
            <a:off x="612648" y="466344"/>
            <a:ext cx="10963656" cy="785368"/>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（二）现代文阅读Ⅱ（</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3" name="QM_4_BD.15_1#561fbb061?pid=d15fd9f5d&amp;color=0,0,0&amp;vtp=1&amp;bbb=1"/>
          <p:cNvSpPr/>
          <p:nvPr/>
        </p:nvSpPr>
        <p:spPr>
          <a:xfrm>
            <a:off x="612648" y="1115647"/>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四川成都模拟</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阅读下面的文字，完成6—9题。</a:t>
            </a:r>
            <a:endParaRPr lang="en-US" altLang="zh-CN" sz="2800" dirty="0"/>
          </a:p>
        </p:txBody>
      </p:sp>
      <p:sp>
        <p:nvSpPr>
          <p:cNvPr id="4" name="QM_4_BD.15_2#561fbb061?sp=1&amp;pid=d15fd9f5d&amp;color=0,0,0&amp;vtp=1&amp;bbb=1"/>
          <p:cNvSpPr/>
          <p:nvPr/>
        </p:nvSpPr>
        <p:spPr>
          <a:xfrm>
            <a:off x="612648" y="1723909"/>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文本一：</a:t>
            </a:r>
            <a:endParaRPr lang="en-US" altLang="zh-CN" sz="2800" dirty="0"/>
          </a:p>
        </p:txBody>
      </p:sp>
      <p:sp>
        <p:nvSpPr>
          <p:cNvPr id="5" name="QM_4_BD.15_3#561fbb061?sp=1&amp;pid=d15fd9f5d&amp;color=0,0,0&amp;vtp=1&amp;bbb=1&amp;hb=1"/>
          <p:cNvSpPr/>
          <p:nvPr/>
        </p:nvSpPr>
        <p:spPr>
          <a:xfrm>
            <a:off x="612648" y="2335986"/>
            <a:ext cx="10963656" cy="32385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足</a:t>
            </a:r>
            <a:r>
              <a:rPr lang="en-US" altLang="zh-CN" sz="2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迹</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王愿坚</a:t>
            </a:r>
            <a:endParaRPr lang="en-US" altLang="zh-CN" sz="2800" dirty="0"/>
          </a:p>
          <a:p>
            <a:pPr algn="ct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拐过那道挂满冰柱的断崖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大雪山的山顶就在眼前了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就在这时候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山背后突然腾起了雪雾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冷风推送着浓黑的乌云疾</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ct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速飞来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吹起的积雪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夹着大片雪花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劈头盖脸地打下来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远处的山峰</a:t>
            </a: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spc="-50" dirty="0"/>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3#561fbb061?sp=1&amp;pid=d15fd9f5d&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近处的断崖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都笼罩在一片雪帘雾幛里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前面队伍刚踩出来的路又模</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糊不清了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指导员曾昭良深深吸了口气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又搀着病号吃力地向前走去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越来越难走了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曾昭良觉得自己的脑袋仿佛涨大了几倍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眼</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前迸散起一串串金星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两腿好像被积雪吸住了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足有千斤重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每挪一步都要积攒浑身的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力气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特别难耐的是胸口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好像塞进了大团棉花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透不出气来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心跳</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怦怦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似乎一张口那颗热乎乎的心就会一下子从口里跳出来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spc="-50" dirty="0"/>
          </a:p>
        </p:txBody>
      </p:sp>
    </p:spTree>
  </p:cSld>
  <p:clrMapOvr>
    <a:masterClrMapping/>
  </p:clrMapOvr>
  <p:transition>
    <p:spli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3#561fbb061?sp=1&amp;pid=d15fd9f5d&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要是能够坐下来歇歇该有多好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可是不行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山顶空气稀薄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在身体衰弱又极度疲劳的情况下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只要一坐下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就再也起不来了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被搀扶着的病号倚在曾昭良的肩膀上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喘了几口粗气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仰起脸</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乞求道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同志</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把我扔下</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瞎说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曾昭良生气地打断了他的话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像是为了回答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他加快了</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脚步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一步</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两步</a:t>
            </a:r>
            <a:r>
              <a:rPr lang="en-US" altLang="zh-CN" sz="2800" b="0" i="0" spc="-5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尽管走得很慢</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雪路却终于一尺一尺地移到身后去</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经过了一个多小时的奋斗</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两个红军战士终于走完了这段艰难的路</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p:txBody>
      </p:sp>
    </p:spTree>
  </p:cSld>
  <p:clrMapOvr>
    <a:masterClrMapping/>
  </p:clrMapOvr>
  <p:transition>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4#561fbb061?sp=1&amp;pid=d15fd9f5d&amp;color=0,0,0&amp;vtp=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可就在这一瞬间</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曾昭良被眼前的景象惊住了</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只见在这不大的雪</a:t>
            </a:r>
            <a:endPar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5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坪上</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东一个</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西一个地坐着好几个红军战士</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他们已精疲力竭了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5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曾昭良的心像被揪了一把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又紧又疼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他忙扶着病号站好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下山的路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嘱咐几句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然后踉跄地向一个坐着的战士走去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但已经迟</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那个同志的胸口已经和胸前的手榴弹一样冰冷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他把手榴弹袋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取下来挂在肩上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又挪向旁边一个年轻的司号员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就在他刚刚</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抓住小司号员肩膀的时候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那个被他扶上山来的病号却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扑通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一声坐</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下了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spc="-100" dirty="0"/>
          </a:p>
        </p:txBody>
      </p:sp>
    </p:spTree>
  </p:cSld>
  <p:clrMapOvr>
    <a:masterClrMapping/>
  </p:clrMapOvr>
  <p:transition>
    <p:split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4#561fbb061?sp=1&amp;pid=d15fd9f5d&amp;color=0,0,0&amp;vtp=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曾昭良焦急地跺了跺脚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怎么办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像是回答他的问话似的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一只手伸了过来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挽住了小司号员的另</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一只胳膊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曾昭良抹去眼角上的雪水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定睛看了看来人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这人穿一身普通的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红军单军衣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只是面容有些特别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连鬓的胡须上挂着冰碴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堆着白雪</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浓眉上沾满了雪花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看上去简直像是神话里的老人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那双眼睛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那么</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亲切又充满智慧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这是一双熟悉的眼睛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可是到底在哪里见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曾昭良却想不起来了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spc="-100" dirty="0"/>
          </a:p>
        </p:txBody>
      </p:sp>
    </p:spTree>
  </p:cSld>
  <p:clrMapOvr>
    <a:masterClrMapping/>
  </p:clrMapOvr>
  <p:transition>
    <p:spli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4#561fbb061?sp=1&amp;pid=d15fd9f5d&amp;color=0,0,0&amp;vtp=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那人深深地喘息着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显然也在积攒着力气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过了一小会儿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头示意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两人一齐用力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把小司号员搀了起来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那人爱抚地扬起袖子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掸了掸司号员脸上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头上的积雪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向着山顶上的人们说道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同志们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革命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需要我们往前走哇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声音不高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却有震撼人心的力量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顿时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坐下来的人们一齐向这</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人望过来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那一双双眼睛里都闪出兴奋和喜悦的光彩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人们低声传告</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有的在努力站起来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有的已经在别人的帮助下站了起来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spc="-100" dirty="0"/>
          </a:p>
        </p:txBody>
      </p:sp>
    </p:spTree>
  </p:cSld>
  <p:clrMapOvr>
    <a:masterClrMapping/>
  </p:clrMapOvr>
  <p:transition>
    <p:spli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4#561fbb061?sp=1&amp;pid=d15fd9f5d&amp;color=0,0,0&amp;vtp=1&amp;bbb=1&amp;hb=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人们扛起了枪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挽起了臂膀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结成了一条人的长链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缓缓地向着山下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移动了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pc="-1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一个警卫员模样的人</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扶着一个炊事员来到那人身边</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低声说</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a:t>
            </a:r>
            <a:endParaRPr lang="en-US" altLang="zh-CN" sz="2800" b="0" i="0" spc="-1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1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吧</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您身体不好</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那人轻轻拂去警卫员的手</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没有应声</a:t>
            </a:r>
            <a:r>
              <a:rPr lang="en-US" altLang="zh-CN" sz="28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他默默地望望</a:t>
            </a:r>
            <a:endParaRPr lang="en-US" altLang="zh-CN" sz="2800" b="0" i="0" spc="-1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pc="-1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山后</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又望望曾昭良</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突然</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他把一只手搭到曾昭良的肩头上</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问道</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100" dirty="0"/>
          </a:p>
        </p:txBody>
      </p:sp>
      <p:sp>
        <p:nvSpPr>
          <p:cNvPr id="3" name="QM_4_BD.15_5#561fbb061?sp=1&amp;pid=d15fd9f5d&amp;color=0,0,0&amp;vtp=1&amp;bbb=1&amp;hb=1"/>
          <p:cNvSpPr/>
          <p:nvPr/>
        </p:nvSpPr>
        <p:spPr>
          <a:xfrm>
            <a:off x="612648" y="3721174"/>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是党员吗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曾昭良回答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累了吧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5#561fbb061?sp=1&amp;pid=d15fd9f5d&amp;color=0,0,0&amp;vtp=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曾昭良望着那双亲切的眼睛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点了点头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困难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那人深深地喘了口气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要是不困难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要你</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要我们这些共产党员干什么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他手抚胸前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喘息了几下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曾昭良靠近了些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压低的声音里透着关切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你看见了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里需要留下一个人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曾昭良应了声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思索着这话里的意思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那人伸手摸了摸曾昭良身上的衣服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然后摸着自己身上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又打量</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着周围的人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曾昭良明白了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他大概是想给我找一点御寒的东西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5#561fbb061?sp=1&amp;pid=d15fd9f5d&amp;color=0,0,0&amp;vtp=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但是警卫员连忙打开皮包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把纸和铅笔递过来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那人笑了笑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拿起铅笔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向着手上哈了口热气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然后飞快地写着</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不要停下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继续前进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曾昭良完全明白了自己的任务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他庄严地立</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这命令</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那人微微一笑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在命令的后面签上了三个大</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曾昭良看着这个令所有红军战士都衷心敬爱的名字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浑身的血液</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都热起来了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周副主席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曾昭良激动地接过命令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举手敬礼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并且庄严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地复诵着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不要停下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继续前进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6#561fbb061?sp=1&amp;pid=d15fd9f5d&amp;color=0,0,0&amp;vtp=1&amp;bbb=1&amp;hb=1"/>
          <p:cNvSpPr/>
          <p:nvPr/>
        </p:nvSpPr>
        <p:spPr>
          <a:xfrm>
            <a:off x="612648" y="468000"/>
            <a:ext cx="10963656" cy="5384800"/>
          </a:xfrm>
          <a:prstGeom prst="rect">
            <a:avLst/>
          </a:prstGeom>
          <a:noFill/>
        </p:spPr>
        <p:txBody>
          <a:bodyPr wrap="none" lIns="0" tIns="0" rIns="0" bIns="0" rtlCol="0" anchor="t"/>
          <a:lstStyle/>
          <a:p>
            <a:pPr algn="l" latinLnBrk="1">
              <a:lnSpc>
                <a:spcPts val="42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周副主席点了点头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我们走的路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还很长很长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这路上</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有各种各样的关口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共产党员就要出现在这些关口上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他紧紧地握住</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了曾昭良的手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你带走一批之后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把任务交给下一个同志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3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他搀起了小司号员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向前走去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走了几步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他又回过头来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关切地嘱咐道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千万不能停下啊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3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风雪更紧了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3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曾昭良紧握着命令</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深情地望着长征部队走去的方向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只见敬爱</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的周副主席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搀扶着战士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迎着迷茫的风雪</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在大步走着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走着</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ts val="43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在他的身后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在这千年积雪的雪山上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留下了一长串深深的脚印</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2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12205f4ee?sp=1&amp;pid=5bd3114dc&amp;color=0,0,0&amp;vtp=1&amp;bbb=1&amp;hb=1"/>
          <p:cNvSpPr/>
          <p:nvPr/>
        </p:nvSpPr>
        <p:spPr>
          <a:xfrm>
            <a:off x="612648" y="468000"/>
            <a:ext cx="10963656" cy="5372100"/>
          </a:xfrm>
          <a:prstGeom prst="rect">
            <a:avLst/>
          </a:prstGeom>
          <a:noFill/>
        </p:spPr>
        <p:txBody>
          <a:bodyPr wrap="none" lIns="0" tIns="0" rIns="0" bIns="0" rtlCol="0" anchor="t"/>
          <a:lstStyle/>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迅坚信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这些九死一生的红色种子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就是民族的脊梁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作为一部无与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伦比的伟大史诗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长征给予我们的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是一种怎样的启示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一条长征路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是一条鲜血浸透的红飘带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包括红一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四方面军和红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军在内的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支大军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出发时总人数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到长征结束仅剩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5.7</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16.6</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万名红军将士战死或失散在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途中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张震将军回忆湘江之战时说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仅他们一个团</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就顶住了敌人一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个师又一个团的兵力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鲜血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染红了湘江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染红了一座又一座山头</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突破包括湘江在内的四道封锁线后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天的时间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出发时</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8.6</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的中央红军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锐减到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7#561fbb061?sp=1&amp;pid=d15fd9f5d&amp;color=0,0,0&amp;vtp=1&amp;bt=1&amp;bbb=1&amp;hb=1"/>
          <p:cNvSpPr/>
          <p:nvPr/>
        </p:nvSpPr>
        <p:spPr>
          <a:xfrm>
            <a:off x="612648" y="468000"/>
            <a:ext cx="10963656" cy="5207000"/>
          </a:xfrm>
          <a:prstGeom prst="rect">
            <a:avLst/>
          </a:prstGeom>
          <a:noFill/>
        </p:spPr>
        <p:txBody>
          <a:bodyPr wrap="none" lIns="0" tIns="0" rIns="0" bIns="0" rtlCol="0" anchor="t"/>
          <a:lstStyle/>
          <a:p>
            <a:pPr algn="l" latinLnBrk="1">
              <a:lnSpc>
                <a:spcPts val="4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文本二：</a:t>
            </a:r>
            <a:endParaRPr lang="en-US" altLang="zh-CN" sz="2800" dirty="0"/>
          </a:p>
          <a:p>
            <a:pPr latinLnBrk="1">
              <a:lnSpc>
                <a:spcPts val="4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九时许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队伍浩浩荡荡地沿着河旁的小路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向夹金山山麓进发</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来到山下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气温骤降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脚下的路冻得梆硬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木棍着地发出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咯咯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我们一鼓作气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爬上山腰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雪花被山风卷着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漫天飞舞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单薄的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军衣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抵挡不住风雪的吹打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脸上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身上像被无数把尖刀刮着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浑身哆嗦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牙齿打战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就是把所有能披的东西都披在身上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也无济于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越往上爬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空气越稀薄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呼吸越困难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人们头晕腿酸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一步一停</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一步一喘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这时候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要是有谁停步坐下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就会永远起不来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人都拼尽全身力气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互相搀扶着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同残酷无情的大自然搏斗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摘编自《杨成武回忆录》）</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69a9283e3?pid=561fbb061&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下列对文本一相关内容的理解，不正确的一项是（3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17_1#69a9283e3.bracket?pid=561fbb061&amp;color=0,0,0&amp;vpa=4&amp;vtp=1"/>
          <p:cNvSpPr/>
          <p:nvPr/>
        </p:nvSpPr>
        <p:spPr>
          <a:xfrm>
            <a:off x="98685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800" dirty="0"/>
          </a:p>
        </p:txBody>
      </p:sp>
      <p:sp>
        <p:nvSpPr>
          <p:cNvPr id="4" name="QC_5_BD.16_2#69a9283e3.choices?pid=561fbb061&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文本一开篇通过“突然”“疾速”“劈头盖脸”等词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用急骤的笔触描写</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了恶劣的自然环境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，旨在暗示社会环境的残酷性。</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“揪”“紧”“疼”三个词笔墨集中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既体现了曾昭良对恶劣环境的敏感</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，又生动形象地表现了同呼吸、共命运的战友情。</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文本一中“各种各样的关口”，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指的是革命道路上众多的关键之处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尤其是故事的发生地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——雪山顶的雪坪。</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从思索“这里需要留下一个人”的意思到完全明白自己的任务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曾昭</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良的共产党员形象越发鲜明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、清晰。</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69a9283e3?pid=561fbb061&amp;color=0,0,0&amp;vtp=1&amp;bt=1&amp;bbb=1&amp;hb=1"/>
          <p:cNvSpPr/>
          <p:nvPr/>
        </p:nvSpPr>
        <p:spPr>
          <a:xfrm>
            <a:off x="612648" y="468000"/>
            <a:ext cx="10963656" cy="1193800"/>
          </a:xfrm>
          <a:prstGeom prst="rect">
            <a:avLst/>
          </a:prstGeom>
          <a:noFill/>
        </p:spPr>
        <p:txBody>
          <a:bodyPr wrap="none" lIns="0" tIns="0" rIns="0" bIns="0" rtlCol="0" anchor="t"/>
          <a:lstStyle/>
          <a:p>
            <a:pPr algn="l" latinLnBrk="1">
              <a:lnSpc>
                <a:spcPts val="47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A项，“旨在暗示社会环境的残酷性”错误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此处并不涉及社会环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，描写恶劣的自然环境旨在表现红军战士的坚强不屈。</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ac1ce6ba6?pid=561fbb061&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下列对文本一艺术特色的分析鉴赏，不正确的一项是（3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20_1#ac1ce6ba6.bracket?pid=561fbb061&amp;color=0,0,0&amp;vpa=5&amp;vtp=1"/>
          <p:cNvSpPr/>
          <p:nvPr/>
        </p:nvSpPr>
        <p:spPr>
          <a:xfrm>
            <a:off x="105797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5_BD.19_2#ac1ce6ba6.choices?pid=561fbb061&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“搀起了小司号员，向前走去”、再次叮嘱曾昭良不要停下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、语言描写，使周副主席的形象更加丰满。</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病号“仰起脸，乞求道</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”运用动作描写和语言描写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再现了战士</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们极度衰弱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、生命垂危的情形，更是战士们自我牺牲精神的写照。</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文本一通过正面描写刻画周副主席的眼睛，“那么和善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亲切又充</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满智慧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”，表达出曾昭良对他的崇敬和景仰之情。</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“走了几步，他又回过头来”这一细节，体现了命令的重要性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也暗</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示出周副主席担心曾昭良无法完成艰巨的任务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ac1ce6ba6?pid=561fbb061&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D项，“也暗示出周副主席担心曾昭良无法完成艰巨的任务”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错误</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此处细节为我们刻画了一位慈祥的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与战士同呼吸共命运的党的领导</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人形象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，并非暗示周副主席对他的担心。</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7f254d5fa?sp=1&amp;pid=561fbb061&amp;color=0,0,0&amp;vtp=1&amp;bt=1&amp;bbb=1&amp;hb=1&amp;hltap=1"/>
          <p:cNvSpPr/>
          <p:nvPr/>
        </p:nvSpPr>
        <p:spPr>
          <a:xfrm>
            <a:off x="612648" y="468000"/>
            <a:ext cx="10963656" cy="5257800"/>
          </a:xfrm>
          <a:prstGeom prst="rect">
            <a:avLst/>
          </a:prstGeom>
          <a:noFill/>
        </p:spPr>
        <p:txBody>
          <a:bodyPr wrap="none" lIns="0" tIns="0" rIns="0" bIns="0" rtlCol="0" anchor="t"/>
          <a:lstStyle/>
          <a:p>
            <a:pPr algn="l" latinLnBrk="1">
              <a:lnSpc>
                <a:spcPts val="46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“不要停下”这句话在文本一中多次出现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结合文本一和文本二分析这</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句话在文中的作用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endParaRPr lang="en-US" altLang="zh-CN" sz="2800" dirty="0"/>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46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80_1#7f254d5fa?sp=1&amp;pid=561fbb061&amp;color=0,0,0&amp;vtp=1&amp;bt=1&amp;bbb=1&amp;hb=1&amp;hla=1"/>
          <p:cNvSpPr/>
          <p:nvPr/>
        </p:nvSpPr>
        <p:spPr>
          <a:xfrm>
            <a:off x="612648" y="1615953"/>
            <a:ext cx="10963656" cy="4089400"/>
          </a:xfrm>
          <a:prstGeom prst="rect">
            <a:avLst/>
          </a:prstGeom>
          <a:noFill/>
        </p:spPr>
        <p:txBody>
          <a:bodyPr wrap="none" lIns="0" tIns="0" rIns="0" bIns="0" rtlCol="0" anchor="t"/>
          <a:lstStyle/>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“不要停下”既指在过雪山山顶时不能停止</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更指在革命道路上不能</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停止前进的脚步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。②“不要停下”反复出现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凸显了周副主席在过雪山</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的途中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，率领并激励红军战士战胜困难、奋勇前进的光辉形象。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周</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副主席在极度艰难的环境中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，号召战士们“不要停下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给人以无穷的</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，周副主席的行动和语言</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体现了他身为党的领导人的卓越品质</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和革命精神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，深化了文章的主题。（答出一点得2分，答出两点得3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6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答出三点得满分）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left)">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23_1#7f254d5fa?pid=561fbb061&amp;color=0,0,0&amp;vtp=1&amp;bt=1&amp;bbb=1&amp;hb=1"/>
          <p:cNvSpPr/>
          <p:nvPr/>
        </p:nvSpPr>
        <p:spPr>
          <a:xfrm>
            <a:off x="612648" y="468000"/>
            <a:ext cx="10963656" cy="1168400"/>
          </a:xfrm>
          <a:prstGeom prst="rect">
            <a:avLst/>
          </a:prstGeom>
          <a:noFill/>
        </p:spPr>
        <p:txBody>
          <a:bodyPr wrap="none" lIns="0" tIns="0" rIns="0" bIns="0" rtlCol="0" anchor="t"/>
          <a:lstStyle/>
          <a:p>
            <a:pPr algn="l" latinLnBrk="1">
              <a:lnSpc>
                <a:spcPts val="46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本题要求分析“不要停下”这句话在文中的作用，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可从内容主题</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表达技巧等角度进行分析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fa7a4f1ff?sp=1&amp;pid=561fbb061&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文本一和文本二内容相近，文体不同，因而艺术表现也有差异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请比</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较并简要分析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endParaRPr lang="en-US" altLang="zh-CN" sz="2800" dirty="0"/>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S.81_1#fa7a4f1ff?pid=561fbb061&amp;color=0,0,0&amp;vtp=1&amp;bbb=1"/>
          <p:cNvSpPr/>
          <p:nvPr/>
        </p:nvSpPr>
        <p:spPr>
          <a:xfrm>
            <a:off x="612648" y="500705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作答时结合文章的文体特点和艺术表现等比较不同即可。</a:t>
            </a:r>
            <a:endParaRPr lang="en-US" altLang="zh-CN" sz="2800" dirty="0"/>
          </a:p>
        </p:txBody>
      </p:sp>
      <p:sp>
        <p:nvSpPr>
          <p:cNvPr id="4" name="QB_5_AN.80_1#fa7a4f1ff?sp=1&amp;pid=561fbb061&amp;color=0,0,0&amp;vtp=1&amp;bt=1&amp;bbb=1&amp;hb=1&amp;hla=1"/>
          <p:cNvSpPr/>
          <p:nvPr/>
        </p:nvSpPr>
        <p:spPr>
          <a:xfrm>
            <a:off x="612648" y="1735460"/>
            <a:ext cx="10963656" cy="3238500"/>
          </a:xfrm>
          <a:prstGeom prst="rect">
            <a:avLst/>
          </a:prstGeom>
          <a:noFill/>
        </p:spPr>
        <p:txBody>
          <a:bodyPr wrap="none" lIns="0" tIns="0" rIns="0" bIns="0" rtlCol="0" anchor="t"/>
          <a:lstStyle/>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文本一是小说，可以虚构；文本二是纪实作品，强调真实。</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文本</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一运用场景描写</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、细节描写、语言描写、动作描写等多种手法</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塑造</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了周副主席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、曾昭良等艺术形象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文本二以回忆录的形式记录了杨成</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武等红军战士爬雪山的真实经历</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。③文本一以描写为主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语言生动形</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；文本二以叙事为主，语言平实简洁。（每点2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bg/>
                                          </p:spTgt>
                                        </p:tgtEl>
                                        <p:attrNameLst>
                                          <p:attrName>style.visibility</p:attrName>
                                        </p:attrNameLst>
                                      </p:cBhvr>
                                      <p:to>
                                        <p:strVal val="visible"/>
                                      </p:to>
                                    </p:set>
                                    <p:animEffect transition="in" filter="wipe(left)">
                                      <p:cBhvr>
                                        <p:cTn id="27" dur="500"/>
                                        <p:tgtEl>
                                          <p:spTgt spid="3">
                                            <p:bg/>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wipe(left)">
                                      <p:cBhvr>
                                        <p:cTn id="3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98e3a4a5f?pid=111720654&amp;color=0,0,0&amp;vtp=1&amp;bt=1&amp;bbb=1"/>
          <p:cNvSpPr/>
          <p:nvPr/>
        </p:nvSpPr>
        <p:spPr>
          <a:xfrm>
            <a:off x="612648" y="466344"/>
            <a:ext cx="10963656" cy="721741"/>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二、古代诗文阅读（37</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200" dirty="0"/>
          </a:p>
        </p:txBody>
      </p:sp>
      <p:sp>
        <p:nvSpPr>
          <p:cNvPr id="3" name="C_3_BD#b6f0780e6?pid=98e3a4a5f&amp;color=0,0,0&amp;vtp=1&amp;bbb=1"/>
          <p:cNvSpPr/>
          <p:nvPr/>
        </p:nvSpPr>
        <p:spPr>
          <a:xfrm>
            <a:off x="612648" y="1161873"/>
            <a:ext cx="10963656" cy="676656"/>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（一）文言文阅读（</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4" name="QM_4_BD.26_1#7c6fc15b6?pid=b6f0780e6&amp;color=0,0,0&amp;vtp=1&amp;bbb=1"/>
          <p:cNvSpPr/>
          <p:nvPr/>
        </p:nvSpPr>
        <p:spPr>
          <a:xfrm>
            <a:off x="612648" y="1810589"/>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阅读下面的文字，完成10—14题。</a:t>
            </a:r>
            <a:endParaRPr lang="en-US" altLang="zh-CN" sz="2800" dirty="0"/>
          </a:p>
        </p:txBody>
      </p:sp>
      <p:sp>
        <p:nvSpPr>
          <p:cNvPr id="5" name="QM_4_BD.26_2#7c6fc15b6?sp=1&amp;pid=b6f0780e6&amp;color=0,0,0&amp;vtp=1&amp;bbb=1&amp;hb=1"/>
          <p:cNvSpPr/>
          <p:nvPr/>
        </p:nvSpPr>
        <p:spPr>
          <a:xfrm>
            <a:off x="612648" y="2431997"/>
            <a:ext cx="10963656" cy="3175000"/>
          </a:xfrm>
          <a:prstGeom prst="rect">
            <a:avLst/>
          </a:prstGeom>
          <a:noFill/>
        </p:spPr>
        <p:txBody>
          <a:bodyPr wrap="none" lIns="0" tIns="0" rIns="0" bIns="0" rtlCol="0" anchor="t"/>
          <a:lstStyle/>
          <a:p>
            <a:pPr algn="l" latinLnBrk="1">
              <a:lnSpc>
                <a:spcPts val="50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endParaRPr lang="en-US" altLang="zh-CN" sz="2800" dirty="0"/>
          </a:p>
          <a:p>
            <a:pPr algn="l" latinLnBrk="1">
              <a:lnSpc>
                <a:spcPts val="50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赠司徒鲁郡颜公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讳真卿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事唐为太子太师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与其从父兄杲卿</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皆有大节以死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至今虽小夫妇人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皆知公之为烈也</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初公以忤杨国忠</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0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斥为平原太守策安禄山必反为之备</a:t>
            </a:r>
            <a:r>
              <a:rPr lang="en-US" altLang="zh-CN" sz="2800" b="0" i="0" u="wavy"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禄山既举兵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公与常山太守杲卿</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伐其后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贼之不能直窥潼关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以公与杲卿挠其势也</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天宝之际</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久不</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2#7c6fc15b6?sp=1&amp;pid=b6f0780e6&amp;color=0,0,0&amp;vtp=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见兵</a:t>
            </a:r>
            <a:r>
              <a:rPr lang="en-US" altLang="zh-CN"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禄山既反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天下莫不震动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公独以区区平原</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遂折其锋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闻之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争奋而起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唐卒以振者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公为之倡也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摘编自曾巩《抚州颜鲁公祠堂记》）</a:t>
            </a:r>
            <a:endParaRPr lang="en-US" altLang="zh-CN" sz="2800" dirty="0"/>
          </a:p>
        </p:txBody>
      </p:sp>
      <p:sp>
        <p:nvSpPr>
          <p:cNvPr id="3" name="QM_4_BD.26_2#7c6fc15b6?sp=1&amp;pid=b6f0780e6&amp;color=0,0,0&amp;vtp=1&amp;bbb=1&amp;hb=1&amp;zzd= 2"/>
          <p:cNvSpPr/>
          <p:nvPr/>
        </p:nvSpPr>
        <p:spPr>
          <a:xfrm>
            <a:off x="6816630" y="11284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12205f4ee?sp=1&amp;pid=5bd3114dc&amp;color=0,0,0&amp;vtp=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再大的牺牲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也不能阻止我们前进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从赣南一直征战到陕北的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老红军唐进新回忆说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每一战都有大批战友倒下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但活下来的人毫不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退缩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因为我们有红色的理想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这红色理想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就是建立人民当家作主</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的政权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就是北上抗日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实现民族独立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共产党人创建的红色政权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燃了像唐进新一样的劳苦大众心中的理想之火</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也激发了他们一往无</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前的英雄气概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雪山草地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是许多老红军难以忘怀的地方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多少从枪林弹雨中闯</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过来的勇敢生命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倒在了川西水草地上</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老红军李中权回忆说</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我们</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3#7c6fc15b6?sp=1&amp;pid=b6f0780e6&amp;color=0,0,0&amp;vtp=1&amp;bt=1&amp;bbb=1"/>
          <p:cNvSpPr/>
          <p:nvPr/>
        </p:nvSpPr>
        <p:spPr>
          <a:xfrm>
            <a:off x="612648" y="468000"/>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p:txBody>
      </p:sp>
      <p:sp>
        <p:nvSpPr>
          <p:cNvPr id="3" name="QM_4_BD.26_4#7c6fc15b6?pid=b6f0780e6&amp;color=0,0,0&amp;vtp=1&amp;bbb=1&amp;hb=1"/>
          <p:cNvSpPr/>
          <p:nvPr/>
        </p:nvSpPr>
        <p:spPr>
          <a:xfrm>
            <a:off x="612648" y="1085231"/>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颜真卿字清臣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琅邪临沂人也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少勤学业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有词藻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尤工书</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举进士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登甲科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事亲以孝闻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四命为监察御史</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充河西陇右</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军试覆屯交兵使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五原有冤狱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久不决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真卿至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立辩之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天方旱</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狱决乃雨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郡人呼之为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御史雨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代宗崩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为礼仪使</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卢</a:t>
            </a: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专权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忌</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会李希烈陷汝州</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乃奏曰</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颜真卿四方所信，使谕之</a:t>
            </a:r>
            <a:r>
              <a:rPr lang="en-US" altLang="zh-CN" sz="2800" b="0" i="0" u="sng">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可不劳</a:t>
            </a:r>
            <a:endPar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师旅</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”上从之。初见希烈，欲宣诏旨</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希烈养子千余人露刃争前迫真</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卿</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，将食其肉。诸将丛绕慢骂，举刃以拟之，</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真卿不动</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100"/>
              </a:lnSpc>
            </a:pPr>
            <a:endParaRPr lang="en-US" altLang="zh-CN" sz="2800" dirty="0"/>
          </a:p>
        </p:txBody>
      </p:sp>
      <p:pic>
        <p:nvPicPr>
          <p:cNvPr id="4" name="QM_4_BD.26_4#7c6fc15b6?pid=b6f0780e6&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481979" y="3188351"/>
            <a:ext cx="301752" cy="2743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M_4_BD.26_4#7c6fc15b6?pid=b6f0780e6&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89254" y="3828431"/>
            <a:ext cx="301752" cy="2743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8" name="QM_4_BD.26_4#7c6fc15b6?pid=b6f0780e6&amp;color=0,0,0&amp;vtp=1&amp;bbb=1&amp;hb=1&amp;zzd= 1"/>
          <p:cNvSpPr/>
          <p:nvPr/>
        </p:nvSpPr>
        <p:spPr>
          <a:xfrm>
            <a:off x="10017030" y="1745631"/>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4#7c6fc15b6?pid=b6f0780e6&amp;color=0,0,0&amp;vtp=1&amp;bbb=1&amp;hb=1"/>
          <p:cNvSpPr/>
          <p:nvPr/>
        </p:nvSpPr>
        <p:spPr>
          <a:xfrm>
            <a:off x="612648" y="468000"/>
            <a:ext cx="10963656" cy="5207000"/>
          </a:xfrm>
          <a:prstGeom prst="rect">
            <a:avLst/>
          </a:prstGeom>
          <a:noFill/>
        </p:spPr>
        <p:txBody>
          <a:bodyPr wrap="none" lIns="0" tIns="0" rIns="0" bIns="0" rtlCol="0" anchor="t"/>
          <a:lstStyle/>
          <a:p>
            <a:pPr latinLnBrk="1">
              <a:lnSpc>
                <a:spcPts val="200"/>
              </a:lnSpc>
            </a:pPr>
            <a:endParaRPr lang="en-US" altLang="zh-CN" sz="100" b="0" i="0" u="sng" spc="-99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sng"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希烈遽以身蔽之</a:t>
            </a:r>
            <a:r>
              <a:rPr lang="en-US" altLang="zh-CN" sz="2800" b="0" i="0" u="sng"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，而麾其众，众退，乃揖真卿就馆舍。</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逼使上疏雪己</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真卿不从。乃诈遣真卿兄子岘与从吏数辈继请</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，德宗不</a:t>
            </a:r>
            <a:r>
              <a:rPr lang="en-US" altLang="zh-CN" sz="100" b="0" i="0" kern="0" spc="-999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&lt;zzd&gt;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报</a:t>
            </a:r>
            <a:r>
              <a:rPr lang="en-US" altLang="zh-CN" sz="100" b="0" i="0" kern="0" spc="-999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&lt;/zzd</a:t>
            </a:r>
            <a:r>
              <a:rPr lang="en-US" altLang="zh-CN" sz="100" b="0" i="0" kern="0" spc="-999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&gt;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希烈遣李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元平说之，真卿叱曰</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尔受国委任，不能致命，顾吾无兵戮汝</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尚说</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我邪</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希烈大会其党</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，召真卿，使倡优斥侮朝廷。真卿怒曰：“</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人臣</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奈何如是</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？”拂衣去。希烈大惭。希烈僭称帝，使问仪式，</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对曰</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“老夫耄矣</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，曾掌国礼，所记诸侯朝觐耳！”遣将辛景臻、</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安华至其所</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积薪于廷曰</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：“不能屈节，当焚死。”真卿起赴火，景臻等遽止之</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烈使阉奴等害真卿</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，曰：“有诏。”真卿再拜。奴曰：“宜赐卿死。”</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曰</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
        <p:nvSpPr>
          <p:cNvPr id="5" name="QM_4_BD.26_4#7c6fc15b6?pid=b6f0780e6&amp;color=0,0,0&amp;vtp=1&amp;bbb=1&amp;hb=1&amp;zzd= 3"/>
          <p:cNvSpPr/>
          <p:nvPr/>
        </p:nvSpPr>
        <p:spPr>
          <a:xfrm>
            <a:off x="9305830" y="18015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6_4#7c6fc15b6?pid=b6f0780e6&amp;color=0,0,0&amp;vtp=1&amp;bbb=1&amp;hb=1"/>
          <p:cNvSpPr/>
          <p:nvPr/>
        </p:nvSpPr>
        <p:spPr>
          <a:xfrm>
            <a:off x="612648" y="468000"/>
            <a:ext cx="10963656" cy="19431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“老臣无状</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，罪当死，然使人何日长安来？”奴曰：“从大梁来。”</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骂曰</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“乃逆贼耳</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，何诏云！”遂缢杀之，年七十六</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子</a:t>
            </a: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、硕护丧还</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帝废朝</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五日，赠司徒</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，谥文忠。</a:t>
            </a:r>
            <a:endParaRPr lang="en-US" altLang="zh-CN" sz="2800" dirty="0"/>
          </a:p>
        </p:txBody>
      </p:sp>
      <p:sp>
        <p:nvSpPr>
          <p:cNvPr id="3" name="QM_4_BD.26_5#7c6fc15b6?pid=b6f0780e6&amp;color=0,0,0&amp;vtp=1&amp;bbb=1"/>
          <p:cNvSpPr/>
          <p:nvPr/>
        </p:nvSpPr>
        <p:spPr>
          <a:xfrm>
            <a:off x="612648" y="2453714"/>
            <a:ext cx="10963656" cy="640080"/>
          </a:xfrm>
          <a:prstGeom prst="rect">
            <a:avLst/>
          </a:prstGeom>
          <a:noFill/>
        </p:spPr>
        <p:txBody>
          <a:bodyPr wrap="none" lIns="0" tIns="0" rIns="0" bIns="0" rtlCol="0" anchor="t"/>
          <a:lstStyle/>
          <a:p>
            <a:pPr algn="r" latinLnBrk="1">
              <a:lnSpc>
                <a:spcPts val="50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（摘编自《旧唐书·颜真卿传》《新唐书·颜真卿传》）</a:t>
            </a:r>
            <a:endParaRPr lang="en-US" altLang="zh-CN" sz="2800" dirty="0"/>
          </a:p>
        </p:txBody>
      </p:sp>
      <p:pic>
        <p:nvPicPr>
          <p:cNvPr id="4" name="QM_4_BD.26_4#7c6fc15b6?pid=b6f0780e6&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40148" y="1304676"/>
            <a:ext cx="283464" cy="2468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M_4_BD.26_4#7c6fc15b6?pid=b6f0780e6&amp;color=0,0,0&amp;vtp=1&amp;bbb=1&amp;hb=1&amp;zzd= 2"/>
          <p:cNvSpPr/>
          <p:nvPr/>
        </p:nvSpPr>
        <p:spPr>
          <a:xfrm>
            <a:off x="9550305" y="17761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7_1#9aeef1282?sp=1&amp;pid=7c6fc15b6&amp;color=0,0,0&amp;vtp=1&amp;bt=1&amp;bbb=1&amp;hb=1"/>
          <p:cNvSpPr/>
          <p:nvPr/>
        </p:nvSpPr>
        <p:spPr>
          <a:xfrm>
            <a:off x="612648" y="466344"/>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材料一中画波浪线部分有三处需要断句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这三处是</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公以忤杨国忠</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斥为</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平原太守</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策</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安禄山</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必反</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为之</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AN.28_1#9aeef1282.blank?pid=7c6fc15b6&amp;color=0,0,0&amp;vpa=6&amp;vtp=1&amp;bbb=1&amp;hb=1"/>
          <p:cNvSpPr/>
          <p:nvPr/>
        </p:nvSpPr>
        <p:spPr>
          <a:xfrm>
            <a:off x="612648" y="435864"/>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ADG（</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每答对一处给1分，超过三处不给分）</a:t>
            </a:r>
            <a:endParaRPr lang="en-US" altLang="zh-CN" sz="2800" dirty="0"/>
          </a:p>
        </p:txBody>
      </p:sp>
      <p:sp>
        <p:nvSpPr>
          <p:cNvPr id="4" name="QB_5_AS.29_1#9aeef1282?pid=7c6fc15b6&amp;color=0,0,0&amp;vtp=1&amp;bbb=1&amp;hb=1"/>
          <p:cNvSpPr/>
          <p:nvPr/>
        </p:nvSpPr>
        <p:spPr>
          <a:xfrm>
            <a:off x="612648" y="2441014"/>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“初”表时间，作句首状语，应在A处断开；“公”作主语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以忤</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杨国忠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”作状语，“斥为”作谓语，“平原太守”作宾语，应在D</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处断开</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策”作谓语，“安禄山必反”是“策”的宾语，应在G处断开。</a:t>
            </a:r>
            <a:endParaRPr lang="en-US" altLang="zh-CN" sz="2800" dirty="0"/>
          </a:p>
        </p:txBody>
      </p:sp>
      <p:sp>
        <p:nvSpPr>
          <p:cNvPr id="5" name="QB_5_BD.27_1#9aeef1282?sp=1&amp;pid=7c6fc15b6&amp;color=0,0,0&amp;vtp=1&amp;bt=1&amp;bbb=1&amp;hb=1&amp;ib=1"/>
          <p:cNvSpPr/>
          <p:nvPr/>
        </p:nvSpPr>
        <p:spPr>
          <a:xfrm>
            <a:off x="1401636" y="1812544"/>
            <a:ext cx="257238"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B_5_BD.27_1#9aeef1282?sp=1&amp;pid=7c6fc15b6&amp;color=0,0,0&amp;vtp=1&amp;bt=1&amp;bbb=1&amp;hb=1&amp;ib=1"/>
          <p:cNvSpPr/>
          <p:nvPr/>
        </p:nvSpPr>
        <p:spPr>
          <a:xfrm>
            <a:off x="3792411" y="1812544"/>
            <a:ext cx="236601"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B_5_BD.27_1#9aeef1282?sp=1&amp;pid=7c6fc15b6&amp;color=0,0,0&amp;vtp=1&amp;bt=1&amp;bbb=1&amp;hb=1&amp;ib=1"/>
          <p:cNvSpPr/>
          <p:nvPr/>
        </p:nvSpPr>
        <p:spPr>
          <a:xfrm>
            <a:off x="4740148" y="1812544"/>
            <a:ext cx="236601"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B_5_BD.27_1#9aeef1282?sp=1&amp;pid=7c6fc15b6&amp;color=0,0,0&amp;vtp=1&amp;bt=1&amp;bbb=1&amp;hb=1&amp;ib=1"/>
          <p:cNvSpPr/>
          <p:nvPr/>
        </p:nvSpPr>
        <p:spPr>
          <a:xfrm>
            <a:off x="6399086" y="1812544"/>
            <a:ext cx="257238"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5_BD.27_1#9aeef1282?sp=1&amp;pid=7c6fc15b6&amp;color=0,0,0&amp;vtp=1&amp;bt=1&amp;bbb=1&amp;hb=1&amp;ib=1"/>
          <p:cNvSpPr/>
          <p:nvPr/>
        </p:nvSpPr>
        <p:spPr>
          <a:xfrm>
            <a:off x="7011861" y="1812544"/>
            <a:ext cx="217551"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5_BD.27_1#9aeef1282?sp=1&amp;pid=7c6fc15b6&amp;color=0,0,0&amp;vtp=1&amp;bt=1&amp;bbb=1&amp;hb=1&amp;ib=1"/>
          <p:cNvSpPr/>
          <p:nvPr/>
        </p:nvSpPr>
        <p:spPr>
          <a:xfrm>
            <a:off x="8296148" y="1812544"/>
            <a:ext cx="198501"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5_BD.27_1#9aeef1282?sp=1&amp;pid=7c6fc15b6&amp;color=0,0,0&amp;vtp=1&amp;bt=1&amp;bbb=1&amp;hb=1&amp;ib=1"/>
          <p:cNvSpPr/>
          <p:nvPr/>
        </p:nvSpPr>
        <p:spPr>
          <a:xfrm>
            <a:off x="9205786" y="1812544"/>
            <a:ext cx="257238"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5_BD.27_1#9aeef1282?sp=1&amp;pid=7c6fc15b6&amp;color=0,0,0&amp;vtp=1&amp;bt=1&amp;bbb=1&amp;hb=1&amp;ib=1"/>
          <p:cNvSpPr/>
          <p:nvPr/>
        </p:nvSpPr>
        <p:spPr>
          <a:xfrm>
            <a:off x="10174161" y="1812544"/>
            <a:ext cx="257238" cy="647700"/>
          </a:xfrm>
          <a:prstGeom prst="rect">
            <a:avLst/>
          </a:prstGeom>
          <a:solidFill>
            <a:schemeClr val="accent1">
              <a:alpha val="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b1837222f?pid=7c6fc15b6&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下列对材料中加点词语及相关内容的解说，不正确的一项是（3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31_1#b1837222f.bracket?pid=7c6fc15b6&amp;color=0,0,0&amp;vpa=7&amp;vtp=1"/>
          <p:cNvSpPr/>
          <p:nvPr/>
        </p:nvSpPr>
        <p:spPr>
          <a:xfrm>
            <a:off x="902366" y="1123320"/>
            <a:ext cx="49530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5_BD.30_2#b1837222f.choices?pid=7c6fc15b6&amp;color=0,0,0&amp;vtp=1&amp;bbb=1&amp;hb=1"/>
          <p:cNvSpPr/>
          <p:nvPr/>
        </p:nvSpPr>
        <p:spPr>
          <a:xfrm>
            <a:off x="612648" y="1806654"/>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莫，没有谁，与《齐桓晋文之事》“保民而王，莫之能御也”中的“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莫</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含义相同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工，擅长，与成语“工于心计”“异曲同工”中的“工”含义相同。</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报，答复，与《答司马谏议书》“终必不蒙见察，故略上报”中的“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含义相同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丧，灵柩，与《六国论》“不赂者以赂者丧”中的“丧”含义不同。</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b1837222f?pid=7c6fc15b6&amp;color=0,0,0&amp;vtp=1&amp;bbb=1&amp;hb=1"/>
          <p:cNvSpPr/>
          <p:nvPr/>
        </p:nvSpPr>
        <p:spPr>
          <a:xfrm>
            <a:off x="612648" y="467999"/>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B项，“工于心计”中的“工”指“擅长”；“异曲同工”中的“工”指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工</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，精妙”。</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790201274?pid=7c6fc15b6&amp;color=0,0,0&amp;vtp=1&amp;bt=1&amp;bbb=1"/>
          <p:cNvSpPr/>
          <p:nvPr/>
        </p:nvSpPr>
        <p:spPr>
          <a:xfrm>
            <a:off x="612648" y="466344"/>
            <a:ext cx="11171238" cy="558800"/>
          </a:xfrm>
          <a:prstGeom prst="rect">
            <a:avLst/>
          </a:prstGeom>
          <a:noFill/>
        </p:spPr>
        <p:txBody>
          <a:bodyPr wrap="none" lIns="0" tIns="0" rIns="0" bIns="0" rtlCol="0" anchor="t"/>
          <a:lstStyle/>
          <a:p>
            <a:pPr algn="l" latinLnBrk="1">
              <a:lnSpc>
                <a:spcPts val="44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下列对材料有关内容的概述和分析，不正确的一项是（3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34_1#790201274.bracket?pid=7c6fc15b6&amp;color=0,0,0&amp;vpa=8&amp;vtp=1"/>
          <p:cNvSpPr/>
          <p:nvPr/>
        </p:nvSpPr>
        <p:spPr>
          <a:xfrm>
            <a:off x="10757567" y="466344"/>
            <a:ext cx="515938"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5_BD.33_2#790201274.choices?pid=7c6fc15b6&amp;color=0,0,0&amp;vtp=1&amp;bbb=1&amp;hb=1"/>
          <p:cNvSpPr/>
          <p:nvPr/>
        </p:nvSpPr>
        <p:spPr>
          <a:xfrm>
            <a:off x="612648" y="1037474"/>
            <a:ext cx="10963656" cy="2336800"/>
          </a:xfrm>
          <a:prstGeom prst="rect">
            <a:avLst/>
          </a:prstGeom>
          <a:noFill/>
        </p:spPr>
        <p:txBody>
          <a:bodyPr wrap="none" lIns="0" tIns="0" rIns="0" bIns="0" rtlCol="0" anchor="t"/>
          <a:lstStyle/>
          <a:p>
            <a:pPr algn="l" latinLnBrk="1">
              <a:lnSpc>
                <a:spcPts val="46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曾巩认为颜真卿凭借小小的平原郡摧折了叛军的锐气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并认为他对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四方的响应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、大唐的中兴都起到了非常重要的作用。</a:t>
            </a:r>
            <a:endParaRPr lang="en-US" altLang="zh-CN" sz="2800" dirty="0"/>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颜真卿到达五原后，立即查明了悬而未决的冤案，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此时正值大旱</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案件判决后天降甘霖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，当地人认为这是颜真卿带来的福音。</a:t>
            </a:r>
            <a:endParaRPr lang="en-US" altLang="zh-CN" sz="2800" dirty="0"/>
          </a:p>
        </p:txBody>
      </p:sp>
      <p:sp>
        <p:nvSpPr>
          <p:cNvPr id="5" name="QC_5_BD.33_3#790201274.choices?pid=7c6fc15b6&amp;color=0,0,0&amp;vtp=1&amp;bbb=1&amp;hb=1"/>
          <p:cNvSpPr/>
          <p:nvPr/>
        </p:nvSpPr>
        <p:spPr>
          <a:xfrm>
            <a:off x="612648" y="3399674"/>
            <a:ext cx="10963656" cy="1168400"/>
          </a:xfrm>
          <a:prstGeom prst="rect">
            <a:avLst/>
          </a:prstGeom>
          <a:noFill/>
        </p:spPr>
        <p:txBody>
          <a:bodyPr wrap="none" lIns="0" tIns="0" rIns="0" bIns="0" rtlCol="0" anchor="t"/>
          <a:lstStyle/>
          <a:p>
            <a:pPr algn="l" latinLnBrk="1">
              <a:lnSpc>
                <a:spcPts val="46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卢</a:t>
            </a: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建议皇上派颜真卿去招安李希烈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其实是出于对颜真卿的忌恨</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想借刀杀人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，利用李希烈除掉颜真卿。</a:t>
            </a:r>
            <a:endParaRPr lang="en-US" altLang="zh-CN" sz="2800" dirty="0"/>
          </a:p>
        </p:txBody>
      </p:sp>
      <p:pic>
        <p:nvPicPr>
          <p:cNvPr id="6" name="QC_5_BD.33_3#790201274.choice_image?pid=7c6fc15b6&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492091" y="3541406"/>
            <a:ext cx="301752" cy="2926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5_BD.33_4#790201274.choices?pid=7c6fc15b6&amp;color=0,0,0&amp;vtp=1&amp;bbb=1&amp;hb=1"/>
          <p:cNvSpPr/>
          <p:nvPr/>
        </p:nvSpPr>
        <p:spPr>
          <a:xfrm>
            <a:off x="612648" y="4606174"/>
            <a:ext cx="10963656" cy="1168400"/>
          </a:xfrm>
          <a:prstGeom prst="rect">
            <a:avLst/>
          </a:prstGeom>
          <a:noFill/>
        </p:spPr>
        <p:txBody>
          <a:bodyPr wrap="none" lIns="0" tIns="0" rIns="0" bIns="0" rtlCol="0" anchor="t"/>
          <a:lstStyle/>
          <a:p>
            <a:pPr algn="l" latinLnBrk="1">
              <a:lnSpc>
                <a:spcPts val="46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李希烈逼颜真卿上书给皇帝证明自己的清白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还借颜真卿的名义使</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6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其哥哥与几个随从到朝廷继续请求为自己洗刷冤屈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790201274?pid=7c6fc15b6&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D项，理解错误。原文说的是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乃诈遣真卿兄子岘与从吏数辈继</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请</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，德宗不报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此处是借颜真卿的名义使其哥哥的儿子与几个随从到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朝廷请求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，而不是其哥哥。</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6_1#724288715?pid=7c6fc15b6&amp;color=0,0,0&amp;vtp=1&amp;bt=1&amp;bbb=1"/>
          <p:cNvSpPr/>
          <p:nvPr/>
        </p:nvSpPr>
        <p:spPr>
          <a:xfrm>
            <a:off x="612648" y="468000"/>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把材料中画横线的句子翻译成现代汉语。（8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6_BD.37_1#159375ee5?sp=1&amp;pid=724288715&amp;color=0,0,0&amp;vtp=1&amp;bbb=1&amp;hb=1"/>
          <p:cNvSpPr/>
          <p:nvPr/>
        </p:nvSpPr>
        <p:spPr>
          <a:xfrm>
            <a:off x="612648" y="1085231"/>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颜真卿四方所信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使谕之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可不劳师旅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译文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endParaRPr lang="en-US" altLang="zh-CN" sz="2800" dirty="0"/>
          </a:p>
        </p:txBody>
      </p:sp>
      <p:sp>
        <p:nvSpPr>
          <p:cNvPr id="4" name="QB_6_AN.38_1#159375ee5.blank?pid=724288715&amp;color=0,0,0&amp;vpa=9&amp;vtp=1&amp;bbb=1&amp;hb=1"/>
          <p:cNvSpPr/>
          <p:nvPr/>
        </p:nvSpPr>
        <p:spPr>
          <a:xfrm>
            <a:off x="612648" y="1702451"/>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颜真卿被天下各地的人信服</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，派他招降他们</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可以不动用军队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。（“信”“谕”“师旅”各1分，大意1分）</a:t>
            </a:r>
            <a:endParaRPr lang="en-US" altLang="zh-CN" sz="2800" dirty="0"/>
          </a:p>
        </p:txBody>
      </p:sp>
      <p:sp>
        <p:nvSpPr>
          <p:cNvPr id="5" name="QB_6_AS.39_1#159375ee5?pid=724288715&amp;color=0,0,0&amp;vtp=1&amp;bbb=1"/>
          <p:cNvSpPr/>
          <p:nvPr/>
        </p:nvSpPr>
        <p:spPr>
          <a:xfrm>
            <a:off x="612648" y="3066431"/>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“信”，信服；“谕”，晓谕，此处指招降；“师旅”，军队。</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943a16817?sp=1&amp;pid=724288715&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希烈遽以身蔽之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而麾其众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众退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乃揖真卿就馆舍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译文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endParaRPr lang="en-US" altLang="zh-CN" sz="2800" dirty="0"/>
          </a:p>
        </p:txBody>
      </p:sp>
      <p:sp>
        <p:nvSpPr>
          <p:cNvPr id="3" name="QB_6_AN.41_1#943a16817.blank?pid=724288715&amp;color=0,0,0&amp;vpa=10&amp;vtp=1&amp;bbb=1&amp;hb=1"/>
          <p:cNvSpPr/>
          <p:nvPr/>
        </p:nvSpPr>
        <p:spPr>
          <a:xfrm>
            <a:off x="612648" y="1085220"/>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李希烈急忙用身体遮挡他</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，指挥众人，众人退下</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于是他拱手行礼</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，让颜真卿前往馆舍。（“蔽”“麾”“揖”“就”各1分）</a:t>
            </a:r>
            <a:endParaRPr lang="en-US" altLang="zh-CN" sz="2800" dirty="0"/>
          </a:p>
        </p:txBody>
      </p:sp>
      <p:sp>
        <p:nvSpPr>
          <p:cNvPr id="4" name="QB_6_AS.42_1#943a16817?pid=724288715&amp;color=0,0,0&amp;vtp=1&amp;bbb=1"/>
          <p:cNvSpPr/>
          <p:nvPr/>
        </p:nvSpPr>
        <p:spPr>
          <a:xfrm>
            <a:off x="612648" y="245435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“蔽”，遮挡；“麾”，指挥；“揖”，拱手行礼；“就”，前往。</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12205f4ee?sp=1&amp;pid=5bd3114dc&amp;color=0,0,0&amp;vtp=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sym typeface="+mn-ea"/>
              </a:rPr>
              <a:t>饿得</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摇摇晃晃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连抬腿的力气都没有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可一旦爬起来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就向前走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着党中央的方向走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崇高的理想和坚定的信念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使红军战士的生命意志和能量空前迸</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他们粉碎了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倍乃至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倍于己的强敌的围追堵截</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他们身</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留下的是惊人的数字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红一方面军翻越山脉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座经年被</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积雪覆盖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跨过大河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历经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个省份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行程二万五千里</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摘编自贾永《长征启示录》）</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7dacbcb68?sp=1&amp;pid=7c6fc15b6&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材料一中提到“至今虽小夫妇人，皆知公之为烈也”，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请结合材料二</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简要概括颜真卿之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“烈”有哪些表现。（5</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5_BD.79_2#7dacbcb68?sp=1&amp;pid=7c6fc15b6&amp;color=0,0,0&amp;vtp=1&amp;bbb=1&amp;hb=1&amp;hltap=1"/>
          <p:cNvSpPr/>
          <p:nvPr/>
        </p:nvSpPr>
        <p:spPr>
          <a:xfrm>
            <a:off x="612648" y="1806654"/>
            <a:ext cx="10963656" cy="32385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80_1#7dacbcb68?sp=1&amp;pid=7c6fc15b6&amp;color=0,0,0&amp;vtp=1&amp;bbb=1&amp;hb=1&amp;hla=1"/>
          <p:cNvSpPr/>
          <p:nvPr/>
        </p:nvSpPr>
        <p:spPr>
          <a:xfrm>
            <a:off x="612648" y="1781254"/>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面对李希烈养子及诸将的辱骂和举刀威吓，他临危不惧</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视</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死如归</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。②李希烈逼迫颜真卿上书给皇帝帮他洗刷冤屈</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颜真卿坚决</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，刚正不阿。③面对李希烈、辛景臻等人的威逼宁死不屈</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大义</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凛然</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。④他当面怒斥叛贼李元平、李希烈及阉奴为人臣不忠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捍卫朝</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廷尊严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，对朝廷忠贞不渝。（每点1分，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答出四点得满分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4_1#7dacbcb68?pid=7c6fc15b6&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①颜真卿被李希烈的养子们围攻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他们手持武器逼近并威胁要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吃掉他的肉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。在这样的生死关头，颜真卿没有表现出丝毫的恐惧</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体现了他面对危险时的勇敢和坚定</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即便李希烈通过各种手段迫使</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颜真卿上书给皇帝为自己辩解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，颜真卿都不屈服。这种坚持原则</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肯妥协的态度彰显了他的正直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当李希烈的手下辛景臻等人在庭院</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里堆起柴火威胁要烧死颜真卿时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，颜真卿毫不犹豫地走向火堆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出他为了维护自己的信念不惜牺牲生命的决心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在面对李元平的劝</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，颜真卿严厉谴责了对方的背叛行为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并拒绝听从任何叛逆者的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4_1#7dacbcb68?pid=7c6fc15b6&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指令</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。面对李希烈的叛乱行为，颜真卿不仅拒绝配合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还在公开场合</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怒斥李希烈及其同伙</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，指责他们不守臣子的本分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即使面对死亡的威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，他也坚决维护朝廷的尊严和权威。</a:t>
            </a:r>
            <a:endParaRPr lang="en-US" altLang="zh-CN" sz="2800" dirty="0"/>
          </a:p>
          <a:p>
            <a:pPr latinLnBrk="1">
              <a:lnSpc>
                <a:spcPts val="51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参考译文］</a:t>
            </a:r>
            <a:endParaRPr lang="en-US" altLang="zh-CN" sz="2800" dirty="0"/>
          </a:p>
          <a:p>
            <a:pPr latinLnBrk="1">
              <a:lnSpc>
                <a:spcPts val="5100"/>
              </a:lnSpc>
            </a:pPr>
            <a:r>
              <a:rPr lang="en-US" altLang="zh-CN" sz="2800" b="1"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材料一</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被追赠为司徒的鲁郡颜公</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，名真卿，</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侍奉唐朝时担任太子太师</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他和他的堂兄颜杲卿</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，都为保持崇高的气节而死。直到今天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即使是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平民百姓</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也都知道颜公为人的刚正</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4_1#7dacbcb68?pid=7c6fc15b6&amp;color=0,0,0&amp;vtp=1&amp;bt=1&amp;bbb=1&amp;hb=1"/>
          <p:cNvSpPr/>
          <p:nvPr/>
        </p:nvSpPr>
        <p:spPr>
          <a:xfrm>
            <a:off x="612648" y="468000"/>
            <a:ext cx="10963656" cy="4559300"/>
          </a:xfrm>
          <a:prstGeom prst="rect">
            <a:avLst/>
          </a:prstGeom>
          <a:noFill/>
        </p:spPr>
        <p:txBody>
          <a:bodyPr wrap="none" lIns="0" tIns="0" rIns="0" bIns="0" rtlCol="0" anchor="t"/>
          <a:lstStyle/>
          <a:p>
            <a:pPr latinLnBrk="1">
              <a:lnSpc>
                <a:spcPts val="200"/>
              </a:lnSpc>
            </a:pPr>
            <a:endParaRPr lang="en-US" altLang="zh-CN" sz="100" b="0" i="0" kern="0" spc="-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100" b="0" i="0" u="wavy"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a:t>
            </a:r>
            <a:r>
              <a:rPr lang="en-US" altLang="zh-CN" sz="100" b="0" i="0" u="wavy"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uw&gt;</a:t>
            </a:r>
            <a:r>
              <a:rPr lang="en-US" altLang="zh-CN" sz="2800" b="0" i="0" u="wavy"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当初</a:t>
            </a:r>
            <a:r>
              <a:rPr lang="en-US" altLang="zh-CN" sz="2800" b="0" i="0" u="wavy">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颜公因为违逆杨国忠被贬为平原太守</a:t>
            </a:r>
            <a:r>
              <a:rPr lang="en-US" altLang="zh-CN" sz="2800" b="0" i="0" u="wavy">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他预计安禄山一定会谋</a:t>
            </a:r>
            <a:endPar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wavy"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反</a:t>
            </a:r>
            <a:r>
              <a:rPr lang="en-US" altLang="zh-CN" sz="2800" b="0" i="0" u="wavy"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，为这件事做了准备。</a:t>
            </a:r>
            <a:r>
              <a:rPr lang="en-US" altLang="zh-CN" sz="100" b="0" i="0" u="wavy"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&lt;/uw</a:t>
            </a:r>
            <a:r>
              <a:rPr lang="en-US" altLang="zh-CN" sz="100" b="0" i="0" u="wavy"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&gt;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安禄山发动军队谋反以后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颜公和常山太守</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颜杲卿攻打叛军的后方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叛军之所以不能暗中探伺潼关</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是因为颜公</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与颜杲卿阻止了他们的势头。天宝年间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，很多年没有战争了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安禄山</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谋反后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天下人没有谁不感到震惊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，唯独颜公凭借小小的平原郡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竟</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摧折了叛军的锐气</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天下各地的人听到这个消息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争先恐后地奋发起</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兵</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。唐朝最终能够振兴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就是颜公首倡的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left)">
                                      <p:cBhvr>
                                        <p:cTn id="19" dur="500"/>
                                        <p:tgtEl>
                                          <p:spTgt spid="2">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left)">
                                      <p:cBhvr>
                                        <p:cTn id="22" dur="500"/>
                                        <p:tgtEl>
                                          <p:spTgt spid="2">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wipe(left)">
                                      <p:cBhvr>
                                        <p:cTn id="25" dur="500"/>
                                        <p:tgtEl>
                                          <p:spTgt spid="2">
                                            <p:txEl>
                                              <p:pRg st="6" end="6"/>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wipe(left)">
                                      <p:cBhvr>
                                        <p:cTn id="2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4_2#7dacbcb68?pid=7c6fc15b6&amp;color=0,0,0&amp;mp=1&amp;vtp=1&amp;bt=1&amp;bbb=1"/>
          <p:cNvSpPr/>
          <p:nvPr/>
        </p:nvSpPr>
        <p:spPr>
          <a:xfrm>
            <a:off x="612648" y="468000"/>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p:txBody>
      </p:sp>
      <p:sp>
        <p:nvSpPr>
          <p:cNvPr id="3" name="QB_5_AS.44_3#7dacbcb68?pid=7c6fc15b6&amp;color=0,0,0&amp;mp=1&amp;vtp=1&amp;bbb=1&amp;hb=1"/>
          <p:cNvSpPr/>
          <p:nvPr/>
        </p:nvSpPr>
        <p:spPr>
          <a:xfrm>
            <a:off x="612648" y="1085231"/>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颜真卿，字清臣，是琅邪郡临沂人。他年少时学习勤奋，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有文采</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尤其擅长书法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。开元年间，参加进士科考试，考中甲科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颜真卿侍奉</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父母凭借孝顺闻名</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。他四次被任命为监察御史</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担任河西陇右军试覆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屯交兵使</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。五原有桩冤案，很久不能决断，颜真卿到任后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立即查明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这件事的情况</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。当时正值大旱，案件被判决后就下雨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当地人称这是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御史雨”。唐代宗去世，颜真卿任礼仪使</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卢</a:t>
            </a: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独揽大权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憎恶颜真卿</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正赶上李希烈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（叛变）攻破汝州</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卢</a:t>
            </a: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就上奏说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颜真卿被天下各地</a:t>
            </a:r>
            <a:endPar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pic>
        <p:nvPicPr>
          <p:cNvPr id="4" name="QB_5_AS.44_3#7dacbcb68?pid=7c6fc15b6&amp;color=0,0,0&amp;mp=1&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02836" y="4491371"/>
            <a:ext cx="246888" cy="22860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B_5_AS.44_3#7dacbcb68?pid=7c6fc15b6&amp;color=0,0,0&amp;mp=1&amp;tib=255,255,255&amp;iip=6&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21711" y="5131451"/>
            <a:ext cx="246888" cy="22860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wipe(left)">
                                      <p:cBhvr>
                                        <p:cTn id="13" dur="500"/>
                                        <p:tgtEl>
                                          <p:spTgt spid="3">
                                            <p:bg/>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wipe(left)">
                                      <p:cBhvr>
                                        <p:cTn id="16" dur="500"/>
                                        <p:tgtEl>
                                          <p:spTgt spid="3">
                                            <p:txEl>
                                              <p:pRg st="0" end="0"/>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left)">
                                      <p:cBhvr>
                                        <p:cTn id="19" dur="500"/>
                                        <p:tgtEl>
                                          <p:spTgt spid="3">
                                            <p:txEl>
                                              <p:pRg st="1" end="1"/>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left)">
                                      <p:cBhvr>
                                        <p:cTn id="22" dur="500"/>
                                        <p:tgtEl>
                                          <p:spTgt spid="3">
                                            <p:txEl>
                                              <p:pRg st="2" end="2"/>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left)">
                                      <p:cBhvr>
                                        <p:cTn id="25" dur="500"/>
                                        <p:tgtEl>
                                          <p:spTgt spid="3">
                                            <p:txEl>
                                              <p:pRg st="3" end="3"/>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left)">
                                      <p:cBhvr>
                                        <p:cTn id="28" dur="500"/>
                                        <p:tgtEl>
                                          <p:spTgt spid="3">
                                            <p:txEl>
                                              <p:pRg st="4" end="4"/>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wipe(left)">
                                      <p:cBhvr>
                                        <p:cTn id="31" dur="500"/>
                                        <p:tgtEl>
                                          <p:spTgt spid="3">
                                            <p:txEl>
                                              <p:pRg st="5" end="5"/>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wipe(left)">
                                      <p:cBhvr>
                                        <p:cTn id="34" dur="500"/>
                                        <p:tgtEl>
                                          <p:spTgt spid="3">
                                            <p:txEl>
                                              <p:pRg st="6" end="6"/>
                                            </p:txEl>
                                          </p:spTgt>
                                        </p:tgtEl>
                                      </p:cBhvr>
                                    </p:animEffect>
                                  </p:childTnLst>
                                </p:cTn>
                              </p:par>
                              <p:par>
                                <p:cTn id="35" presetID="22" presetClass="entr" presetSubtype="8"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par>
                                <p:cTn id="38" presetID="22" presetClass="entr" presetSubtype="8"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4_3#7dacbcb68?pid=7c6fc15b6&amp;color=0,0,0&amp;mp=1&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的人信服</a:t>
            </a:r>
            <a:r>
              <a:rPr lang="en-US" altLang="zh-CN" sz="2800" b="0" i="0" u="sng"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，派他招降他们，可以不动用军队。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皇上听从了他的建议</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颜真卿刚见到李希烈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，想宣读诏书旨意</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李希烈的养子等一千多人抽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出刀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，抢着上前逼迫颜真卿，将要吃他的肉。许多将领聚集围绕</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随</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意辱骂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，往他的身上挥刀比画，颜真卿不为所动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李希烈急忙用身体</a:t>
            </a:r>
            <a:endPar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遮挡他</a:t>
            </a:r>
            <a:r>
              <a:rPr lang="en-US" altLang="zh-CN" sz="2800" b="0" i="0" u="sng"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，指挥众人，众人退下，于是他拱手行礼，</a:t>
            </a:r>
            <a:r>
              <a:rPr lang="en-US" altLang="zh-CN" sz="2800" b="0" i="0" u="sng">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让颜真卿前往馆舍</a:t>
            </a:r>
            <a:r>
              <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sng"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李希烈逼颜真卿上书给皇帝洗刷自己的冤屈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，颜真卿不听从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于是李</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希烈假借颜真卿的名义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派颜真卿哥哥的儿子颜岘与几个随从继续请</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求</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，德宗没有答复。李希烈派李元平劝说他，</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颜真卿斥责李元平说</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4_3#7dacbcb68?pid=7c6fc15b6&amp;color=0,0,0&amp;mp=1&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你接受国家的委任为官，不能为国家传达命令，</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只是我没有兵杀你</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你还来劝说我吗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？”李希烈大规模召集他的同党，呼唤颜真卿</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指使戏</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子们借唱戏指责和侮辱朝廷</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。颜真卿愤怒地说：“您，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是皇帝的臣子</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怎么能这样做</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？”（于是）他拂衣离去。李希烈非常惭愧</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李希烈越位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称帝</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，派人询问（颜真卿）礼节规范，颜真卿回答说：“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我已经老了</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曾掌管国家礼仪</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，只记得诸侯朝见皇帝的礼仪罢了！”（李希烈</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派将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领辛景臻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、安华来到他的住处，在院中堆积木柴说：“再不屈服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就烧</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死你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。”颜真卿起身要投入火中，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辛景臻等人急忙阻止了他</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4_3#7dacbcb68?pid=7c6fc15b6&amp;color=0,0,0&amp;mp=1&amp;vtp=1&amp;bbb=1&amp;hb=1"/>
          <p:cNvSpPr/>
          <p:nvPr/>
        </p:nvSpPr>
        <p:spPr>
          <a:xfrm>
            <a:off x="612648" y="468000"/>
            <a:ext cx="10963656" cy="3911600"/>
          </a:xfrm>
          <a:prstGeom prst="rect">
            <a:avLst/>
          </a:prstGeom>
          <a:noFill/>
        </p:spPr>
        <p:txBody>
          <a:bodyPr wrap="none" lIns="0" tIns="0" rIns="0" bIns="0" rtlCol="0" anchor="t"/>
          <a:lstStyle/>
          <a:p>
            <a:pPr latinLnBrk="1">
              <a:lnSpc>
                <a:spcPts val="200"/>
              </a:lnSpc>
            </a:pPr>
            <a:endParaRPr lang="en-US" altLang="zh-CN" sz="100" b="0" i="0" spc="-990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李希烈派阉奴等人谋害颜真卿</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，（阉奴）说：“有诏书</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颜真卿拜了</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两次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阉奴说</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：“应赐你死。”（颜真卿）说：“老臣失礼，</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罪应处死</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但使者您何时从长安来的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？”阉奴说：“从大梁来。”（颜真卿）</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骂道</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“只是反贼罢了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，为什么说有诏书！”（阉奴）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于是勒死了他</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颜真卿</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时年七十六岁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。他的儿子颜</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00" b="0" i="0" kern="0" spc="-9990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&amp;</a:t>
            </a:r>
            <a:r>
              <a:rPr lang="en-US" altLang="zh-CN" sz="900" b="0" i="0" kern="0" smtClea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颜硕护送他的灵柩回朝</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皇</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帝</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（为他</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停止上朝五天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，追赠司徒，谥号为文忠。</a:t>
            </a:r>
            <a:endParaRPr lang="en-US" altLang="zh-CN" sz="2800" dirty="0"/>
          </a:p>
        </p:txBody>
      </p:sp>
      <p:pic>
        <p:nvPicPr>
          <p:cNvPr id="3" name="QB_5_AS.44_3#7dacbcb68?pid=7c6fc15b6&amp;color=0,0,0&amp;mp=1&amp;tib=255,255,255&amp;iip=7&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67024" y="3272160"/>
            <a:ext cx="210312" cy="18288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left)">
                                      <p:cBhvr>
                                        <p:cTn id="19" dur="500"/>
                                        <p:tgtEl>
                                          <p:spTgt spid="2">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left)">
                                      <p:cBhvr>
                                        <p:cTn id="22" dur="500"/>
                                        <p:tgtEl>
                                          <p:spTgt spid="2">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wipe(left)">
                                      <p:cBhvr>
                                        <p:cTn id="25" dur="500"/>
                                        <p:tgtEl>
                                          <p:spTgt spid="2">
                                            <p:txEl>
                                              <p:pRg st="6" end="6"/>
                                            </p:txEl>
                                          </p:spTgt>
                                        </p:tgtEl>
                                      </p:cBhvr>
                                    </p:animEffect>
                                  </p:childTnLst>
                                </p:cTn>
                              </p:par>
                              <p:par>
                                <p:cTn id="26" presetID="22" presetClass="entr" presetSubtype="8"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52544efac?pid=98e3a4a5f&amp;color=0,0,0&amp;vtp=1&amp;bt=1&amp;bbb=1"/>
          <p:cNvSpPr/>
          <p:nvPr/>
        </p:nvSpPr>
        <p:spPr>
          <a:xfrm>
            <a:off x="612648" y="466344"/>
            <a:ext cx="10963656" cy="672084"/>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（二）古代诗歌阅读（</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3" name="QM_4_BD.45_1#5de1accef?pid=52544efac&amp;color=0,0,0&amp;vtp=1&amp;bbb=1"/>
          <p:cNvSpPr/>
          <p:nvPr/>
        </p:nvSpPr>
        <p:spPr>
          <a:xfrm>
            <a:off x="612648" y="1116666"/>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阅读下面这首诗，完成15—16题。</a:t>
            </a:r>
            <a:endParaRPr lang="en-US" altLang="zh-CN" sz="2800" dirty="0"/>
          </a:p>
        </p:txBody>
      </p:sp>
      <mc:AlternateContent xmlns:mc="http://schemas.openxmlformats.org/markup-compatibility/2006">
        <mc:Choice xmlns:a14="http://schemas.microsoft.com/office/drawing/2010/main" Requires="a14">
          <p:sp>
            <p:nvSpPr>
              <p:cNvPr id="4" name="QM_4_BD.45_2#5de1accef?sp=1&amp;pid=52544efac&amp;color=0,0,0&amp;vtp=1&amp;bbb=1"/>
              <p:cNvSpPr/>
              <p:nvPr/>
            </p:nvSpPr>
            <p:spPr>
              <a:xfrm>
                <a:off x="612648" y="1729687"/>
                <a:ext cx="10963656" cy="3810000"/>
              </a:xfrm>
              <a:prstGeom prst="rect">
                <a:avLst/>
              </a:prstGeom>
              <a:noFill/>
            </p:spPr>
            <p:txBody>
              <a:bodyPr wrap="none" lIns="0" tIns="0" rIns="0" bIns="0" rtlCol="0" anchor="t"/>
              <a:lstStyle/>
              <a:p>
                <a:pPr algn="ctr" latinLnBrk="1">
                  <a:lnSpc>
                    <a:spcPts val="50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题盱眙军</a:t>
                </a:r>
                <a:r>
                  <a:rPr lang="en-US" altLang="zh-CN" sz="2800" b="1" i="0" baseline="30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东南第一山</a:t>
                </a:r>
                <a:r>
                  <a:rPr lang="en-US" altLang="zh-CN" sz="2800" b="1" i="0" baseline="300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二首（其一）</a:t>
                </a:r>
                <a:endParaRPr lang="en-US" altLang="zh-CN" sz="2800" dirty="0"/>
              </a:p>
              <a:p>
                <a:pPr algn="ctr" latinLnBrk="1">
                  <a:lnSpc>
                    <a:spcPts val="50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杨万里</a:t>
                </a:r>
                <a:endParaRPr lang="en-US" altLang="zh-CN" sz="2800" dirty="0"/>
              </a:p>
              <a:p>
                <a:pPr algn="ct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第一山头第一亭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闻名未到负平生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不因王事</a:t>
                </a:r>
                <a14:m>
                  <m:oMath xmlns:m="http://schemas.openxmlformats.org/officeDocument/2006/math">
                    <m:sSup>
                      <m:sSupPr>
                        <m:ctrlPr>
                          <a:rPr lang="en-US" altLang="zh-CN" sz="2800" b="0" i="1"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2800" b="0" i="0" dirty="0">
                            <a:solidFill>
                              <a:srgbClr val="000000"/>
                            </a:solidFill>
                            <a:latin typeface="Cambria Math" panose="02040503050406030204" pitchFamily="18" charset="0"/>
                            <a:ea typeface="微软雅黑" panose="020B0503020204020204" pitchFamily="34" charset="-122"/>
                            <a:cs typeface="Times New Roman" panose="02020603050405020304" pitchFamily="34" charset="-120"/>
                          </a:rPr>
                          <m:t>③</m:t>
                        </m:r>
                      </m:sup>
                    </m:sSup>
                  </m:oMath>
                </a14:m>
                <a:r>
                  <a:rPr lang="en-US" altLang="zh-CN" sz="100" b="0" i="0" kern="0" spc="-99900" dirty="0" smtClean="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dirty="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略小出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那得高人同此行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万里中原青未了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半篙淮水碧无情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ctr"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登临不觉风烟暮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肠断鱼灯隔岸明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mc:Choice>
        <mc:Fallback>
          <p:sp>
            <p:nvSpPr>
              <p:cNvPr id="4" name="QM_4_BD.45_2#5de1accef?sp=1&amp;pid=52544efac&amp;color=0,0,0&amp;vtp=1&amp;bbb=1"/>
              <p:cNvSpPr>
                <a:spLocks noRot="1" noChangeAspect="1" noMove="1" noResize="1" noEditPoints="1" noAdjustHandles="1" noChangeArrowheads="1" noChangeShapeType="1" noTextEdit="1"/>
              </p:cNvSpPr>
              <p:nvPr/>
            </p:nvSpPr>
            <p:spPr>
              <a:xfrm>
                <a:off x="612648" y="1729687"/>
                <a:ext cx="10963656" cy="3810000"/>
              </a:xfrm>
              <a:prstGeom prst="rect">
                <a:avLst/>
              </a:prstGeom>
              <a:blipFill rotWithShape="1">
                <a:blip r:embed="rId1"/>
                <a:stretch>
                  <a:fillRect l="-5" t="-2349" r="2" b="15"/>
                </a:stretch>
              </a:blipFill>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5_3#5de1accef?pid=52544efac&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①盱眙军：紧邻淮河，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是南宋与金分界线上的重要城镇</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东南第一山：盱眙境内的南山，被书法家米芾称为“第一山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得名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。③王事：受朝命接待金国使臣。宋孝宗淳熙十六年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杨万里任</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金国贺正旦接伴使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，来到此地。</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12205f4ee?sp=1&amp;pid=5bd3114dc&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长征这一人类历史上的伟大壮举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留给我们最可宝贵的精神财富</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就是中国共产党人和红军将士用生命和热血铸就的伟大长征精神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近平总书记深刻指出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伟大长征精神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就是把全国人民和中华民族的根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本利益看得高于一切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坚定革命的理想和信念</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坚信正义事业必然胜</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利的精神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就是为了救国救民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不怕任何艰难险阻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不惜付出一切牺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牲的精神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6_1#cbfa58c6c?pid=5de1accef&amp;color=0,0,0&amp;vtp=1&amp;bt=1&amp;bbb=1"/>
          <p:cNvSpPr/>
          <p:nvPr/>
        </p:nvSpPr>
        <p:spPr>
          <a:xfrm>
            <a:off x="612648" y="466344"/>
            <a:ext cx="10963656" cy="571500"/>
          </a:xfrm>
          <a:prstGeom prst="rect">
            <a:avLst/>
          </a:prstGeom>
          <a:noFill/>
        </p:spPr>
        <p:txBody>
          <a:bodyPr wrap="none" lIns="0" tIns="0" rIns="0" bIns="0" rtlCol="0" anchor="t"/>
          <a:lstStyle/>
          <a:p>
            <a:pPr algn="l" latinLnBrk="1">
              <a:lnSpc>
                <a:spcPts val="45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下列对这首诗的理解和赏析，不正确的一项是（3</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5_AN.47_1#cbfa58c6c.bracket?pid=5de1accef&amp;color=0,0,0&amp;vpa=11&amp;vtp=1"/>
          <p:cNvSpPr/>
          <p:nvPr/>
        </p:nvSpPr>
        <p:spPr>
          <a:xfrm>
            <a:off x="9703467" y="466344"/>
            <a:ext cx="495300" cy="571500"/>
          </a:xfrm>
          <a:prstGeom prst="rect">
            <a:avLst/>
          </a:prstGeom>
          <a:noFill/>
        </p:spPr>
        <p:txBody>
          <a:bodyPr wrap="none" lIns="0" tIns="0" rIns="0" bIns="0" rtlCol="0" anchor="t"/>
          <a:lstStyle/>
          <a:p>
            <a:pPr algn="ctr" latinLnBrk="1">
              <a:lnSpc>
                <a:spcPts val="45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5_BD.46_2#cbfa58c6c.choices?pid=5de1accef&amp;color=0,0,0&amp;vtp=1&amp;bbb=1&amp;hb=1"/>
          <p:cNvSpPr/>
          <p:nvPr/>
        </p:nvSpPr>
        <p:spPr>
          <a:xfrm>
            <a:off x="612648" y="1038490"/>
            <a:ext cx="10963656" cy="4775200"/>
          </a:xfrm>
          <a:prstGeom prst="rect">
            <a:avLst/>
          </a:prstGeom>
          <a:noFill/>
        </p:spPr>
        <p:txBody>
          <a:bodyPr wrap="none" lIns="0" tIns="0" rIns="0" bIns="0" rtlCol="0" anchor="t"/>
          <a:lstStyle/>
          <a:p>
            <a:pPr algn="l" latinLnBrk="1">
              <a:lnSpc>
                <a:spcPts val="47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诗歌以近似白话的语句起笔，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却具有点题并引起读者注意的作用</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暗示这里的不平常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诗歌颈联化用杜甫诗“齐鲁青未了”一句，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写中原景象的青翠无边</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以此来反衬眼前淮水的碧绿浅窄和冷漠无情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诗歌尾联颇具画面感，天色渐晚，暮霭重重，作者浑然不觉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隔岸的渔火伤心断肠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，让人回味。</a:t>
            </a:r>
            <a:endParaRPr lang="en-US" altLang="zh-CN" sz="2800" dirty="0"/>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作者用语以白描、不避俚俗著名，诗中“不因”“小出”“那得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等词语</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浅近明白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cbfa58c6c?pid=5de1accef&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“写中原景象的青翠无边</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以此来反衬眼前淮水的碧绿浅窄和冷</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漠无情</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”错误。颈联是感慨中原景象被淮水阻隔</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以淮水的冷漠无情反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衬作者对中原故土的无限怀念与热爱</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9_1#8369334b4?sp=1&amp;pid=5de1accef&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为什么诗歌第二句写第一山“未到负平生”，而结尾登临后又感慨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肠</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”？请结合全诗分析。（6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80_1#8369334b4?sp=1&amp;pid=5de1accef&amp;color=0,0,0&amp;vtp=1&amp;bt=1&amp;bbb=1&amp;hb=1&amp;hla=1"/>
          <p:cNvSpPr/>
          <p:nvPr/>
        </p:nvSpPr>
        <p:spPr>
          <a:xfrm>
            <a:off x="612648" y="173546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第一山位于宋金分界线上，且闻名于世</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而作者不曾有机会</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登临</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，有种久闻胜地而未曾一游的遗憾，故“未到负平生”。</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登上此</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山后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，作者眺望淮河对岸的渔火</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想到被金人统治的人民的辛酸和苦</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难</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，而南宋朝廷毫无雄心壮志去收复失地，</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作者的爱国情怀难以抑制</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自然伤心断肠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50_1#8369334b4?pid=5de1accef&amp;color=0,0,0&amp;vtp=1&amp;bt=1&amp;bbb=1&amp;hb=1"/>
          <p:cNvSpPr/>
          <p:nvPr/>
        </p:nvSpPr>
        <p:spPr>
          <a:xfrm>
            <a:off x="612648" y="468000"/>
            <a:ext cx="10963656" cy="5372100"/>
          </a:xfrm>
          <a:prstGeom prst="rect">
            <a:avLst/>
          </a:prstGeom>
          <a:noFill/>
        </p:spPr>
        <p:txBody>
          <a:bodyPr wrap="none" lIns="0" tIns="0" rIns="0" bIns="0" rtlCol="0" anchor="t"/>
          <a:lstStyle/>
          <a:p>
            <a:pPr algn="l" latinLnBrk="1">
              <a:lnSpc>
                <a:spcPts val="47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“闻名未到负平生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是说盱眙军东南第一山的鼎鼎大名已经听说</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很久了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，一直没能游览，简直辜负此生。结合写作背景</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杨万里任金国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贺正旦接伴使</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，来到此地”来看，若不是受朝命来接待金国使臣</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杨万</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里是不会到这里的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，“未到负平生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表达了作者久闻胜地而未曾一游的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遗憾</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。尾联“登临不觉风烟暮，肠断鱼灯隔岸明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写作者从山上遥望中</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，悲痛欲绝。尾联倾泻了作者对中原的无限深情，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面对失陷之地</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想到南宋朝廷不思收复失地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，作者忧愤满怀。登临后又感慨“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肠断</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表达了作者对在金人残酷统治下的广大北方人民的同情和难以抑制的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7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爱国情怀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50_2#8369334b4?pid=5de1accef&amp;color=0,0,0&amp;mp=1&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［读懂诗歌］</a:t>
            </a:r>
            <a:endParaRPr lang="en-US" altLang="zh-CN" sz="2800" dirty="0"/>
          </a:p>
          <a:p>
            <a:pPr algn="ctr" latinLnBrk="1">
              <a:lnSpc>
                <a:spcPts val="51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题盱眙军东南第一山二首</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（其一）</a:t>
            </a:r>
            <a:endParaRPr lang="en-US" altLang="zh-CN" sz="2800" dirty="0"/>
          </a:p>
          <a:p>
            <a:pPr algn="ct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杨万里</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第一山上的第一亭</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，鼎鼎大名已经听说很久了，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一直没能游览</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简直辜负此生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。如果不是因为有国家公务需要出差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怎么能够和高人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一起游览此山呢</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？站在山上北望中原，青翠万里，无边无际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低下头</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来俯视淮河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，半篙碧水，无情流去。天色渐晚，暮霭重重，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凉风四起</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我登上山却浑然不觉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，只凝视着淮河岸边荧荧的渔灯，痛断肝肠。</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cd9f99fd3?pid=98e3a4a5f&amp;color=0,0,0&amp;vtp=1&amp;bt=1&amp;bbb=1"/>
          <p:cNvSpPr/>
          <p:nvPr/>
        </p:nvSpPr>
        <p:spPr>
          <a:xfrm>
            <a:off x="612648" y="466344"/>
            <a:ext cx="10963656" cy="785368"/>
          </a:xfrm>
          <a:prstGeom prst="rect">
            <a:avLst/>
          </a:prstGeom>
          <a:noFill/>
        </p:spPr>
        <p:txBody>
          <a:bodyPr wrap="none" lIns="0" tIns="0" rIns="0" bIns="0" rtlCol="0" anchor="t"/>
          <a:lstStyle/>
          <a:p>
            <a:pPr algn="l" latinLnBrk="1">
              <a:lnSpc>
                <a:spcPts val="52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（三）名篇名句默写（</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3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000" dirty="0"/>
          </a:p>
        </p:txBody>
      </p:sp>
      <p:sp>
        <p:nvSpPr>
          <p:cNvPr id="3" name="QO_4_BD.51_1#d29e1cd23?pid=cd9f99fd3&amp;color=0,0,0&amp;vtp=1&amp;bbb=1"/>
          <p:cNvSpPr/>
          <p:nvPr/>
        </p:nvSpPr>
        <p:spPr>
          <a:xfrm>
            <a:off x="612648" y="1115647"/>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（2025</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吉林白山期中</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补写出下列句子中的空缺部分。（6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BD.52_1#e198e00d6?pid=d29e1cd23&amp;color=0,0,0&amp;vtp=1&amp;bbb=1&amp;hb=1"/>
          <p:cNvSpPr/>
          <p:nvPr/>
        </p:nvSpPr>
        <p:spPr>
          <a:xfrm>
            <a:off x="612648" y="1723909"/>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杜甫在《登岳阳楼》中，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”描绘洞庭湖吐纳日月</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的恢宏气象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，而张孝祥《念奴娇·过洞庭》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则以夸张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、比喻的手法描写湖面的广阔、湖水的清澈明净。</a:t>
            </a:r>
            <a:endParaRPr lang="en-US" altLang="zh-CN" sz="2800" dirty="0"/>
          </a:p>
        </p:txBody>
      </p:sp>
      <p:sp>
        <p:nvSpPr>
          <p:cNvPr id="5" name="QB_5_AN.53_1#e198e00d6.blank?pid=d29e1cd23&amp;color=0,0,0&amp;vpa=12&amp;vtp=1&amp;bbb=1"/>
          <p:cNvSpPr/>
          <p:nvPr/>
        </p:nvSpPr>
        <p:spPr>
          <a:xfrm>
            <a:off x="5936330" y="1693429"/>
            <a:ext cx="204470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乾坤日夜浮</a:t>
            </a:r>
            <a:endParaRPr lang="en-US" altLang="zh-CN" sz="2800" dirty="0"/>
          </a:p>
        </p:txBody>
      </p:sp>
      <p:sp>
        <p:nvSpPr>
          <p:cNvPr id="6" name="QB_5_AN.54_1#e198e00d6.blank?pid=d29e1cd23&amp;color=0,0,0&amp;vpa=13&amp;vtp=1&amp;bbb=1"/>
          <p:cNvSpPr/>
          <p:nvPr/>
        </p:nvSpPr>
        <p:spPr>
          <a:xfrm>
            <a:off x="8011192" y="2341129"/>
            <a:ext cx="2759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玉鉴琼田三万顷</a:t>
            </a:r>
            <a:endParaRPr lang="en-US" altLang="zh-CN" sz="2800" dirty="0"/>
          </a:p>
        </p:txBody>
      </p:sp>
      <p:sp>
        <p:nvSpPr>
          <p:cNvPr id="7" name="QB_5_BD.55_1#ba8f01764?pid=d29e1cd23&amp;color=0,0,0&amp;vtp=1&amp;bbb=1&amp;hb=1"/>
          <p:cNvSpPr/>
          <p:nvPr/>
        </p:nvSpPr>
        <p:spPr>
          <a:xfrm>
            <a:off x="612648" y="3705109"/>
            <a:ext cx="10963656" cy="12954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苏洵在《六国论》中，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明确指出齐国灭亡的原因是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这也论证了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的观点。</a:t>
            </a:r>
            <a:endParaRPr lang="en-US" altLang="zh-CN" sz="2800" dirty="0"/>
          </a:p>
        </p:txBody>
      </p:sp>
      <p:sp>
        <p:nvSpPr>
          <p:cNvPr id="8" name="QB_5_AN.56_1#ba8f01764.blank?pid=d29e1cd23&amp;color=0,0,0&amp;vpa=14&amp;vtp=1&amp;bbb=1&amp;hb=1"/>
          <p:cNvSpPr/>
          <p:nvPr/>
        </p:nvSpPr>
        <p:spPr>
          <a:xfrm>
            <a:off x="612648" y="3674629"/>
            <a:ext cx="10963656" cy="1280160"/>
          </a:xfrm>
          <a:prstGeom prst="rect">
            <a:avLst/>
          </a:prstGeom>
          <a:noFill/>
        </p:spPr>
        <p:txBody>
          <a:bodyPr wrap="square" lIns="0" tIns="0" rIns="0" bIns="0" rtlCol="0" anchor="t"/>
          <a:lstStyle/>
          <a:p>
            <a:pPr latinLnBrk="1">
              <a:lnSpc>
                <a:spcPct val="15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与嬴而不助五国也</a:t>
            </a:r>
            <a:endParaRPr lang="en-US" altLang="zh-CN" sz="2800" dirty="0"/>
          </a:p>
        </p:txBody>
      </p:sp>
      <p:sp>
        <p:nvSpPr>
          <p:cNvPr id="9" name="QB_5_AN.57_1#ba8f01764.blank?pid=d29e1cd23&amp;color=0,0,0&amp;vpa=15&amp;vtp=1&amp;bbb=1"/>
          <p:cNvSpPr/>
          <p:nvPr/>
        </p:nvSpPr>
        <p:spPr>
          <a:xfrm>
            <a:off x="4315491" y="4322329"/>
            <a:ext cx="2759075"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不赂者以赂者丧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wipe(left)">
                                      <p:cBhvr>
                                        <p:cTn id="15" dur="500"/>
                                        <p:tgtEl>
                                          <p:spTgt spid="6">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8" grpId="0" animBg="1" build="p"/>
      <p:bldP spid="9"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8_1#a1bbbfeef?pid=d29e1cd23&amp;color=0,0,0&amp;vtp=1&amp;bt=1&amp;bbb=1&amp;hb=1"/>
          <p:cNvSpPr/>
          <p:nvPr/>
        </p:nvSpPr>
        <p:spPr>
          <a:xfrm>
            <a:off x="612648" y="468000"/>
            <a:ext cx="10963656" cy="19431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风尘劳顿，在茫茫水面上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一叶孤舟似乎更能触动诗人敏感的心</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。唐宋诗人往往将自己的家园之思、离别之情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孤寂之感等倾注于</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孤舟”这一意象之中，如“____，____”。</a:t>
            </a:r>
            <a:endParaRPr lang="en-US" altLang="zh-CN" sz="2800" dirty="0"/>
          </a:p>
        </p:txBody>
      </p:sp>
      <p:sp>
        <p:nvSpPr>
          <p:cNvPr id="3" name="QO_5_AN.59_1#a1bbbfeef?pid=d29e1cd23&amp;color=0,0,0&amp;vtp=1&amp;bbb=1"/>
          <p:cNvSpPr/>
          <p:nvPr/>
        </p:nvSpPr>
        <p:spPr>
          <a:xfrm>
            <a:off x="612648" y="2441654"/>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（示例1）舞幽壑之潜蛟</a:t>
            </a: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泣孤舟之嫠妇</a:t>
            </a:r>
            <a:endParaRPr lang="en-US" altLang="zh-CN" sz="2800" dirty="0"/>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示例2）亲朋无一字</a:t>
            </a: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老病有孤舟</a:t>
            </a:r>
            <a:endParaRPr lang="en-US" altLang="zh-CN" sz="2800" dirty="0"/>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每空1分，写错字不得分）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5515754aa?pid=111720654&amp;color=0,0,0&amp;vtp=1&amp;bt=1&amp;bbb=1"/>
          <p:cNvSpPr/>
          <p:nvPr/>
        </p:nvSpPr>
        <p:spPr>
          <a:xfrm>
            <a:off x="612648" y="466344"/>
            <a:ext cx="10963656" cy="803656"/>
          </a:xfrm>
          <a:prstGeom prst="rect">
            <a:avLst/>
          </a:prstGeom>
          <a:noFill/>
        </p:spPr>
        <p:txBody>
          <a:bodyPr wrap="none" lIns="0" tIns="0" rIns="0" bIns="0" rtlCol="0" anchor="t"/>
          <a:lstStyle/>
          <a:p>
            <a:pPr algn="l" latinLnBrk="1">
              <a:lnSpc>
                <a:spcPts val="57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三、语言文字运用（</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本题共</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200" dirty="0"/>
          </a:p>
        </p:txBody>
      </p:sp>
      <p:sp>
        <p:nvSpPr>
          <p:cNvPr id="3" name="QM_3_BD.60_1#85ca7ca6b?pid=5515754aa&amp;color=0,0,0&amp;vtp=1&amp;bbb=1&amp;hb=1"/>
          <p:cNvSpPr/>
          <p:nvPr/>
        </p:nvSpPr>
        <p:spPr>
          <a:xfrm>
            <a:off x="612648" y="1178391"/>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2800" b="0" i="0" dirty="0">
                <a:solidFill>
                  <a:srgbClr val="00ADA3"/>
                </a:solidFill>
                <a:latin typeface="Times New Roman" panose="02020603050405020304" pitchFamily="34" charset="0"/>
                <a:ea typeface="楷体" panose="02010609060101010101" pitchFamily="34" charset="-122"/>
                <a:cs typeface="Times New Roman" panose="02020603050405020304" pitchFamily="34" charset="-120"/>
              </a:rPr>
              <a:t>湖北武汉期中</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阅读下面的文字，完成18—22题。</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欧洲工商管理学院教授特奥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康普诺利所著的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慢思考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是一本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教我们如何在一心多用的时代深入思考的书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他大脑的工作机制入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分析了束缚大脑智力表现的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四条锁链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并给出了具体的解</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锁技巧和工具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帮助我们把重要的时间放在创意构思和正确决策上</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从而将个人能力和做事效率转变到一个更高的水平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60_1#85ca7ca6b?pid=5515754aa&amp;color=0,0,0&amp;vtp=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法国哲学家笛卡尔曾说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我思故我在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我们的大脑随着我们生</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命的存在一刻不停地思考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康普诺利教授告诉我们</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人的大脑拥</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有三套负责认知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决策的脑系统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分别是反射脑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思考脑和存储脑</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反射脑快而原始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它自发而无意识地处理问题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（甲）</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它会消耗</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大量能量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而且很容易疲劳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还有时刻等待空闲的存储脑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它负责存</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储信息和激发创意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思考脑是我们大脑里的董事会</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是大脑最具特色的部分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是我们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的骄傲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经过漫长的演化过程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现代人才拥有了发育完善的思考脑</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
        <p:nvSpPr>
          <p:cNvPr id="3" name="QM_3_BD.60_1#85ca7ca6b?pid=5515754aa&amp;color=0,0,0&amp;vtp=1&amp;bbb=1&amp;hb=1&amp;zzd= 8"/>
          <p:cNvSpPr/>
          <p:nvPr/>
        </p:nvSpPr>
        <p:spPr>
          <a:xfrm>
            <a:off x="5038630" y="50146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M_3_BD.60_1#85ca7ca6b?pid=5515754aa&amp;color=0,0,0&amp;vtp=1&amp;bbb=1&amp;hb=1&amp;zzd= 8"/>
          <p:cNvSpPr/>
          <p:nvPr/>
        </p:nvSpPr>
        <p:spPr>
          <a:xfrm>
            <a:off x="5394230" y="50146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3_BD.60_1#85ca7ca6b?pid=5515754aa&amp;color=0,0,0&amp;vtp=1&amp;bbb=1&amp;hb=1&amp;zzd= 8"/>
          <p:cNvSpPr/>
          <p:nvPr/>
        </p:nvSpPr>
        <p:spPr>
          <a:xfrm>
            <a:off x="5749830" y="50146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60_1#85ca7ca6b?pid=5515754aa&amp;color=0,0,0&amp;vtp=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但有一个惊人的真相是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思考脑无法同时处理多个任务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即一次只</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能做一件事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你以为你可以同时完成几份工作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一边看电视一边写作业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一边</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开车一边玩手机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唯一可能的多任务并行就是在特定任务上和反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射脑配合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由反射脑下意识地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习惯性地做某件事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时做的工作</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并不会存在记忆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只会消耗时间和能量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所以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我们需要的是专注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这也是几乎所有成功人士的秘诀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12205f4ee?sp=1&amp;pid=5bd3114dc&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纵横十余省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长驱二万五千里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同敌人进行了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余次战役战斗</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跨越近百条江河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攀越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余座高山险峰</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我们党领导红军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以非凡的智慧和大无畏的英雄气概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战胜千难万险</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付出巨大牺牲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胜利完成震撼世界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彪炳史册的长征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这一惊天动地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的革命壮举所铸就的伟大长征精神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是中华民族自强不息的民族品格</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的集中展示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是以爱国主义为核心的民族精神的最高体现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伟大长征精神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作为中国共产党人红色基因和精神谱系的重要组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成部分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已经深深融入中华民族的血脉和灵魂</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成为社会主义核心价</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60_1#85ca7ca6b?pid=5515754aa&amp;color=0,0,0&amp;vtp=1&amp;bbb=1&amp;hb=1"/>
          <p:cNvSpPr/>
          <p:nvPr/>
        </p:nvSpPr>
        <p:spPr>
          <a:xfrm>
            <a:off x="612648" y="468000"/>
            <a:ext cx="10963656" cy="5372100"/>
          </a:xfrm>
          <a:prstGeom prst="rect">
            <a:avLst/>
          </a:prstGeom>
          <a:noFill/>
        </p:spPr>
        <p:txBody>
          <a:bodyPr wrap="none" lIns="0" tIns="0" rIns="0" bIns="0" rtlCol="0" anchor="t"/>
          <a:lstStyle/>
          <a:p>
            <a:pPr latinLnBrk="1">
              <a:lnSpc>
                <a:spcPts val="47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阿尔伯特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爱因斯坦曾说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并不是说我有多聪明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我只是对问题思</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考得更久而已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村上春树说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没有专注力的人生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就仿佛大睁着眼却什么也看不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在专注力方面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有一位老爷爷一辈子只做米饭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但他做米</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饭的技术</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那拳头大小的米饭团香气扑鼻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赢得了无数人的赞赏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7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做的事情并不在于多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而在于把一件事做到极致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并且在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追求极致的过程中享受这种愉悦感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在做的过程中千万不要去想成功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7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乙）</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的头衔就会自然而然地到来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1_1#9abbf8fc3?sp=1&amp;pid=85ca7ca6b&amp;color=0,0,0&amp;vtp=1&amp;bt=1&amp;bbb=1&amp;hb=1"/>
          <p:cNvSpPr/>
          <p:nvPr/>
        </p:nvSpPr>
        <p:spPr>
          <a:xfrm>
            <a:off x="612648" y="468000"/>
            <a:ext cx="10963656" cy="1562100"/>
          </a:xfrm>
          <a:prstGeom prst="rect">
            <a:avLst/>
          </a:prstGeom>
          <a:noFill/>
        </p:spPr>
        <p:txBody>
          <a:bodyPr wrap="none" lIns="0" tIns="0" rIns="0" bIns="0" rtlCol="0" anchor="t"/>
          <a:lstStyle/>
          <a:p>
            <a:pPr algn="l" latinLnBrk="1">
              <a:lnSpc>
                <a:spcPts val="4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文中第三段开头，运用了暗喻的修辞手法，用“董事会”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比喻思考脑</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“音乐”为本体仿写一个句子。要求：语意完整，运用暗喻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设喻</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贴切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，表达流畅。（4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4_BD.61_2#9abbf8fc3?sp=1&amp;pid=85ca7ca6b&amp;color=0,0,0&amp;vtp=1&amp;bbb=1&amp;hb=1"/>
          <p:cNvSpPr/>
          <p:nvPr/>
        </p:nvSpPr>
        <p:spPr>
          <a:xfrm>
            <a:off x="612648" y="2060654"/>
            <a:ext cx="10963656" cy="1041400"/>
          </a:xfrm>
          <a:prstGeom prst="rect">
            <a:avLst/>
          </a:prstGeom>
          <a:noFill/>
        </p:spPr>
        <p:txBody>
          <a:bodyPr wrap="none" lIns="0" tIns="0" rIns="0" bIns="0" rtlCol="0" anchor="t"/>
          <a:lstStyle/>
          <a:p>
            <a:pPr algn="l" latinLnBrk="1">
              <a:lnSpc>
                <a:spcPts val="4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800" dirty="0"/>
          </a:p>
        </p:txBody>
      </p:sp>
      <p:sp>
        <p:nvSpPr>
          <p:cNvPr id="4" name="QB_4_AN.62_1#9abbf8fc3.blank?pid=85ca7ca6b&amp;color=0,0,0&amp;vpa=16&amp;vtp=1&amp;bbb=1&amp;hb=1"/>
          <p:cNvSpPr/>
          <p:nvPr/>
        </p:nvSpPr>
        <p:spPr>
          <a:xfrm>
            <a:off x="612648" y="2031190"/>
            <a:ext cx="10963656" cy="1024128"/>
          </a:xfrm>
          <a:prstGeom prst="rect">
            <a:avLst/>
          </a:prstGeom>
          <a:noFill/>
        </p:spPr>
        <p:txBody>
          <a:bodyPr wrap="square" lIns="0" tIns="0" rIns="0" bIns="0" rtlCol="0" anchor="t"/>
          <a:lstStyle/>
          <a:p>
            <a:pPr latinLnBrk="1">
              <a:lnSpc>
                <a:spcPct val="1200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示例）音乐是心灵的乐章，奏响情感的旋律。（运用暗喻2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，表达流畅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2分）</a:t>
            </a:r>
            <a:endParaRPr lang="en-US" altLang="zh-CN" sz="2800" dirty="0"/>
          </a:p>
        </p:txBody>
      </p:sp>
      <p:sp>
        <p:nvSpPr>
          <p:cNvPr id="5" name="QB_4_AS.63_1#9abbf8fc3?pid=85ca7ca6b&amp;color=0,0,0&amp;vtp=1&amp;bbb=1&amp;hb=1"/>
          <p:cNvSpPr/>
          <p:nvPr/>
        </p:nvSpPr>
        <p:spPr>
          <a:xfrm>
            <a:off x="612648" y="3140154"/>
            <a:ext cx="10963656" cy="2603500"/>
          </a:xfrm>
          <a:prstGeom prst="rect">
            <a:avLst/>
          </a:prstGeom>
          <a:noFill/>
        </p:spPr>
        <p:txBody>
          <a:bodyPr wrap="none" lIns="0" tIns="0" rIns="0" bIns="0" rtlCol="0" anchor="t"/>
          <a:lstStyle/>
          <a:p>
            <a:pPr algn="l" latinLnBrk="1">
              <a:lnSpc>
                <a:spcPts val="4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“思考脑是我们大脑里的董事会”运用了暗喻的修辞手法，用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董</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事会</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”比喻思考脑，突出其决策中枢的作用。本题要求以“音乐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为本体</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仿写一个句子</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，并运用暗喻的修辞手法，可写成“</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音乐是心灵的乐章</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此处用</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“心灵的乐章”比喻“音乐”。同时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为了突出音乐带给人的精神享</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，可续写“奏响情感的旋律”。</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4_1#f28841d96?sp=1&amp;pid=85ca7ca6b&amp;color=0,0,0&amp;vtp=1&amp;bt=1&amp;bbb=1"/>
          <p:cNvSpPr/>
          <p:nvPr/>
        </p:nvSpPr>
        <p:spPr>
          <a:xfrm>
            <a:off x="612648" y="468000"/>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请在文中横线处填入恰当的成语。（2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4_BD.64_2#f28841d96?sp=1&amp;pid=85ca7ca6b&amp;color=0,0,0&amp;vtp=1&amp;bbb=1"/>
          <p:cNvSpPr/>
          <p:nvPr/>
        </p:nvSpPr>
        <p:spPr>
          <a:xfrm>
            <a:off x="612648" y="1085231"/>
            <a:ext cx="10963656" cy="622300"/>
          </a:xfrm>
          <a:prstGeom prst="rect">
            <a:avLst/>
          </a:prstGeom>
          <a:noFill/>
        </p:spPr>
        <p:txBody>
          <a:bodyPr wrap="none" lIns="0" tIns="0" rIns="0" bIns="0" rtlCol="0" anchor="t"/>
          <a:lstStyle/>
          <a:p>
            <a:pPr algn="l"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sz="2800" dirty="0"/>
          </a:p>
        </p:txBody>
      </p:sp>
      <p:sp>
        <p:nvSpPr>
          <p:cNvPr id="4" name="QB_4_AN.65_1#f28841d96.blank?pid=85ca7ca6b&amp;color=0,0,0&amp;vpa=17&amp;vtp=1&amp;bbb=1"/>
          <p:cNvSpPr/>
          <p:nvPr/>
        </p:nvSpPr>
        <p:spPr>
          <a:xfrm>
            <a:off x="1346866" y="1047131"/>
            <a:ext cx="71818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（示例）A心不在焉</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B出神入化（每处1分）</a:t>
            </a:r>
            <a:endParaRPr lang="en-US" altLang="zh-CN" sz="2800" dirty="0"/>
          </a:p>
        </p:txBody>
      </p:sp>
      <p:sp>
        <p:nvSpPr>
          <p:cNvPr id="5" name="QB_4_AS.66_1#f28841d96?pid=85ca7ca6b&amp;color=0,0,0&amp;vtp=1&amp;bbb=1&amp;hb=1"/>
          <p:cNvSpPr/>
          <p:nvPr/>
        </p:nvSpPr>
        <p:spPr>
          <a:xfrm>
            <a:off x="612648" y="1697308"/>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A处，由后文“并不会存在记忆，只会消耗时间和能量”可知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处指做某事用心不专一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，可填“心不在焉”。心不在焉：</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心思不在这里</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指不专心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，精神不集中。B处，根据前后语境可知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此处是说老爷爷做</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米饭的技艺已经达到了非常高的水平</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能够将米饭的香气完美地保留</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下来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，让人吃后赞不绝口，可填“出神入化”。出神入化</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形容技艺达</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到了绝妙的境界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wipe(left)">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9_1#6d5ac5e0c?sp=1&amp;pid=85ca7ca6b&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文中第一段标序号的部分有两处表述不当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请指出其序号并进行修</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，使语言准确流畅，逻辑严密。不得改变原意。（4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4_BD.79_2#6d5ac5e0c?sp=1&amp;pid=85ca7ca6b&amp;color=0,0,0&amp;vtp=1&amp;bbb=1&amp;hb=1&amp;hltap=1"/>
          <p:cNvSpPr/>
          <p:nvPr/>
        </p:nvSpPr>
        <p:spPr>
          <a:xfrm>
            <a:off x="612648" y="1806654"/>
            <a:ext cx="10963656" cy="19431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4_AS.81_1#6d5ac5e0c?pid=85ca7ca6b&amp;color=0,0,0&amp;vtp=1&amp;bbb=1&amp;hb=1"/>
          <p:cNvSpPr/>
          <p:nvPr/>
        </p:nvSpPr>
        <p:spPr>
          <a:xfrm>
            <a:off x="612648" y="3787854"/>
            <a:ext cx="10963656" cy="19431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①处，成分残缺，应把“他大脑的工作机制入手”改为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他从大脑</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的工作机制入手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”。⑤处，搭配不当，应把“转变到一个更高的水平</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“提升到一个更高的水平”。</a:t>
            </a:r>
            <a:endParaRPr lang="en-US" altLang="zh-CN" sz="2800" dirty="0"/>
          </a:p>
        </p:txBody>
      </p:sp>
      <p:sp>
        <p:nvSpPr>
          <p:cNvPr id="5" name="QB_4_AN.80_1#6d5ac5e0c?sp=1&amp;pid=85ca7ca6b&amp;color=0,0,0&amp;vtp=1&amp;bbb=1&amp;hb=1&amp;hla=1"/>
          <p:cNvSpPr/>
          <p:nvPr/>
        </p:nvSpPr>
        <p:spPr>
          <a:xfrm>
            <a:off x="612648" y="1781254"/>
            <a:ext cx="10963656" cy="19431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：应把“他大脑的工作机制入手”改为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他从大脑的工作机制入</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手</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”。⑤：应把“转变到一个更高的水平”改为“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提升到一个更高的水平</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每处2分；指出序号但修改不正确，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不得分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left)">
                                      <p:cBhvr>
                                        <p:cTn id="7" dur="500"/>
                                        <p:tgtEl>
                                          <p:spTgt spid="5">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left)">
                                      <p:cBhvr>
                                        <p:cTn id="10" dur="500"/>
                                        <p:tgtEl>
                                          <p:spTgt spid="5">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wipe(left)">
                                      <p:cBhvr>
                                        <p:cTn id="13" dur="500"/>
                                        <p:tgtEl>
                                          <p:spTgt spid="5">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wipe(left)">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wipe(left)">
                                      <p:cBhvr>
                                        <p:cTn id="21" dur="500"/>
                                        <p:tgtEl>
                                          <p:spTgt spid="4">
                                            <p:bg/>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wipe(left)">
                                      <p:cBhvr>
                                        <p:cTn id="24" dur="500"/>
                                        <p:tgtEl>
                                          <p:spTgt spid="4">
                                            <p:txEl>
                                              <p:pRg st="0" end="0"/>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wipe(left)">
                                      <p:cBhvr>
                                        <p:cTn id="27" dur="500"/>
                                        <p:tgtEl>
                                          <p:spTgt spid="4">
                                            <p:txEl>
                                              <p:pRg st="1" end="1"/>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wipe(left)">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9_1#31f75f044?sp=1&amp;pid=85ca7ca6b&amp;color=0,0,0&amp;vtp=1&amp;bt=1&amp;bbb=1&amp;h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请在文中括号内补写恰当的语句，使整段文字语意完整连贯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贴切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，逻辑严密。每处不超过10个字。（4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4_BD.69_2#31f75f044?sp=1&amp;pid=85ca7ca6b&amp;color=0,0,0&amp;vtp=1&amp;bbb=1"/>
          <p:cNvSpPr/>
          <p:nvPr/>
        </p:nvSpPr>
        <p:spPr>
          <a:xfrm>
            <a:off x="612648" y="1806654"/>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endParaRPr lang="en-US" altLang="zh-CN" sz="2800" dirty="0"/>
          </a:p>
        </p:txBody>
      </p:sp>
      <p:sp>
        <p:nvSpPr>
          <p:cNvPr id="4" name="QB_4_AN.70_1#31f75f044.blank?pid=85ca7ca6b&amp;color=0,0,0&amp;vpa=18&amp;vtp=1&amp;bbb=1"/>
          <p:cNvSpPr/>
          <p:nvPr/>
        </p:nvSpPr>
        <p:spPr>
          <a:xfrm>
            <a:off x="1499267" y="1768554"/>
            <a:ext cx="95456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（示例）甲思考脑慢而成熟</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乙如果你足够专注（每处2分）</a:t>
            </a:r>
            <a:endParaRPr lang="en-US" altLang="zh-CN" sz="2800" dirty="0"/>
          </a:p>
        </p:txBody>
      </p:sp>
      <p:sp>
        <p:nvSpPr>
          <p:cNvPr id="5" name="QB_4_AS.71_1#31f75f044?pid=85ca7ca6b&amp;color=0,0,0&amp;vtp=1&amp;bbb=1&amp;hb=1"/>
          <p:cNvSpPr/>
          <p:nvPr/>
        </p:nvSpPr>
        <p:spPr>
          <a:xfrm>
            <a:off x="612648" y="2418731"/>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甲处，由后文“它会消耗大量能量</a:t>
            </a:r>
            <a:r>
              <a:rPr lang="en-US" altLang="zh-CN" sz="2800"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它负责存储信息和激发创</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”可知，此处所说的是思考脑。由前文“反射脑快而原始”可知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应与之对应</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，故可填“思考脑慢而成熟”。乙处，由后文“‘第一名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的头</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衔就会自然而然地到来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此处应是假设一个人认真专注的状态</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故可填</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“如果你足够专注”。</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wipe(left)">
                                      <p:cBhvr>
                                        <p:cTn id="21" dur="500"/>
                                        <p:tgtEl>
                                          <p:spTgt spid="5">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wipe(left)">
                                      <p:cBhvr>
                                        <p:cTn id="24" dur="500"/>
                                        <p:tgtEl>
                                          <p:spTgt spid="5">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wipe(left)">
                                      <p:cBhvr>
                                        <p:cTn id="27" dur="500"/>
                                        <p:tgtEl>
                                          <p:spTgt spid="5">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wipe(left)">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9_1#3b227bd1a?sp=1&amp;pid=85ca7ca6b&amp;color=0,0,0&amp;vtp=1&amp;bt=1&amp;bbb=1"/>
          <p:cNvSpPr/>
          <p:nvPr/>
        </p:nvSpPr>
        <p:spPr>
          <a:xfrm>
            <a:off x="612648" y="468000"/>
            <a:ext cx="10963656" cy="622300"/>
          </a:xfrm>
          <a:prstGeom prst="rect">
            <a:avLst/>
          </a:prstGeom>
          <a:noFill/>
        </p:spPr>
        <p:txBody>
          <a:bodyPr wrap="none" lIns="0" tIns="0" rIns="0" bIns="0" rtlCol="0" anchor="t"/>
          <a:lstStyle/>
          <a:p>
            <a:pPr algn="l" latinLnBrk="1">
              <a:lnSpc>
                <a:spcPts val="4900"/>
              </a:lnSpc>
            </a:pPr>
            <a:r>
              <a:rPr lang="en-US" altLang="zh-CN" sz="2800" b="1" i="0" spc="-10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文中多处引用名人名言，请简要分析引用村上春树的话的作用。（4</a:t>
            </a:r>
            <a:r>
              <a:rPr lang="en-US" altLang="zh-CN" sz="2800" b="0" i="0" spc="-10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spc="-100" dirty="0"/>
          </a:p>
        </p:txBody>
      </p:sp>
      <p:sp>
        <p:nvSpPr>
          <p:cNvPr id="3" name="QB_4_BD.79_2#3b227bd1a?sp=1&amp;pid=85ca7ca6b&amp;color=0,0,0&amp;vtp=1&amp;bbb=1&amp;hb=1&amp;hltap=1"/>
          <p:cNvSpPr/>
          <p:nvPr/>
        </p:nvSpPr>
        <p:spPr>
          <a:xfrm>
            <a:off x="612648" y="1085231"/>
            <a:ext cx="10963656" cy="25908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4_AN.80_1#3b227bd1a?sp=1&amp;pid=85ca7ca6b&amp;color=0,0,0&amp;vtp=1&amp;bbb=1&amp;hb=1&amp;hla=1"/>
          <p:cNvSpPr/>
          <p:nvPr/>
        </p:nvSpPr>
        <p:spPr>
          <a:xfrm>
            <a:off x="612648" y="1059831"/>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村上春树的话通过形象的比喻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将没有专注力的人生状态生</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动地描绘出来</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，让读者更直观地感受到缺乏专注力的后果</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从而强调</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了专注力对于人生的重要性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引用名人名言能够增强文章观点的可</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信度和说服力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73_1#3b227bd1a?pid=85ca7ca6b&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村上春树的话“没有专注力的人生</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就仿佛大睁着眼却什么也看</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不见</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”，通过形象的比喻，</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将没有专注力的人生状态生动地描绘出来</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让读者更直观地感受到缺乏专注力的后果</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从而强调了专注力对于人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生的重要性</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。同时</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引用名人名言能够增强文章观点的可信度和说服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。此处借助村上春树的知名度和影响力</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使读者更容易接受和认同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文章中专注力十分重要这一观点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，进而引发读者对自身专注力的反思。</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5a2798fdb?pid=111720654&amp;color=0,0,0&amp;vtp=1&amp;bt=1&amp;bbb=1"/>
          <p:cNvSpPr/>
          <p:nvPr/>
        </p:nvSpPr>
        <p:spPr>
          <a:xfrm>
            <a:off x="612648" y="466344"/>
            <a:ext cx="10963656" cy="731520"/>
          </a:xfrm>
          <a:prstGeom prst="rect">
            <a:avLst/>
          </a:prstGeom>
          <a:noFill/>
        </p:spPr>
        <p:txBody>
          <a:bodyPr wrap="none" lIns="0" tIns="0" rIns="0" bIns="0" rtlCol="0" anchor="t"/>
          <a:lstStyle/>
          <a:p>
            <a:pPr algn="l" latinLnBrk="1">
              <a:lnSpc>
                <a:spcPts val="57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四、写作（60</a:t>
            </a:r>
            <a:r>
              <a:rPr lang="en-US" altLang="zh-CN" sz="32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3200" dirty="0"/>
          </a:p>
        </p:txBody>
      </p:sp>
      <p:sp>
        <p:nvSpPr>
          <p:cNvPr id="3" name="QO_3_BD.74_1#1196df3de?sp=1&amp;pid=5a2798fdb&amp;color=0,0,0&amp;vtp=1&amp;bbb=1&amp;hb=1"/>
          <p:cNvSpPr/>
          <p:nvPr/>
        </p:nvSpPr>
        <p:spPr>
          <a:xfrm>
            <a:off x="612648" y="1178391"/>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阅读下面的材料，根据要求写作。（60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江山就是人民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人民就是江山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回望过去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中国由积贫积弱到独</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立富强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再到走向民族复兴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其中少不了千千万万普通民众的奋力拼</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革命先驱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李大钊曾是一名图书馆主任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劳动模范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张秉贵是百货</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大楼售货员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时代楷模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张桂梅是贫困地区女子高中的校长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，“00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戍</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边英雄陈祥榕是一名普通士兵</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你我皆凡人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均是国家建设中的普</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通一员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但是我们每个人都拥有广阔的天地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74_1#1196df3de?sp=1&amp;pid=5a2798fdb&amp;color=0,0,0&amp;vtp=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上述材料引发了你对普通人怎样的思考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？请以“说普通人”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为题目</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写一篇议论文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：论点明确，论据充实，论证合理；语言流畅，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书写清晰</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不少于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800字。</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EX.75_1#1196df3de?pid=5a2798fdb&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［写作指导］</a:t>
            </a: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材料首先指出了普通人对时代发展的贡献</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中国由积</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贫积弱到独立富强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，再到走向民族复兴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其中少不了千千万万普通民</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众的奋力拼搏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，然后列举了普通人成为不平凡的人的事例</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李大钊由</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图书馆主任成为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“革命先驱”；张秉贵是百货大楼售货员</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后来成长为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劳动模范”；张桂梅校长全力创办女子高中</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为山区培养了一位又一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位大学生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，成为“时代楷模”；陈祥榕是一名普通士兵，成长为“00后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戍</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边英雄</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由上述事例可以看出，这些人的共同之处是生于平凡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成</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于不平凡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，而“不平凡”是因为他们奋力拼搏，爱党爱国</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是因为他们</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left)">
                                      <p:cBhvr>
                                        <p:cTn id="19" dur="500"/>
                                        <p:tgtEl>
                                          <p:spTgt spid="2">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left)">
                                      <p:cBhvr>
                                        <p:cTn id="22" dur="500"/>
                                        <p:tgtEl>
                                          <p:spTgt spid="2">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wipe(left)">
                                      <p:cBhvr>
                                        <p:cTn id="25" dur="500"/>
                                        <p:tgtEl>
                                          <p:spTgt spid="2">
                                            <p:txEl>
                                              <p:pRg st="6" end="6"/>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wipe(left)">
                                      <p:cBhvr>
                                        <p:cTn id="2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12205f4ee?sp=1&amp;pid=5bd3114dc&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值观的丰富滋养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成为鼓舞和激励中国人民不断攻坚克难</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从胜利走</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向胜利的强大精神动力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长征胜利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多年来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我们党团结带领全国各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族人民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不断推进革命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建设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改革伟大事业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夺取了一个又一个举</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世瞩目的伟大胜利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长征永远在路上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必须清醒认识到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推进党的建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夺取具有新的历史特点的伟大斗争新胜利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还有许多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雪山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草地</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需要跨越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还有许多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娄山关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腊子口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需要征服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弘扬伟大长征精神</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走好今天的长征路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是新的时代条件下我们面临的一个重大课题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EX.75_1#1196df3de?pid=5a2798fdb&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心怀天下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，勇担重任</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题目要求写一篇议论文，以“说普通人</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为题目</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，强调这是一篇</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命题作文，不得改变题目。“普通人”明确定位，“</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”明确文体</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，还要</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结合材料谈感悟，体现自己对普通人的思考。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因此</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，在行文时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，可以</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从普通人成长为不平凡的人的原因、</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意义等角度切入</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，以他们为榜样</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激励自己在平凡的生活中创造人生的价值。</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参考立意</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心中有国家，为国奋斗，成就不凡；②心中有爱，心忧</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心忧天下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，成就不凡；③勇担时代重任，成就不凡人生。</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left)">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left)">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left)">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left)">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wipe(left)">
                                      <p:cBhvr>
                                        <p:cTn id="4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6_1#1196df3de?pid=5a2798fdb&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［佳作展台］</a:t>
            </a:r>
            <a:endParaRPr lang="en-US" altLang="zh-CN" sz="2800" dirty="0"/>
          </a:p>
          <a:p>
            <a:pPr algn="ctr" latinLnBrk="1">
              <a:lnSpc>
                <a:spcPts val="51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说普通人</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“为中华之崛起而读书！”一位普通的中国青年如此呐喊</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苟利国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家生死以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，岂因祸福避趋之。”一个普通的中国官员如此说道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唱报自然之风雪</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，以芬芳馈命运之危崖</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一位普通女校长如此践</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行</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无数中国人都在以不同方式表达自己的心声，</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实现自己的价值</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你我虽普通</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，但处天地宽。</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普通人虽平凡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，但心中有志。</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6_1#1196df3de?pid=5a2798fdb&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你可曾听到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，周总理那份中国崛起之志，他做到了；</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你可曾看到</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铁人”王进喜那份为中国挖石油之志，他成功了；你又可曾想过</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代愚公</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”毛相林让全村百姓脱贫致富之志，他完成了！回望百年</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从积贫积弱到独立富强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，再到民族复兴，一代人有一代人的志向</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千</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千万万平凡的中国人朝着心中之志奋力拼搏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。展望今朝</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时代接力棒</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交到我们手上</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。在这个变幻莫测、云谲波诡的时代</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我们定要立起心</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中之志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，以平凡之躯力争中国之富强。</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普通人虽平凡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，但身上有气。</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6_1#1196df3de?pid=5a2798fdb&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“00后”戍边英雄陈祥榕，以不怕牺牲、视死如归之气</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捍卫祖国</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领土不受侵犯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；外卖员彭清林，以临危不惧、舍己救人之气</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毫不犹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豫地纵身一跃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，勇救落水群众；乡村教师张玉滚，以扎根深山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默默</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奉献之气</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，在艰苦的环境中坚守教育事业</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用一根扁担挑起山里孩子</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的求学梦</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。数千万人凝聚的民族之气，</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让中国走过战争的烽火硝烟</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踏过创业的筚路蓝缕</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，历经时代大潮，挺过艰难险阻，凤凰涅槃</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浴</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火重生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。“乔木亭亭倚盖苍，栉风沐雨自担当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我愿传承先辈遗留下</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的民族之气</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，在以后的人生之路上乘风破浪，披荆斩棘。</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6_1#1196df3de?pid=5a2798fdb&amp;color=0,0,0&amp;vtp=1&amp;bt=1&amp;bbb=1&amp;hb=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普通人虽平凡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，但心中有国。</a:t>
            </a:r>
            <a:endParaRPr lang="en-US" altLang="zh-CN" sz="2800" dirty="0"/>
          </a:p>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家是最小国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，国是千万家，家国两相依</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无数平凡人用自己的行</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动诠释爱国情怀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。平凡的狼牙山五壮士</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用不平凡的壮烈牺牲表达自</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己的赤子之心</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；平凡的革命家夏明翰</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用不平凡的意志表达自己对祖</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国的忠贞</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；平凡的守岛夫妇王继才、王仕花</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用不平凡的执着坚守表</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达自己对祖国海防的忠诚</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爱国情怀传承至今，</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我愿虔诚拿起它</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无论身处何方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，它始终是我最初和最后的爱。</a:t>
            </a:r>
            <a:endParaRPr lang="en-US" altLang="zh-CN" sz="2800" dirty="0"/>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76_1#1196df3de?pid=5a2798fdb&amp;color=0,0,0&amp;vtp=1&amp;bt=1&amp;bbb=1&amp;hb=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0" i="0" smtClean="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这里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，是不一样的中国，中国背后，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是千千万万不一样的普通人</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当今时代</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，百年大计如火如荼展开，国际形势瞬息万变</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莫听穿林打</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叶声</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，何妨吟啸且徐行。”只要你我心中有志，身上有气，</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心中有国</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即使在平凡生活中</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，也能创造价值，为祖国贡献自己的一份力量。</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EX.77_1#1196df3de?pid=5a2798fdb&amp;color=0,0,0&amp;vtp=1&amp;bt=1&amp;bbb=1"/>
          <p:cNvSpPr/>
          <p:nvPr/>
        </p:nvSpPr>
        <p:spPr>
          <a:xfrm>
            <a:off x="612648" y="468000"/>
            <a:ext cx="10963656" cy="533400"/>
          </a:xfrm>
          <a:prstGeom prst="rect">
            <a:avLst/>
          </a:prstGeom>
          <a:noFill/>
        </p:spPr>
        <p:txBody>
          <a:bodyPr wrap="none" lIns="0" tIns="0" rIns="0" bIns="0" rtlCol="0" anchor="t"/>
          <a:lstStyle/>
          <a:p>
            <a:pPr algn="l" latinLnBrk="1">
              <a:lnSpc>
                <a:spcPts val="42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［作文等级评分标准］</a:t>
            </a:r>
            <a:endPar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p:txBody>
      </p:sp>
      <p:graphicFrame>
        <p:nvGraphicFramePr>
          <p:cNvPr id="52" name="QO_3_EX.77_2#1196df3de?colgroup=5,4,5,6,6&amp;pid=5a2798fdb&amp;color=0,0,0&amp;vtp=1&amp;bbb=1&amp;hb=1"/>
          <p:cNvGraphicFramePr>
            <a:graphicFrameLocks noGrp="1"/>
          </p:cNvGraphicFramePr>
          <p:nvPr/>
        </p:nvGraphicFramePr>
        <p:xfrm>
          <a:off x="612648" y="1093538"/>
          <a:ext cx="10936224" cy="4514851"/>
        </p:xfrm>
        <a:graphic>
          <a:graphicData uri="http://schemas.openxmlformats.org/drawingml/2006/table">
            <a:tbl>
              <a:tblPr/>
              <a:tblGrid>
                <a:gridCol w="1097280"/>
                <a:gridCol w="1060704"/>
                <a:gridCol w="1719072"/>
                <a:gridCol w="1975104"/>
                <a:gridCol w="2404872"/>
                <a:gridCol w="2679192"/>
              </a:tblGrid>
              <a:tr h="1673670">
                <a:tc gridSpan="2">
                  <a:txBody>
                    <a:bodyPr/>
                    <a:lstStyle/>
                    <a:p>
                      <a:pPr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等级</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一等</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（20—16</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二等</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（15—11</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三等</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10—6</a:t>
                      </a:r>
                      <a:r>
                        <a:rPr lang="en-US" altLang="zh-CN" sz="2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四等</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841181">
                <a:tc>
                  <a:txBody>
                    <a:bodyPr/>
                    <a:lstStyle/>
                    <a:p>
                      <a:pPr marL="0" indent="0" algn="ctr"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等级</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内容</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符合题意</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中心突出</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内容充实</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思想健康</a:t>
                      </a:r>
                      <a:endParaRPr lang="en-US" altLang="zh-CN" sz="1200" dirty="0">
                        <a:solidFill>
                          <a:srgbClr val="FF0000"/>
                        </a:solidFill>
                      </a:endParaRPr>
                    </a:p>
                    <a:p>
                      <a:pPr algn="l"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感情真挚</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较符合题意</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中心明确</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内容较充实</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思想健康</a:t>
                      </a:r>
                      <a:endParaRPr lang="en-US" altLang="zh-CN" sz="1200" dirty="0">
                        <a:solidFill>
                          <a:srgbClr val="FF0000"/>
                        </a:solidFill>
                      </a:endParaRPr>
                    </a:p>
                    <a:p>
                      <a:pPr algn="l"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感情真实</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基本符合题意</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中心基本明确</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内容单薄</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思想基本健康</a:t>
                      </a:r>
                      <a:endParaRPr lang="en-US" altLang="zh-CN" sz="1200" dirty="0">
                        <a:solidFill>
                          <a:srgbClr val="FF0000"/>
                        </a:solidFill>
                      </a:endParaRPr>
                    </a:p>
                    <a:p>
                      <a:pPr algn="l"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感情基本真实</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偏离题意</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中心不明</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内容不当</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思想不健康</a:t>
                      </a:r>
                      <a:endParaRPr lang="en-US" altLang="zh-CN" sz="1200" dirty="0">
                        <a:solidFill>
                          <a:srgbClr val="FF0000"/>
                        </a:solidFill>
                      </a:endParaRPr>
                    </a:p>
                    <a:p>
                      <a:pPr algn="l"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感情虚假</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wipe(left)">
                                      <p:cBhvr>
                                        <p:cTn id="1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 name="QO_3_EX.77_3#1196df3de?colgroup=5,4,5,6,6&amp;pid=5a2798fdb&amp;color=0,0,0&amp;mp=1&amp;vtp=1&amp;bt=1&amp;bbb=1&amp;hb=1"/>
          <p:cNvGraphicFramePr>
            <a:graphicFrameLocks noGrp="1"/>
          </p:cNvGraphicFramePr>
          <p:nvPr/>
        </p:nvGraphicFramePr>
        <p:xfrm>
          <a:off x="612648" y="466344"/>
          <a:ext cx="10936224" cy="4568889"/>
        </p:xfrm>
        <a:graphic>
          <a:graphicData uri="http://schemas.openxmlformats.org/drawingml/2006/table">
            <a:tbl>
              <a:tblPr/>
              <a:tblGrid>
                <a:gridCol w="1097280"/>
                <a:gridCol w="1060704"/>
                <a:gridCol w="1719072"/>
                <a:gridCol w="1975104"/>
                <a:gridCol w="2404872"/>
                <a:gridCol w="2679192"/>
              </a:tblGrid>
              <a:tr h="1727708">
                <a:tc gridSpan="2">
                  <a:txBody>
                    <a:bodyPr/>
                    <a:lstStyle/>
                    <a:p>
                      <a:pPr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等级</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一等</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（20—16</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二等</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（15—11</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三等</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10—6</a:t>
                      </a:r>
                      <a:r>
                        <a:rPr lang="en-US" altLang="zh-CN" sz="2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四等</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841181">
                <a:tc>
                  <a:txBody>
                    <a:bodyPr/>
                    <a:lstStyle/>
                    <a:p>
                      <a:pPr marL="0" indent="0" algn="ctr"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等级</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表达</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符合文体</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要求</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结构严谨</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语言流畅</a:t>
                      </a:r>
                      <a:endParaRPr lang="en-US" altLang="zh-CN" sz="1200" dirty="0">
                        <a:solidFill>
                          <a:srgbClr val="FF0000"/>
                        </a:solidFill>
                      </a:endParaRPr>
                    </a:p>
                    <a:p>
                      <a:pPr algn="l"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字体工整</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较符合文体</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要求</a:t>
                      </a:r>
                      <a:endParaRPr lang="en-US" altLang="zh-CN" sz="1200" dirty="0">
                        <a:solidFill>
                          <a:srgbClr val="FF0000"/>
                        </a:solidFill>
                      </a:endParaRPr>
                    </a:p>
                    <a:p>
                      <a:pPr marL="0" indent="0"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结构完整</a:t>
                      </a:r>
                      <a:endParaRPr lang="en-US" altLang="zh-CN" sz="1200" dirty="0">
                        <a:solidFill>
                          <a:srgbClr val="FF0000"/>
                        </a:solidFill>
                      </a:endParaRPr>
                    </a:p>
                    <a:p>
                      <a:pPr marL="0" indent="0"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语言通顺</a:t>
                      </a:r>
                      <a:endParaRPr lang="en-US" altLang="zh-CN" sz="1200" dirty="0">
                        <a:solidFill>
                          <a:srgbClr val="FF0000"/>
                        </a:solidFill>
                      </a:endParaRPr>
                    </a:p>
                    <a:p>
                      <a:pPr marL="0" lvl="0" indent="0" algn="l"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字迹清楚</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基本符合文体</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要求</a:t>
                      </a:r>
                      <a:endParaRPr lang="en-US" altLang="zh-CN" sz="1200" dirty="0">
                        <a:solidFill>
                          <a:srgbClr val="FF0000"/>
                        </a:solidFill>
                      </a:endParaRPr>
                    </a:p>
                    <a:p>
                      <a:pPr marL="0" indent="0"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结构基本完整</a:t>
                      </a:r>
                      <a:endParaRPr lang="en-US" altLang="zh-CN" sz="1200" dirty="0">
                        <a:solidFill>
                          <a:srgbClr val="FF0000"/>
                        </a:solidFill>
                      </a:endParaRPr>
                    </a:p>
                    <a:p>
                      <a:pPr marL="0" indent="0"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语言基本通顺</a:t>
                      </a:r>
                      <a:endParaRPr lang="en-US" altLang="zh-CN" sz="1200" dirty="0">
                        <a:solidFill>
                          <a:srgbClr val="FF0000"/>
                        </a:solidFill>
                      </a:endParaRPr>
                    </a:p>
                    <a:p>
                      <a:pPr marL="0" lvl="0" indent="0" algn="l"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字迹基本清楚</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44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不符合文体要求</a:t>
                      </a:r>
                      <a:endParaRPr lang="en-US" altLang="zh-CN" sz="1200" dirty="0">
                        <a:solidFill>
                          <a:srgbClr val="FF0000"/>
                        </a:solidFill>
                      </a:endParaRPr>
                    </a:p>
                    <a:p>
                      <a:pPr marL="0" indent="0"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结构混乱</a:t>
                      </a:r>
                      <a:endParaRPr lang="en-US" altLang="zh-CN" sz="1200" dirty="0">
                        <a:solidFill>
                          <a:srgbClr val="FF0000"/>
                        </a:solidFill>
                      </a:endParaRPr>
                    </a:p>
                    <a:p>
                      <a:pPr marL="0" indent="0"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语言不通顺</a:t>
                      </a:r>
                      <a:r>
                        <a:rPr lang="en-US" altLang="zh-CN" sz="2800" b="0" i="0" spc="-10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语</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病多</a:t>
                      </a:r>
                      <a:endParaRPr lang="en-US" altLang="zh-CN" sz="1200" dirty="0">
                        <a:solidFill>
                          <a:srgbClr val="FF0000"/>
                        </a:solidFill>
                      </a:endParaRPr>
                    </a:p>
                    <a:p>
                      <a:pPr marL="0" lvl="0" indent="0" algn="l"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字迹潦草难辨</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 name="QO_3_EX.77_4#1196df3de?colgroup=5,4,5,6,6&amp;pid=5a2798fdb&amp;color=0,0,0&amp;mp=1&amp;vtp=1&amp;bt=1&amp;bbb=1&amp;hb=1"/>
          <p:cNvGraphicFramePr>
            <a:graphicFrameLocks noGrp="1"/>
          </p:cNvGraphicFramePr>
          <p:nvPr/>
        </p:nvGraphicFramePr>
        <p:xfrm>
          <a:off x="612648" y="466344"/>
          <a:ext cx="10936224" cy="4001453"/>
        </p:xfrm>
        <a:graphic>
          <a:graphicData uri="http://schemas.openxmlformats.org/drawingml/2006/table">
            <a:tbl>
              <a:tblPr/>
              <a:tblGrid>
                <a:gridCol w="1097280"/>
                <a:gridCol w="1060704"/>
                <a:gridCol w="1719072"/>
                <a:gridCol w="1975104"/>
                <a:gridCol w="2404872"/>
                <a:gridCol w="2679192"/>
              </a:tblGrid>
              <a:tr h="1727708">
                <a:tc gridSpan="2">
                  <a:txBody>
                    <a:bodyPr/>
                    <a:lstStyle/>
                    <a:p>
                      <a:pPr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等级</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一等</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（20—16</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二等</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（15—11</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三等</a:t>
                      </a:r>
                      <a:endPar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10—6</a:t>
                      </a:r>
                      <a:r>
                        <a:rPr lang="en-US" altLang="zh-CN" sz="2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四等</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2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1"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273745">
                <a:tc>
                  <a:txBody>
                    <a:bodyPr/>
                    <a:lstStyle/>
                    <a:p>
                      <a:pPr marL="0" indent="0" algn="ctr"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发展</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等级</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特征</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深刻</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丰富</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有文采</a:t>
                      </a:r>
                      <a:endParaRPr lang="en-US" altLang="zh-CN" sz="1200" dirty="0">
                        <a:solidFill>
                          <a:srgbClr val="FF0000"/>
                        </a:solidFill>
                      </a:endParaRPr>
                    </a:p>
                    <a:p>
                      <a:pPr algn="l"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有创意</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较深刻</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较丰富</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较有文采</a:t>
                      </a:r>
                      <a:endParaRPr lang="en-US" altLang="zh-CN" sz="1200" dirty="0">
                        <a:solidFill>
                          <a:srgbClr val="FF0000"/>
                        </a:solidFill>
                      </a:endParaRPr>
                    </a:p>
                    <a:p>
                      <a:pPr algn="l"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较有创意</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略显深刻</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略显丰富</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略显文采</a:t>
                      </a:r>
                      <a:endParaRPr lang="en-US" altLang="zh-CN" sz="1200" dirty="0">
                        <a:solidFill>
                          <a:srgbClr val="FF0000"/>
                        </a:solidFill>
                      </a:endParaRPr>
                    </a:p>
                    <a:p>
                      <a:pPr algn="l"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略显创意</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个别语句有深意</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个别例子较好</a:t>
                      </a:r>
                      <a:endParaRPr lang="en-US" altLang="zh-CN" sz="1200" dirty="0">
                        <a:solidFill>
                          <a:srgbClr val="FF0000"/>
                        </a:solidFill>
                      </a:endParaRPr>
                    </a:p>
                    <a:p>
                      <a:pPr algn="l" latinLnBrk="1" hangingPunct="0">
                        <a:lnSpc>
                          <a:spcPts val="44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个别语句较精彩</a:t>
                      </a:r>
                      <a:endParaRPr lang="en-US" altLang="zh-CN" sz="1200" dirty="0">
                        <a:solidFill>
                          <a:srgbClr val="FF0000"/>
                        </a:solidFill>
                      </a:endParaRPr>
                    </a:p>
                    <a:p>
                      <a:pPr algn="l" latinLnBrk="1" hangingPunct="0">
                        <a:lnSpc>
                          <a:spcPts val="42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个别地方有创意</a:t>
                      </a:r>
                      <a:endParaRPr lang="en-US" altLang="zh-CN" sz="2800" b="0" i="0" dirty="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12205f4ee?sp=1&amp;pid=5bd3114dc&amp;color=0,0,0&amp;vtp=1&amp;bt=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我们实现了第一个百年奋斗目标</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正在意气风发地向着全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面建成社会主义现代化强国的第二个百年奋斗目标迈进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在新的长征</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路上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要深刻认识到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只有坚定理想信念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不论时代如何变化</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不论</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条件如何变化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都风雨如磐不动摇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才能用理想之光照亮奋斗之路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用信仰之力开创美好未来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只有不怕牺牲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英勇斗争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逢山开道</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遇</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水架桥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才能战胜众多风险挑战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弘扬伟大长征精神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走好今天的长</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征路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必须坚定中国特色社会主义道路自信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理论自信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制度自信</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文化自信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为夺取中国特色社会主义伟大事业新胜利而矢志奋斗</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18824</Words>
  <Application>WPS 演示</Application>
  <PresentationFormat>宽屏</PresentationFormat>
  <Paragraphs>974</Paragraphs>
  <Slides>88</Slides>
  <Notes>54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88</vt:i4>
      </vt:variant>
    </vt:vector>
  </HeadingPairs>
  <TitlesOfParts>
    <vt:vector size="101" baseType="lpstr">
      <vt:lpstr>Arial</vt:lpstr>
      <vt:lpstr>宋体</vt:lpstr>
      <vt:lpstr>Wingdings</vt:lpstr>
      <vt:lpstr>Times New Roman</vt:lpstr>
      <vt:lpstr>微软雅黑</vt:lpstr>
      <vt:lpstr>Times New Roman</vt:lpstr>
      <vt:lpstr>楷体</vt:lpstr>
      <vt:lpstr>宋体</vt:lpstr>
      <vt:lpstr>Calibri</vt:lpstr>
      <vt:lpstr>Arial Unicode MS</vt:lpstr>
      <vt:lpstr>等线</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5</cp:revision>
  <dcterms:created xsi:type="dcterms:W3CDTF">2025-03-28T11:33:00Z</dcterms:created>
  <dcterms:modified xsi:type="dcterms:W3CDTF">2025-09-04T00:42:01Z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94C5DF9209A84810A39521FC38C4DD35_12</vt:lpwstr>
  </property>
  <property fmtid="{D5CDD505-2E9C-101B-9397-08002B2CF9AE}" pid="3" name="KSOProductBuildVer">
    <vt:lpwstr>2052-12.1.0.22529</vt:lpwstr>
  </property>
</Properties>
</file>